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383" r:id="rId6"/>
    <p:sldId id="394" r:id="rId7"/>
    <p:sldId id="395" r:id="rId8"/>
    <p:sldId id="384" r:id="rId9"/>
    <p:sldId id="265" r:id="rId10"/>
    <p:sldId id="323" r:id="rId11"/>
    <p:sldId id="359" r:id="rId12"/>
    <p:sldId id="363" r:id="rId13"/>
    <p:sldId id="357" r:id="rId14"/>
    <p:sldId id="397" r:id="rId15"/>
    <p:sldId id="396" r:id="rId16"/>
    <p:sldId id="398" r:id="rId17"/>
    <p:sldId id="399" r:id="rId18"/>
    <p:sldId id="403" r:id="rId19"/>
    <p:sldId id="401" r:id="rId20"/>
    <p:sldId id="400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9BD3EF"/>
    <a:srgbClr val="FFFFFF"/>
    <a:srgbClr val="5B54B6"/>
    <a:srgbClr val="473B9B"/>
    <a:srgbClr val="453B59"/>
    <a:srgbClr val="65B6C6"/>
    <a:srgbClr val="5CC2D2"/>
    <a:srgbClr val="22189D"/>
    <a:srgbClr val="2B1FC9"/>
    <a:srgbClr val="261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7号-创细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黑体 CN Regular" panose="020B0500000000000000" charset="-122"/>
              </a:rPr>
            </a:fld>
            <a:endParaRPr lang="zh-CN" altLang="en-US">
              <a:latin typeface="思源黑体 CN Regular" panose="020B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7号-创细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黑体 CN Regular" panose="020B0500000000000000" charset="-122"/>
              </a:rPr>
            </a:fld>
            <a:endParaRPr lang="zh-CN" altLang="en-US">
              <a:latin typeface="思源黑体 CN Regular" panose="020B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>
                <a:sym typeface="思源黑体 CN Regular" panose="020B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  <a:lvl2pPr>
              <a:defRPr>
                <a:sym typeface="思源黑体 CN Regular" panose="020B0500000000000000" charset="-122"/>
              </a:defRPr>
            </a:lvl2pPr>
            <a:lvl3pPr>
              <a:defRPr>
                <a:sym typeface="思源黑体 CN Regular" panose="020B0500000000000000" charset="-122"/>
              </a:defRPr>
            </a:lvl3pPr>
            <a:lvl4pPr>
              <a:defRPr>
                <a:sym typeface="思源黑体 CN Regular" panose="020B0500000000000000" charset="-122"/>
              </a:defRPr>
            </a:lvl4pPr>
            <a:lvl5pPr>
              <a:defRPr>
                <a:sym typeface="思源黑体 CN Regular" panose="020B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  <a:lvl2pPr>
              <a:defRPr>
                <a:sym typeface="思源黑体 CN Regular" panose="020B0500000000000000" charset="-122"/>
              </a:defRPr>
            </a:lvl2pPr>
            <a:lvl3pPr>
              <a:defRPr>
                <a:sym typeface="思源黑体 CN Regular" panose="020B0500000000000000" charset="-122"/>
              </a:defRPr>
            </a:lvl3pPr>
            <a:lvl4pPr>
              <a:defRPr>
                <a:sym typeface="思源黑体 CN Regular" panose="020B0500000000000000" charset="-122"/>
              </a:defRPr>
            </a:lvl4pPr>
            <a:lvl5pPr>
              <a:defRPr>
                <a:sym typeface="思源黑体 CN Regular" panose="020B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  <a:lvl2pPr>
              <a:defRPr>
                <a:sym typeface="思源黑体 CN Regular" panose="020B0500000000000000" charset="-122"/>
              </a:defRPr>
            </a:lvl2pPr>
            <a:lvl3pPr>
              <a:defRPr>
                <a:sym typeface="思源黑体 CN Regular" panose="020B0500000000000000" charset="-122"/>
              </a:defRPr>
            </a:lvl3pPr>
            <a:lvl4pPr>
              <a:defRPr>
                <a:sym typeface="思源黑体 CN Regular" panose="020B0500000000000000" charset="-122"/>
              </a:defRPr>
            </a:lvl4pPr>
            <a:lvl5pPr>
              <a:defRPr>
                <a:sym typeface="思源黑体 CN Regular" panose="020B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  <a:sym typeface="思源黑体 CN Regular" panose="020B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  <a:lvl2pPr>
              <a:defRPr>
                <a:sym typeface="思源黑体 CN Regular" panose="020B0500000000000000" charset="-122"/>
              </a:defRPr>
            </a:lvl2pPr>
            <a:lvl3pPr>
              <a:defRPr>
                <a:sym typeface="思源黑体 CN Regular" panose="020B0500000000000000" charset="-122"/>
              </a:defRPr>
            </a:lvl3pPr>
            <a:lvl4pPr>
              <a:defRPr>
                <a:sym typeface="思源黑体 CN Regular" panose="020B0500000000000000" charset="-122"/>
              </a:defRPr>
            </a:lvl4pPr>
            <a:lvl5pPr>
              <a:defRPr>
                <a:sym typeface="思源黑体 CN Regular" panose="020B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65B6C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9700" y="756920"/>
            <a:ext cx="9458960" cy="5123180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57425" y="1986915"/>
            <a:ext cx="5524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endParaRPr lang="zh-CN" altLang="en-US" sz="8000" b="1">
              <a:ln w="47625">
                <a:noFill/>
              </a:ln>
              <a:solidFill>
                <a:schemeClr val="bg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57425" y="3150235"/>
            <a:ext cx="42684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ln w="47625">
                  <a:noFill/>
                </a:ln>
                <a:solidFill>
                  <a:schemeClr val="bg2">
                    <a:alpha val="8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10</a:t>
            </a:r>
            <a:r>
              <a:rPr lang="zh-CN" altLang="en-US" sz="6600">
                <a:ln w="47625">
                  <a:noFill/>
                </a:ln>
                <a:solidFill>
                  <a:schemeClr val="bg2">
                    <a:alpha val="8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月规划</a:t>
            </a:r>
            <a:endParaRPr lang="zh-CN" altLang="en-US" sz="6600">
              <a:ln w="47625">
                <a:noFill/>
              </a:ln>
              <a:solidFill>
                <a:schemeClr val="bg2">
                  <a:alpha val="8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44420" y="4594225"/>
            <a:ext cx="2947670" cy="34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ts val="2000"/>
              </a:lnSpc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2021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年</a:t>
            </a: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10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月</a:t>
            </a: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7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日</a:t>
            </a:r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06345" y="1508125"/>
            <a:ext cx="2712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>
                <a:solidFill>
                  <a:schemeClr val="bg1">
                    <a:alpha val="64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轻源起</a:t>
            </a:r>
            <a:endParaRPr lang="zh-CN" altLang="en-US" sz="1400">
              <a:solidFill>
                <a:schemeClr val="bg1">
                  <a:alpha val="64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  <a:p>
            <a:pPr algn="dist"/>
            <a:r>
              <a:rPr lang="en-US" sz="1400">
                <a:solidFill>
                  <a:schemeClr val="bg1">
                    <a:alpha val="64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QINGYUANQI</a:t>
            </a:r>
            <a:endParaRPr lang="zh-CN" altLang="en-US" sz="1400">
              <a:solidFill>
                <a:schemeClr val="bg1">
                  <a:alpha val="64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4420" y="4225925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酱油</a:t>
            </a:r>
            <a:endParaRPr lang="zh-CN" altLang="en-US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055100" y="4876800"/>
            <a:ext cx="598170" cy="233680"/>
            <a:chOff x="15430" y="7710"/>
            <a:chExt cx="942" cy="36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430" y="7710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430" y="7894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5430" y="8078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3" grpId="0" bldLvl="0" animBg="1"/>
      <p:bldP spid="16" grpId="0"/>
      <p:bldP spid="18" grpId="0"/>
      <p:bldP spid="28" grpId="0"/>
      <p:bldP spid="23" grpId="0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基础的设置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1094105"/>
            <a:ext cx="5408295" cy="359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75" y="2287905"/>
            <a:ext cx="4672965" cy="3246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95" y="875665"/>
            <a:ext cx="3690620" cy="2918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30" y="3101340"/>
            <a:ext cx="3472180" cy="33978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基础的设置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273175"/>
            <a:ext cx="3206750" cy="2247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65" y="1273175"/>
            <a:ext cx="3125470" cy="2324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15" y="1273175"/>
            <a:ext cx="3077845" cy="2324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11315" y="3848100"/>
            <a:ext cx="319278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把圈起来的都关闭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" y="4215765"/>
            <a:ext cx="3787775" cy="25482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5CC2D2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72055" y="1030605"/>
            <a:ext cx="7695565" cy="502983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26158C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26158C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3365" y="3101340"/>
            <a:ext cx="5559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常用的功能介绍</a:t>
            </a:r>
            <a:endParaRPr lang="zh-CN" altLang="en-US" sz="48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315" y="2099310"/>
            <a:ext cx="19437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part.2</a:t>
            </a:r>
            <a:endParaRPr lang="en-US" altLang="zh-CN" sz="4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31" name="Freeform 341"/>
          <p:cNvSpPr>
            <a:spLocks noEditPoints="1"/>
          </p:cNvSpPr>
          <p:nvPr/>
        </p:nvSpPr>
        <p:spPr bwMode="auto">
          <a:xfrm>
            <a:off x="4211320" y="2327910"/>
            <a:ext cx="590550" cy="455930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50000"/>
              </a:lnSpc>
            </a:pPr>
            <a:endParaRPr lang="zh-CN" altLang="en-US" sz="1100" dirty="0">
              <a:solidFill>
                <a:prstClr val="black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  <p:bldP spid="2" grpId="0"/>
      <p:bldP spid="3" grpId="0"/>
      <p:bldP spid="13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22936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邀请同事加入企业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1872615"/>
            <a:ext cx="2216150" cy="46488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1872615"/>
            <a:ext cx="2237105" cy="46494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1040828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完善个人信息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1806575"/>
            <a:ext cx="2294255" cy="485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80" y="1807210"/>
            <a:ext cx="2308860" cy="48571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35" y="1807210"/>
            <a:ext cx="2297430" cy="4857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060" y="1806575"/>
            <a:ext cx="2292350" cy="4857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805" y="1807210"/>
            <a:ext cx="2421890" cy="33191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42805" y="5427345"/>
            <a:ext cx="17830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发朋友圈在这里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51892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添加客户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加绑定企业微信的微信上现有的好友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1704975"/>
            <a:ext cx="2314575" cy="4875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85" y="1704975"/>
            <a:ext cx="4733925" cy="3933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55" y="1704975"/>
            <a:ext cx="4533900" cy="4095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10167620" cy="1447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通过好友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在引流的时候，客户申请添加我们的时候，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通过时可以点下方的</a:t>
            </a:r>
            <a:r>
              <a:rPr lang="zh-CN" altLang="en-US" b="1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去企业微信添加对方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，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那我们的企业微信就加上了客户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2560" y="1806575"/>
            <a:ext cx="2135505" cy="4437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45" y="1846580"/>
            <a:ext cx="2378075" cy="4397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567499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添加客户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加绑定企业微信的微信上现有的好友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电脑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809750"/>
            <a:ext cx="6193155" cy="2308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5" y="1359535"/>
            <a:ext cx="4012565" cy="38538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50075" y="5372735"/>
            <a:ext cx="275336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备注客户信息和昵称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34963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新建客户群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并且拉客户进群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2162175"/>
            <a:ext cx="2159635" cy="4565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35" y="2161540"/>
            <a:ext cx="2235835" cy="4566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05" y="2162175"/>
            <a:ext cx="2971800" cy="20097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77205" y="4351020"/>
            <a:ext cx="518922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显示外部的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说明是客户群，普通微信可以拉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进群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480" y="2161540"/>
            <a:ext cx="3360420" cy="1313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5CC2D2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9700" y="756920"/>
            <a:ext cx="9458960" cy="5123180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57425" y="1986915"/>
            <a:ext cx="5524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000" b="1">
                <a:ln w="47625">
                  <a:noFill/>
                </a:ln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Thanks</a:t>
            </a:r>
            <a:endParaRPr lang="en-US" altLang="zh-CN" sz="8000" b="1">
              <a:ln w="47625">
                <a:noFill/>
              </a:ln>
              <a:solidFill>
                <a:schemeClr val="bg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57425" y="3150235"/>
            <a:ext cx="39668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6600">
                <a:ln w="47625">
                  <a:noFill/>
                </a:ln>
                <a:solidFill>
                  <a:schemeClr val="bg2">
                    <a:alpha val="8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大家爆单</a:t>
            </a:r>
            <a:endParaRPr lang="zh-CN" altLang="en-US" sz="6600">
              <a:ln w="47625">
                <a:noFill/>
              </a:ln>
              <a:solidFill>
                <a:schemeClr val="bg2">
                  <a:alpha val="8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44420" y="4594225"/>
            <a:ext cx="2947670" cy="34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ts val="2000"/>
              </a:lnSpc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2021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年</a:t>
            </a: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10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月</a:t>
            </a: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7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日</a:t>
            </a:r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06345" y="1508125"/>
            <a:ext cx="729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chemeClr val="bg1">
                    <a:alpha val="64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sz="1400">
              <a:solidFill>
                <a:schemeClr val="bg1">
                  <a:alpha val="64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4420" y="4225925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廖建友</a:t>
            </a:r>
            <a:endParaRPr lang="zh-CN" altLang="en-US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055100" y="4876800"/>
            <a:ext cx="598170" cy="233680"/>
            <a:chOff x="15430" y="7710"/>
            <a:chExt cx="942" cy="36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430" y="7710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430" y="7894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5430" y="8078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 </a:t>
            </a:r>
            <a:r>
              <a:rPr lang="en-US" altLang="zh-CN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bao tu .com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 </a:t>
            </a:r>
            <a:r>
              <a:rPr lang="en-US" altLang="zh-CN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bao tu .com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3" grpId="0" bldLvl="0" animBg="1"/>
      <p:bldP spid="16" grpId="0"/>
      <p:bldP spid="18" grpId="0"/>
      <p:bldP spid="28" grpId="0"/>
      <p:bldP spid="23" grpId="0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65B6C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2867660" y="1508125"/>
            <a:ext cx="7757795" cy="4175760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9240" y="3783330"/>
            <a:ext cx="2618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400">
                <a:ln w="47625">
                  <a:noFill/>
                </a:ln>
                <a:solidFill>
                  <a:schemeClr val="bg2">
                    <a:alpha val="8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MULU</a:t>
            </a:r>
            <a:endParaRPr lang="en-US" altLang="zh-CN" sz="4400">
              <a:ln w="47625">
                <a:noFill/>
              </a:ln>
              <a:solidFill>
                <a:schemeClr val="bg2">
                  <a:alpha val="8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91005" y="2883535"/>
            <a:ext cx="21977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66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目录</a:t>
            </a:r>
            <a:endParaRPr lang="zh-CN" altLang="en-US" sz="66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26158C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26158C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4677" y="2160378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dirty="0">
                <a:solidFill>
                  <a:srgbClr val="29227D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企业微信注册</a:t>
            </a:r>
            <a:endParaRPr lang="zh-CN" altLang="en-US" sz="3600" dirty="0">
              <a:solidFill>
                <a:srgbClr val="29227D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1192" y="2655114"/>
            <a:ext cx="1503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solidFill>
                  <a:srgbClr val="29227D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SHANGYEBIHUAN</a:t>
            </a:r>
            <a:endParaRPr lang="en-US" altLang="zh-CN" sz="1600" dirty="0">
              <a:solidFill>
                <a:srgbClr val="29227D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2612" y="3510388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dirty="0">
                <a:solidFill>
                  <a:srgbClr val="29227D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企业微信设置</a:t>
            </a:r>
            <a:endParaRPr lang="zh-CN" altLang="en-US" sz="3600" dirty="0">
              <a:solidFill>
                <a:srgbClr val="29227D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16117" y="4036239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solidFill>
                  <a:srgbClr val="29227D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GUIHUA</a:t>
            </a:r>
            <a:endParaRPr lang="en-US" altLang="zh-CN" sz="1600" dirty="0">
              <a:solidFill>
                <a:srgbClr val="29227D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65265" y="2413000"/>
            <a:ext cx="836930" cy="180975"/>
          </a:xfrm>
          <a:prstGeom prst="roundRect">
            <a:avLst/>
          </a:prstGeom>
          <a:solidFill>
            <a:srgbClr val="5CC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97040" y="2242820"/>
            <a:ext cx="716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01.</a:t>
            </a:r>
            <a:endParaRPr lang="en-US" altLang="zh-CN" sz="28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584315" y="3690620"/>
            <a:ext cx="836930" cy="180975"/>
          </a:xfrm>
          <a:prstGeom prst="roundRect">
            <a:avLst/>
          </a:prstGeom>
          <a:solidFill>
            <a:srgbClr val="5CC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16090" y="3505835"/>
            <a:ext cx="716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02.</a:t>
            </a:r>
            <a:endParaRPr lang="en-US" altLang="zh-CN" sz="28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8" grpId="0"/>
      <p:bldP spid="23" grpId="0"/>
      <p:bldP spid="3" grpId="0"/>
      <p:bldP spid="5" grpId="0"/>
      <p:bldP spid="12" grpId="0"/>
      <p:bldP spid="19" grpId="0"/>
      <p:bldP spid="29" grpId="0"/>
      <p:bldP spid="32" grpId="0"/>
      <p:bldP spid="27" grpId="0" bldLvl="0" animBg="1"/>
      <p:bldP spid="3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3717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注册微信公众号</a:t>
            </a:r>
            <a:r>
              <a:rPr lang="en-US" altLang="zh-CN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-</a:t>
            </a:r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企业认证</a:t>
            </a:r>
            <a:r>
              <a:rPr lang="en-US" altLang="zh-CN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:</a:t>
            </a:r>
            <a:endParaRPr lang="en-US" altLang="zh-CN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1045845" y="1327785"/>
            <a:ext cx="4415790" cy="2797175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微信公众号注册网站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https://mp.weixin.qq.com/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微信公众号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注册流程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https://jingyan.baidu.com/article/597a06433af32f312a52436a.html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5949950" y="1327785"/>
            <a:ext cx="6059170" cy="4209415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注册微信公众号的目的是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可以直接利用微信公众号的企业信息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直接认证企业微信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这样子企业微信就不需要重新交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300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元认证费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微信公众号的名称自拟定。不一定是公司名称的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微信公众号和企业微信公众号绑定的微信建议用老板的同一个微信，用于做超级管理员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3182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注册企业微信</a:t>
            </a:r>
            <a:endParaRPr lang="en-US" altLang="zh-CN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1045845" y="1327785"/>
            <a:ext cx="4415790" cy="969645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企业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微信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注册网站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https://work.weixin.qq.com/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5949950" y="1327785"/>
            <a:ext cx="6059170" cy="2852420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注册企业微信的信息 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也是如实填写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注册完之后需要登录进去后台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进行企业微信认证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2406650"/>
            <a:ext cx="5597525" cy="2715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35" y="2907030"/>
            <a:ext cx="2703830" cy="3800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3717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注册企业微信</a:t>
            </a:r>
            <a:endParaRPr lang="en-US" altLang="zh-CN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1045845" y="1269365"/>
            <a:ext cx="4415790" cy="499110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1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、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点击我的企业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企业微信认证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949450"/>
            <a:ext cx="5815330" cy="2246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4073525"/>
            <a:ext cx="3689350" cy="2287905"/>
          </a:xfrm>
          <a:prstGeom prst="rect">
            <a:avLst/>
          </a:prstGeom>
        </p:spPr>
      </p:pic>
      <p:sp>
        <p:nvSpPr>
          <p:cNvPr id="11" name="TextBox 38"/>
          <p:cNvSpPr txBox="1"/>
          <p:nvPr/>
        </p:nvSpPr>
        <p:spPr>
          <a:xfrm>
            <a:off x="6289675" y="4439285"/>
            <a:ext cx="5123180" cy="1856105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2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、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然后用前面注册的微信公众号的超级管理员的微信号扫码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3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、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选择刚才认证成功的微信公众号授权确认即可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4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、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一般审核时间是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3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天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企业微信认证完毕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1447800"/>
            <a:ext cx="8753475" cy="2628900"/>
          </a:xfrm>
          <a:prstGeom prst="rect">
            <a:avLst/>
          </a:prstGeom>
        </p:spPr>
      </p:pic>
      <p:sp>
        <p:nvSpPr>
          <p:cNvPr id="3" name="TextBox 38"/>
          <p:cNvSpPr txBox="1"/>
          <p:nvPr/>
        </p:nvSpPr>
        <p:spPr>
          <a:xfrm>
            <a:off x="836295" y="4389120"/>
            <a:ext cx="7230745" cy="499110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看到这里的已认证就是已经注册企业微信完毕，可以正常使用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下载企业微信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20" y="1395730"/>
            <a:ext cx="5371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企业微信下载链接</a:t>
            </a:r>
            <a:r>
              <a:rPr lang="en-US" altLang="zh-CN"/>
              <a:t>-</a:t>
            </a:r>
            <a:r>
              <a:rPr lang="zh-CN" altLang="en-US"/>
              <a:t>自行按需下载</a:t>
            </a:r>
            <a:endParaRPr lang="zh-CN" altLang="en-US"/>
          </a:p>
          <a:p>
            <a:r>
              <a:rPr lang="zh-CN" altLang="en-US"/>
              <a:t>https://work.weixin.qq.com/#indexDownload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2279015"/>
            <a:ext cx="10029825" cy="2562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5CC2D2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72055" y="1030605"/>
            <a:ext cx="7695565" cy="502983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26158C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26158C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3365" y="3101340"/>
            <a:ext cx="5559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企业微信基础设置和功能介绍</a:t>
            </a:r>
            <a:endParaRPr lang="zh-CN" altLang="en-US" sz="48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315" y="2099310"/>
            <a:ext cx="19437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part.2</a:t>
            </a:r>
            <a:endParaRPr lang="en-US" altLang="zh-CN" sz="4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31" name="Freeform 341"/>
          <p:cNvSpPr>
            <a:spLocks noEditPoints="1"/>
          </p:cNvSpPr>
          <p:nvPr/>
        </p:nvSpPr>
        <p:spPr bwMode="auto">
          <a:xfrm>
            <a:off x="4211320" y="2327910"/>
            <a:ext cx="590550" cy="455930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50000"/>
              </a:lnSpc>
            </a:pPr>
            <a:endParaRPr lang="zh-CN" altLang="en-US" sz="1100" dirty="0">
              <a:solidFill>
                <a:prstClr val="black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  <p:bldP spid="2" grpId="0"/>
      <p:bldP spid="3" grpId="0"/>
      <p:bldP spid="13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基础的设置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365885"/>
            <a:ext cx="10408285" cy="1918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企业微信官方帮助中心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https://open.work.weixin.qq.com/help2/pc?person_id=1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按自己所需的功能找对应的答案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字魂57号-创细黑"/>
        <a:ea typeface="字魂59号-创粗黑"/>
        <a:cs typeface=""/>
      </a:majorFont>
      <a:minorFont>
        <a:latin typeface="字魂57号-创细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7号-创细黑"/>
        <a:font script="Hebr" typeface="字魂57号-创细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7号-创细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7号-创细黑"/>
        <a:font script="Hebr" typeface="字魂57号-创细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7号-创细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演示</Application>
  <PresentationFormat>宽屏</PresentationFormat>
  <Paragraphs>155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思源黑体 CN Regular</vt:lpstr>
      <vt:lpstr>Wingdings</vt:lpstr>
      <vt:lpstr>字魂59号-创粗黑</vt:lpstr>
      <vt:lpstr>字魂57号-创细黑</vt:lpstr>
      <vt:lpstr>Open Sans</vt:lpstr>
      <vt:lpstr>Segoe Print</vt:lpstr>
      <vt:lpstr>微软雅黑</vt:lpstr>
      <vt:lpstr>Calibri</vt:lpstr>
      <vt:lpstr>Segoe UI</vt:lpstr>
      <vt:lpstr>Arial Unicode MS</vt:lpstr>
      <vt:lpstr>黑体</vt:lpstr>
      <vt:lpstr>字魂59号-创粗黑</vt:lpstr>
      <vt:lpstr>字魂57号-创细黑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201</cp:revision>
  <dcterms:created xsi:type="dcterms:W3CDTF">2019-06-19T02:08:00Z</dcterms:created>
  <dcterms:modified xsi:type="dcterms:W3CDTF">2021-10-23T04:07:20Z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AF05577CE6F444B9A5557C3B8B262497</vt:lpwstr>
  </property>
</Properties>
</file>