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AC2E-3A36-654A-A4B0-0055F5E32DD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F5BEC-E2E7-5A46-854C-CB41D48D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2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F5BEC-E2E7-5A46-854C-CB41D48D8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0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5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2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0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2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5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8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4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8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9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345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01DFE-3D0E-448A-AC84-011C81F10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4EC50-7EC7-EA4E-95D5-B5139470F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Collaborative Visual analytics with </a:t>
            </a:r>
            <a:r>
              <a:rPr lang="en-US" dirty="0" err="1">
                <a:solidFill>
                  <a:schemeClr val="tx1"/>
                </a:solidFill>
              </a:rPr>
              <a:t>rcloud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1906C-79ED-784F-9EA1-258FA8D7C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 dirty="0"/>
              <a:t>INLS 641 Presentation</a:t>
            </a:r>
          </a:p>
          <a:p>
            <a:r>
              <a:rPr lang="en-US" dirty="0"/>
              <a:t>Bo Zhou</a:t>
            </a:r>
          </a:p>
        </p:txBody>
      </p:sp>
    </p:spTree>
    <p:extLst>
      <p:ext uri="{BB962C8B-B14F-4D97-AF65-F5344CB8AC3E}">
        <p14:creationId xmlns:p14="http://schemas.microsoft.com/office/powerpoint/2010/main" val="334434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0588-4D28-E84B-92F0-F67AF8B8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FE47-61E3-6C47-86C7-05BA6F5E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768376"/>
            <a:ext cx="11029615" cy="3634486"/>
          </a:xfrm>
        </p:spPr>
        <p:txBody>
          <a:bodyPr/>
          <a:lstStyle/>
          <a:p>
            <a:r>
              <a:rPr lang="en-US" sz="2200" dirty="0"/>
              <a:t>Designed, implemented and deployed a prototype visual analytics environment for data exploration, sharing, presentation, and publishing. It is a step toward practical “DevOps for data science” and reproducible, publishable data science experiments.</a:t>
            </a:r>
          </a:p>
          <a:p>
            <a:r>
              <a:rPr lang="en-US" sz="2200" dirty="0" err="1"/>
              <a:t>RCloud</a:t>
            </a:r>
            <a:r>
              <a:rPr lang="en-US" sz="2200" dirty="0"/>
              <a:t> was readily accepted as a platform for deployment of visualizations and interactive exploration tools at our organization. Notebook sharing and publishing were eagerly adopted.</a:t>
            </a:r>
          </a:p>
          <a:p>
            <a:r>
              <a:rPr lang="en-US" sz="2200" dirty="0"/>
              <a:t>On the other hand, features for single-user data exploration that compete with existing mature tools, were not readily accepted (Bad design or ‘mere’ change aversion?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1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4083-C2B7-B347-9767-57D1C6F9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6C27-9E52-104F-A352-FDBDCE9D0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Role of data science team is emerging, especially in larger organization</a:t>
            </a:r>
          </a:p>
          <a:p>
            <a:r>
              <a:rPr lang="en-US" sz="2200" dirty="0"/>
              <a:t>Individual analysts work on loosely related problems and then share with other groups</a:t>
            </a:r>
          </a:p>
          <a:p>
            <a:r>
              <a:rPr lang="en-US" sz="2200" dirty="0"/>
              <a:t>Problems when moving results from exploratory data analyses (EDA) into automated visualizations, diagnostics and reports</a:t>
            </a:r>
          </a:p>
          <a:p>
            <a:r>
              <a:rPr lang="en-US" sz="2200" dirty="0" err="1"/>
              <a:t>RCloud</a:t>
            </a:r>
            <a:r>
              <a:rPr lang="en-US" sz="2200" dirty="0"/>
              <a:t>, supporting collaborative data analysis, visualization and web deployment</a:t>
            </a:r>
          </a:p>
        </p:txBody>
      </p:sp>
    </p:spTree>
    <p:extLst>
      <p:ext uri="{BB962C8B-B14F-4D97-AF65-F5344CB8AC3E}">
        <p14:creationId xmlns:p14="http://schemas.microsoft.com/office/powerpoint/2010/main" val="299728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3ED-6876-384A-A23E-5B32DE81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5DB5-CAF7-1F4E-98C3-8E1CC6825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095562"/>
          </a:xfrm>
        </p:spPr>
        <p:txBody>
          <a:bodyPr>
            <a:normAutofit fontScale="85000" lnSpcReduction="20000"/>
          </a:bodyPr>
          <a:lstStyle/>
          <a:p>
            <a:r>
              <a:rPr lang="en-US" sz="2300" dirty="0"/>
              <a:t>Previous work has identified important areas for improvement:	</a:t>
            </a:r>
          </a:p>
          <a:p>
            <a:pPr lvl="1"/>
            <a:r>
              <a:rPr lang="en-US" sz="2300" dirty="0"/>
              <a:t>Discoverability – A lack of transparency in accessing the work of other team members (DB Connection, Data Cleaning)</a:t>
            </a:r>
          </a:p>
          <a:p>
            <a:pPr lvl="1"/>
            <a:r>
              <a:rPr lang="en-US" sz="2300" dirty="0"/>
              <a:t>Technology Transfer – From Exploratory Data Analyses to Deployment</a:t>
            </a:r>
          </a:p>
          <a:p>
            <a:pPr lvl="1"/>
            <a:r>
              <a:rPr lang="en-US" sz="2300" dirty="0"/>
              <a:t>Coexistence – Richness of interactive visualization tools is separated from the power of statistical programming</a:t>
            </a:r>
          </a:p>
          <a:p>
            <a:r>
              <a:rPr lang="en-US" sz="2300" dirty="0"/>
              <a:t>Interviews with Data Scientists:</a:t>
            </a:r>
          </a:p>
          <a:p>
            <a:pPr lvl="1"/>
            <a:r>
              <a:rPr lang="en-US" sz="2300" dirty="0"/>
              <a:t>“I could look at other peoples’ code and play with their code and data sets as well”</a:t>
            </a:r>
          </a:p>
          <a:p>
            <a:pPr lvl="1"/>
            <a:r>
              <a:rPr lang="en-US" sz="2300" dirty="0"/>
              <a:t>“We also share exploratory analyses and reports so that we can still exchange knowledge even if the work didn’t make it into a larger project.”</a:t>
            </a:r>
          </a:p>
          <a:p>
            <a:pPr lvl="1"/>
            <a:r>
              <a:rPr lang="en-US" sz="2300" dirty="0"/>
              <a:t>“It is important to have testing frameworks so you can go back and test all of your data.”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9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FBA5F-E68D-5047-A12E-DE3539E7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371C-8747-CC42-B205-A6B6D2D62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</a:rPr>
              <a:t>A software environment supporting the end-to-end visual analytics process for individuals and teams and their work within larger organizations.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</a:rPr>
              <a:t>RCloud knits together some familiar tools, and provides new features to find data and code; create experimental notebooks; run experiments; annotate and deploy experiments as end-user websites or as reusable, callable services; and to share, search and recommend these artifacts.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3E9B6-F6DE-1548-BE02-0D283889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1845130"/>
            <a:ext cx="7486885" cy="36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3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60D44-1900-E840-8F87-C2AAD651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System design and implementation</a:t>
            </a:r>
            <a:br>
              <a:rPr lang="en-US" sz="3000" dirty="0">
                <a:solidFill>
                  <a:srgbClr val="FFFFFF"/>
                </a:solidFill>
              </a:rPr>
            </a:b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-Notebook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E071-F704-414F-8262-6897AA1D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r>
              <a:rPr lang="en-US" dirty="0"/>
              <a:t>Main unit of computation in </a:t>
            </a:r>
            <a:r>
              <a:rPr lang="en-US" dirty="0" err="1"/>
              <a:t>RCloud</a:t>
            </a:r>
            <a:r>
              <a:rPr lang="en-US" dirty="0"/>
              <a:t> is a notebook. Note book holds a sequence of cells, each of which is a snippet of code or hypertext in Markdown. </a:t>
            </a:r>
          </a:p>
          <a:p>
            <a:r>
              <a:rPr lang="en-US" dirty="0"/>
              <a:t>Two Main Contribution: “Always Deployed” &amp; “No Save Button”</a:t>
            </a:r>
          </a:p>
          <a:p>
            <a:r>
              <a:rPr lang="en-US" dirty="0"/>
              <a:t>Version Control is built on top of </a:t>
            </a:r>
            <a:r>
              <a:rPr lang="en-US" dirty="0" err="1"/>
              <a:t>Github’s</a:t>
            </a:r>
            <a:r>
              <a:rPr lang="en-US" dirty="0"/>
              <a:t> </a:t>
            </a:r>
            <a:r>
              <a:rPr lang="en-US" dirty="0" err="1"/>
              <a:t>gists</a:t>
            </a:r>
            <a:r>
              <a:rPr lang="en-US" dirty="0"/>
              <a:t>, which are an HTTP interface for simplified repositories.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55C7C-D3D2-D542-9B1F-D376282E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430873"/>
            <a:ext cx="7183597" cy="16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184C-602B-6D40-8869-3E61DB11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and implementation - Reputation and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867F-EF9C-6B4C-AFF0-6849EED8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side benefit of centralizing the execution and storage of notebooks is that it becomes feasible to collect usage information that is lost in conventional environments. </a:t>
            </a:r>
          </a:p>
          <a:p>
            <a:r>
              <a:rPr lang="en-US" sz="2200" dirty="0"/>
              <a:t>Automatic Recommendations (Famous by Amazon, Netflix)</a:t>
            </a:r>
          </a:p>
          <a:p>
            <a:r>
              <a:rPr lang="en-US" sz="2200" dirty="0"/>
              <a:t>Explicit Interest – Starring, count of stars </a:t>
            </a:r>
          </a:p>
          <a:p>
            <a:r>
              <a:rPr lang="en-US" sz="2200" dirty="0"/>
              <a:t>Implicit Interest – clickthrough counts and execution counts</a:t>
            </a:r>
          </a:p>
        </p:txBody>
      </p:sp>
    </p:spTree>
    <p:extLst>
      <p:ext uri="{BB962C8B-B14F-4D97-AF65-F5344CB8AC3E}">
        <p14:creationId xmlns:p14="http://schemas.microsoft.com/office/powerpoint/2010/main" val="225995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55E09-8BB6-C848-B8DE-E879FC54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System design and implementation - Deployment of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A8FC-719B-424E-9472-F93D2D81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Every notebook in Rcloud is named by URL, and notebooks by default are visible in the entire organization.</a:t>
            </a:r>
          </a:p>
          <a:p>
            <a:r>
              <a:rPr lang="en-US">
                <a:solidFill>
                  <a:srgbClr val="FFFFFF"/>
                </a:solidFill>
              </a:rPr>
              <a:t>“Share-by-URL”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6EF50-FA08-EC42-B6C1-FB0ED8CA5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602" y="2177142"/>
            <a:ext cx="7570102" cy="28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74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2680-6E01-5043-B8A4-F75E7B16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389B-4DA5-3641-966B-F851468A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Provide full access to the R statistical programming language during the development of a data analysis notebook.</a:t>
            </a:r>
          </a:p>
          <a:p>
            <a:r>
              <a:rPr lang="en-US" sz="2000" dirty="0"/>
              <a:t>The R layer that communicates with </a:t>
            </a:r>
            <a:r>
              <a:rPr lang="en-US" sz="2000" dirty="0" err="1"/>
              <a:t>Javascript</a:t>
            </a:r>
            <a:r>
              <a:rPr lang="en-US" sz="2000" dirty="0"/>
              <a:t> does not expose unprotected evaluation of arbitrary functions. Instead, every function that the R layer intends to expose is associated with a large, cryptographically-safe random number (a “hash”).</a:t>
            </a:r>
          </a:p>
          <a:p>
            <a:r>
              <a:rPr lang="en-US" sz="2000" dirty="0"/>
              <a:t>The same idea of exposing functionality via hashes can be used to give the server-side of </a:t>
            </a:r>
            <a:r>
              <a:rPr lang="en-US" sz="2000" dirty="0" err="1"/>
              <a:t>RCloud</a:t>
            </a:r>
            <a:r>
              <a:rPr lang="en-US" sz="2000" dirty="0"/>
              <a:t> access to </a:t>
            </a:r>
            <a:r>
              <a:rPr lang="en-US" sz="2000" dirty="0" err="1"/>
              <a:t>Javascript</a:t>
            </a:r>
            <a:r>
              <a:rPr lang="en-US" sz="2000" dirty="0"/>
              <a:t> functions.</a:t>
            </a:r>
          </a:p>
          <a:p>
            <a:r>
              <a:rPr lang="en-US" sz="2000" dirty="0"/>
              <a:t>As a result, the features required to provide safe access to R from the client, and </a:t>
            </a:r>
            <a:r>
              <a:rPr lang="en-US" sz="2000" dirty="0" err="1"/>
              <a:t>Javascript</a:t>
            </a:r>
            <a:r>
              <a:rPr lang="en-US" sz="2000" dirty="0"/>
              <a:t> access from the R side, also enable full two-way communication between the languages. (</a:t>
            </a:r>
            <a:r>
              <a:rPr lang="en-US" sz="2000" dirty="0" err="1"/>
              <a:t>Leaflet.js</a:t>
            </a:r>
            <a:r>
              <a:rPr lang="en-US" sz="2000" dirty="0"/>
              <a:t> to R)</a:t>
            </a:r>
          </a:p>
        </p:txBody>
      </p:sp>
    </p:spTree>
    <p:extLst>
      <p:ext uri="{BB962C8B-B14F-4D97-AF65-F5344CB8AC3E}">
        <p14:creationId xmlns:p14="http://schemas.microsoft.com/office/powerpoint/2010/main" val="388882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68BD-CBB9-1A40-8ED7-1B5A4AEC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A479-7FFB-C34F-98D7-DA9AF6131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13 current or recent users are interviewed</a:t>
            </a:r>
          </a:p>
          <a:p>
            <a:r>
              <a:rPr lang="en-US" sz="2200" b="1" dirty="0"/>
              <a:t>Sharing results </a:t>
            </a:r>
            <a:r>
              <a:rPr lang="en-US" sz="2200" dirty="0"/>
              <a:t>- Lilo says, “The best part is how easily you can share code. You can find a working example, rather than wearing out Google and finding questionable examples that may or may not work.”</a:t>
            </a:r>
          </a:p>
          <a:p>
            <a:r>
              <a:rPr lang="en-US" sz="2200" b="1" dirty="0"/>
              <a:t>Forking</a:t>
            </a:r>
            <a:r>
              <a:rPr lang="en-US" sz="2200" dirty="0"/>
              <a:t> - “It’s one of the handiest functions, because instead of having to find it, copy, paste it, you just hit Fork, rename it, and it’s done. It’s pretty amazing.”</a:t>
            </a:r>
          </a:p>
          <a:p>
            <a:pPr marL="0" indent="0">
              <a:buNone/>
            </a:pPr>
            <a:r>
              <a:rPr lang="en-US" sz="2200" dirty="0"/>
              <a:t>	“Users can always fork the notebooks and make changes, but I feel that if the owner of the notebook [adds 	a user interface], it’s easier to run.” (Show some options)</a:t>
            </a:r>
          </a:p>
        </p:txBody>
      </p:sp>
    </p:spTree>
    <p:extLst>
      <p:ext uri="{BB962C8B-B14F-4D97-AF65-F5344CB8AC3E}">
        <p14:creationId xmlns:p14="http://schemas.microsoft.com/office/powerpoint/2010/main" val="10502519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42B"/>
      </a:dk2>
      <a:lt2>
        <a:srgbClr val="E2E5E8"/>
      </a:lt2>
      <a:accent1>
        <a:srgbClr val="E72D29"/>
      </a:accent1>
      <a:accent2>
        <a:srgbClr val="D56A17"/>
      </a:accent2>
      <a:accent3>
        <a:srgbClr val="B8A221"/>
      </a:accent3>
      <a:accent4>
        <a:srgbClr val="14B4A3"/>
      </a:accent4>
      <a:accent5>
        <a:srgbClr val="29ADE7"/>
      </a:accent5>
      <a:accent6>
        <a:srgbClr val="194DD5"/>
      </a:accent6>
      <a:hlink>
        <a:srgbClr val="3F87BF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783</Words>
  <Application>Microsoft Macintosh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Tw Cen MT</vt:lpstr>
      <vt:lpstr>Wingdings 2</vt:lpstr>
      <vt:lpstr>DividendVTI</vt:lpstr>
      <vt:lpstr>Collaborative Visual analytics with rcloud</vt:lpstr>
      <vt:lpstr>Abstract</vt:lpstr>
      <vt:lpstr>introduction</vt:lpstr>
      <vt:lpstr>RCloud</vt:lpstr>
      <vt:lpstr>System design and implementation  -Notebook</vt:lpstr>
      <vt:lpstr>System design and implementation - Reputation and interest</vt:lpstr>
      <vt:lpstr>System design and implementation - Deployment of notebooks</vt:lpstr>
      <vt:lpstr>Two way communication</vt:lpstr>
      <vt:lpstr>evaluations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Visual analytics with rcloud</dc:title>
  <dc:creator>Zhou, Bo</dc:creator>
  <cp:lastModifiedBy>Zhou, Bo</cp:lastModifiedBy>
  <cp:revision>2</cp:revision>
  <dcterms:created xsi:type="dcterms:W3CDTF">2019-11-13T21:47:30Z</dcterms:created>
  <dcterms:modified xsi:type="dcterms:W3CDTF">2019-11-13T23:49:38Z</dcterms:modified>
</cp:coreProperties>
</file>