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8"/>
  </p:notesMasterIdLst>
  <p:sldIdLst>
    <p:sldId id="305" r:id="rId2"/>
    <p:sldId id="365" r:id="rId3"/>
    <p:sldId id="399" r:id="rId4"/>
    <p:sldId id="401" r:id="rId5"/>
    <p:sldId id="402" r:id="rId6"/>
    <p:sldId id="403" r:id="rId7"/>
    <p:sldId id="404" r:id="rId8"/>
    <p:sldId id="408" r:id="rId9"/>
    <p:sldId id="409" r:id="rId10"/>
    <p:sldId id="410" r:id="rId11"/>
    <p:sldId id="430" r:id="rId12"/>
    <p:sldId id="431" r:id="rId13"/>
    <p:sldId id="432" r:id="rId14"/>
    <p:sldId id="433" r:id="rId15"/>
    <p:sldId id="411" r:id="rId16"/>
    <p:sldId id="412" r:id="rId17"/>
    <p:sldId id="413" r:id="rId18"/>
    <p:sldId id="414" r:id="rId19"/>
    <p:sldId id="434" r:id="rId20"/>
    <p:sldId id="415" r:id="rId21"/>
    <p:sldId id="416" r:id="rId22"/>
    <p:sldId id="435" r:id="rId23"/>
    <p:sldId id="417" r:id="rId24"/>
    <p:sldId id="418" r:id="rId25"/>
    <p:sldId id="419" r:id="rId26"/>
    <p:sldId id="420" r:id="rId27"/>
    <p:sldId id="421" r:id="rId28"/>
    <p:sldId id="422" r:id="rId29"/>
    <p:sldId id="436" r:id="rId30"/>
    <p:sldId id="437" r:id="rId31"/>
    <p:sldId id="438" r:id="rId32"/>
    <p:sldId id="439" r:id="rId33"/>
    <p:sldId id="406" r:id="rId34"/>
    <p:sldId id="407" r:id="rId35"/>
    <p:sldId id="405" r:id="rId36"/>
    <p:sldId id="338" r:id="rId37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D56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35" autoAdjust="0"/>
  </p:normalViewPr>
  <p:slideViewPr>
    <p:cSldViewPr>
      <p:cViewPr varScale="1">
        <p:scale>
          <a:sx n="108" d="100"/>
          <a:sy n="108" d="100"/>
        </p:scale>
        <p:origin x="22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헤더파일을 포함시키고 </a:t>
            </a:r>
            <a:r>
              <a:rPr lang="ko-KR" altLang="en-US" dirty="0" err="1"/>
              <a:t>메인함수</a:t>
            </a:r>
            <a:r>
              <a:rPr lang="ko-KR" altLang="en-US" dirty="0"/>
              <a:t> 시작 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hello world</a:t>
            </a:r>
            <a:r>
              <a:rPr lang="ko-KR" altLang="en-US" dirty="0"/>
              <a:t>를 출력 </a:t>
            </a:r>
            <a:endParaRPr lang="en-US" altLang="ko-KR" dirty="0"/>
          </a:p>
          <a:p>
            <a:r>
              <a:rPr lang="ko-KR" altLang="en-US" dirty="0"/>
              <a:t>외부로 </a:t>
            </a:r>
            <a:r>
              <a:rPr lang="en-US" altLang="ko-KR" dirty="0"/>
              <a:t>0</a:t>
            </a:r>
            <a:r>
              <a:rPr lang="ko-KR" altLang="en-US" dirty="0"/>
              <a:t>값을 반환 </a:t>
            </a:r>
            <a:endParaRPr lang="en-US" altLang="ko-KR" dirty="0"/>
          </a:p>
          <a:p>
            <a:r>
              <a:rPr lang="ko-KR" altLang="en-US" dirty="0" err="1"/>
              <a:t>메인함수</a:t>
            </a:r>
            <a:r>
              <a:rPr lang="ko-KR" altLang="en-US" dirty="0"/>
              <a:t> 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97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cratch.mit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tina8899@naver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2018.03.14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gook Kim 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pPr marL="400050"/>
            <a:r>
              <a:rPr lang="ko-KR" altLang="en-US" sz="2000" dirty="0"/>
              <a:t>우리가 구현하고자 하는 프로그램의 심장부</a:t>
            </a:r>
            <a:endParaRPr lang="en-US" altLang="ko-KR" sz="2000" dirty="0"/>
          </a:p>
          <a:p>
            <a:pPr marL="400050"/>
            <a:endParaRPr lang="en-US" altLang="ko-KR" sz="2000" dirty="0"/>
          </a:p>
          <a:p>
            <a:pPr marL="400050"/>
            <a:r>
              <a:rPr lang="ko-KR" altLang="en-US" sz="2000" dirty="0"/>
              <a:t>메인 함수 없이는 프로그램이 존재할 수 없다</a:t>
            </a:r>
            <a:endParaRPr lang="en-US" altLang="ko-KR" sz="2000" dirty="0"/>
          </a:p>
          <a:p>
            <a:pPr marL="400050"/>
            <a:endParaRPr lang="en-US" altLang="ko-KR" sz="2000" dirty="0"/>
          </a:p>
          <a:p>
            <a:pPr marL="400050"/>
            <a:r>
              <a:rPr lang="ko-KR" altLang="en-US" sz="2000" dirty="0"/>
              <a:t>메인 함수 </a:t>
            </a:r>
            <a:r>
              <a:rPr lang="ko-KR" altLang="en-US" sz="2000" dirty="0">
                <a:solidFill>
                  <a:srgbClr val="FF0000"/>
                </a:solidFill>
              </a:rPr>
              <a:t>내부에서 모든 문장은 </a:t>
            </a:r>
            <a:r>
              <a:rPr lang="en-US" altLang="ko-KR" sz="2000" dirty="0">
                <a:solidFill>
                  <a:srgbClr val="FF0000"/>
                </a:solidFill>
              </a:rPr>
              <a:t>;</a:t>
            </a:r>
            <a:r>
              <a:rPr lang="ko-KR" altLang="en-US" sz="2000" dirty="0">
                <a:solidFill>
                  <a:srgbClr val="FF0000"/>
                </a:solidFill>
              </a:rPr>
              <a:t>으로 끝난다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A1D01E-E080-4669-8EF7-C6262F65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21572"/>
            <a:ext cx="2676128" cy="157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23C228E-7341-4053-B375-AAC5F89C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3875"/>
            <a:ext cx="3036168" cy="129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F3384A-E596-4936-A258-17E22A4FCDE2}"/>
              </a:ext>
            </a:extLst>
          </p:cNvPr>
          <p:cNvCxnSpPr>
            <a:cxnSpLocks/>
          </p:cNvCxnSpPr>
          <p:nvPr/>
        </p:nvCxnSpPr>
        <p:spPr>
          <a:xfrm>
            <a:off x="2639616" y="4861707"/>
            <a:ext cx="0" cy="43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ABAF22-7974-4324-A11D-F22C1709572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94140" y="4653136"/>
            <a:ext cx="0" cy="61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114DF2-0796-4D3B-B64C-52F468AA1C1C}"/>
              </a:ext>
            </a:extLst>
          </p:cNvPr>
          <p:cNvSpPr txBox="1"/>
          <p:nvPr/>
        </p:nvSpPr>
        <p:spPr>
          <a:xfrm>
            <a:off x="1254709" y="529277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형태의 메인 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45469-B67A-46C4-9C5E-15B8BC1C44F6}"/>
              </a:ext>
            </a:extLst>
          </p:cNvPr>
          <p:cNvSpPr txBox="1"/>
          <p:nvPr/>
        </p:nvSpPr>
        <p:spPr>
          <a:xfrm>
            <a:off x="4943872" y="529277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가능한 형태의 메인 함수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DBCF8-681E-4856-923D-BA97A451EF77}"/>
              </a:ext>
            </a:extLst>
          </p:cNvPr>
          <p:cNvSpPr/>
          <p:nvPr/>
        </p:nvSpPr>
        <p:spPr>
          <a:xfrm>
            <a:off x="1487640" y="3613222"/>
            <a:ext cx="380522" cy="17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351CE1-CCCB-4F16-9963-5B49DFD4E911}"/>
              </a:ext>
            </a:extLst>
          </p:cNvPr>
          <p:cNvSpPr/>
          <p:nvPr/>
        </p:nvSpPr>
        <p:spPr>
          <a:xfrm>
            <a:off x="1823931" y="4365104"/>
            <a:ext cx="815685" cy="17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D992E8-CAB5-4E06-85DE-8883C7DC92BE}"/>
              </a:ext>
            </a:extLst>
          </p:cNvPr>
          <p:cNvSpPr/>
          <p:nvPr/>
        </p:nvSpPr>
        <p:spPr>
          <a:xfrm>
            <a:off x="5078217" y="3782874"/>
            <a:ext cx="507337" cy="222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240F9-1893-4F52-8281-0D15EBC77812}"/>
              </a:ext>
            </a:extLst>
          </p:cNvPr>
          <p:cNvSpPr txBox="1"/>
          <p:nvPr/>
        </p:nvSpPr>
        <p:spPr>
          <a:xfrm>
            <a:off x="4953397" y="5662106"/>
            <a:ext cx="35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없다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47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A297C97-5A64-4D42-9A38-A14D64569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"/>
          <a:stretch/>
        </p:blipFill>
        <p:spPr>
          <a:xfrm>
            <a:off x="1127448" y="2708920"/>
            <a:ext cx="6096808" cy="30710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간략한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3" y="1340768"/>
            <a:ext cx="2239936" cy="56415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함수의 출력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DBCF8-681E-4856-923D-BA97A451EF77}"/>
              </a:ext>
            </a:extLst>
          </p:cNvPr>
          <p:cNvSpPr/>
          <p:nvPr/>
        </p:nvSpPr>
        <p:spPr>
          <a:xfrm>
            <a:off x="1154187" y="3429001"/>
            <a:ext cx="552587" cy="41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351CE1-CCCB-4F16-9963-5B49DFD4E911}"/>
              </a:ext>
            </a:extLst>
          </p:cNvPr>
          <p:cNvSpPr/>
          <p:nvPr/>
        </p:nvSpPr>
        <p:spPr>
          <a:xfrm>
            <a:off x="1779870" y="3429001"/>
            <a:ext cx="715730" cy="413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D992E8-CAB5-4E06-85DE-8883C7DC92BE}"/>
              </a:ext>
            </a:extLst>
          </p:cNvPr>
          <p:cNvSpPr/>
          <p:nvPr/>
        </p:nvSpPr>
        <p:spPr>
          <a:xfrm>
            <a:off x="2571961" y="3429000"/>
            <a:ext cx="715727" cy="413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E04413-4866-430F-8EC7-F2DAB67ECDD5}"/>
              </a:ext>
            </a:extLst>
          </p:cNvPr>
          <p:cNvSpPr/>
          <p:nvPr/>
        </p:nvSpPr>
        <p:spPr>
          <a:xfrm>
            <a:off x="1158523" y="3861048"/>
            <a:ext cx="309223" cy="41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0945-C290-4A09-8EA3-8B795248B94A}"/>
              </a:ext>
            </a:extLst>
          </p:cNvPr>
          <p:cNvSpPr/>
          <p:nvPr/>
        </p:nvSpPr>
        <p:spPr>
          <a:xfrm>
            <a:off x="1694790" y="4124176"/>
            <a:ext cx="3825146" cy="1023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C1B1CE-3865-479B-96E8-6371F75FDAAA}"/>
              </a:ext>
            </a:extLst>
          </p:cNvPr>
          <p:cNvSpPr/>
          <p:nvPr/>
        </p:nvSpPr>
        <p:spPr>
          <a:xfrm>
            <a:off x="1703512" y="5157192"/>
            <a:ext cx="397629" cy="413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4E12B37-9645-49D2-8B46-2C12AC22438A}"/>
              </a:ext>
            </a:extLst>
          </p:cNvPr>
          <p:cNvSpPr txBox="1">
            <a:spLocks/>
          </p:cNvSpPr>
          <p:nvPr/>
        </p:nvSpPr>
        <p:spPr bwMode="auto">
          <a:xfrm>
            <a:off x="1767832" y="1712714"/>
            <a:ext cx="2239936" cy="56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2000" kern="0"/>
              <a:t>함수의 이름</a:t>
            </a:r>
            <a:endParaRPr lang="ko-KR" altLang="en-US" sz="2000" kern="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F01E032C-30A7-4CB6-927D-D769A83EA1C9}"/>
              </a:ext>
            </a:extLst>
          </p:cNvPr>
          <p:cNvSpPr txBox="1">
            <a:spLocks/>
          </p:cNvSpPr>
          <p:nvPr/>
        </p:nvSpPr>
        <p:spPr bwMode="auto">
          <a:xfrm>
            <a:off x="2848908" y="2099283"/>
            <a:ext cx="2239936" cy="56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2000" kern="0" dirty="0"/>
              <a:t>함수의 입력 타입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9D4FBF0-E451-40CB-BCD0-642041D55B78}"/>
              </a:ext>
            </a:extLst>
          </p:cNvPr>
          <p:cNvSpPr txBox="1">
            <a:spLocks/>
          </p:cNvSpPr>
          <p:nvPr/>
        </p:nvSpPr>
        <p:spPr bwMode="auto">
          <a:xfrm>
            <a:off x="8104536" y="3728938"/>
            <a:ext cx="2239936" cy="56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2000" kern="0" dirty="0"/>
              <a:t>함수의 시작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B6D524A-10D8-4918-8EE2-2B80D342DC2C}"/>
              </a:ext>
            </a:extLst>
          </p:cNvPr>
          <p:cNvSpPr txBox="1">
            <a:spLocks/>
          </p:cNvSpPr>
          <p:nvPr/>
        </p:nvSpPr>
        <p:spPr bwMode="auto">
          <a:xfrm>
            <a:off x="8104536" y="4449018"/>
            <a:ext cx="2239936" cy="56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2000" kern="0" dirty="0"/>
              <a:t>함수의 몸체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6FE965F0-A12C-464B-9E44-EA88F34DA714}"/>
              </a:ext>
            </a:extLst>
          </p:cNvPr>
          <p:cNvSpPr txBox="1">
            <a:spLocks/>
          </p:cNvSpPr>
          <p:nvPr/>
        </p:nvSpPr>
        <p:spPr bwMode="auto">
          <a:xfrm>
            <a:off x="8112224" y="5097090"/>
            <a:ext cx="2239936" cy="56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2000" kern="0" dirty="0"/>
              <a:t>함수의 끝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79D25C-9B0F-4E5B-8BEA-DBA9B0782BB4}"/>
              </a:ext>
            </a:extLst>
          </p:cNvPr>
          <p:cNvCxnSpPr/>
          <p:nvPr/>
        </p:nvCxnSpPr>
        <p:spPr>
          <a:xfrm flipV="1">
            <a:off x="1430480" y="1786576"/>
            <a:ext cx="0" cy="1596945"/>
          </a:xfrm>
          <a:prstGeom prst="line">
            <a:avLst/>
          </a:prstGeom>
          <a:ln w="28575" cap="flat" cmpd="sng" algn="ctr">
            <a:solidFill>
              <a:schemeClr val="dk1"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ACAD35-ADC5-4C6F-8CFC-B2A34521AF5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137735" y="2132856"/>
            <a:ext cx="0" cy="1296145"/>
          </a:xfrm>
          <a:prstGeom prst="line">
            <a:avLst/>
          </a:prstGeom>
          <a:ln w="28575" cap="flat" cmpd="sng" algn="ctr">
            <a:solidFill>
              <a:schemeClr val="dk1"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7B89A99-B297-4448-9E30-F2C885492256}"/>
              </a:ext>
            </a:extLst>
          </p:cNvPr>
          <p:cNvCxnSpPr>
            <a:cxnSpLocks/>
          </p:cNvCxnSpPr>
          <p:nvPr/>
        </p:nvCxnSpPr>
        <p:spPr>
          <a:xfrm flipV="1">
            <a:off x="3274243" y="2504802"/>
            <a:ext cx="13445" cy="924200"/>
          </a:xfrm>
          <a:prstGeom prst="line">
            <a:avLst/>
          </a:prstGeom>
          <a:ln w="28575" cap="flat" cmpd="sng" algn="ctr">
            <a:solidFill>
              <a:schemeClr val="dk1"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CBD210-EDE8-44AA-B628-470345BFDA8D}"/>
              </a:ext>
            </a:extLst>
          </p:cNvPr>
          <p:cNvCxnSpPr>
            <a:cxnSpLocks/>
          </p:cNvCxnSpPr>
          <p:nvPr/>
        </p:nvCxnSpPr>
        <p:spPr>
          <a:xfrm>
            <a:off x="1498821" y="4011017"/>
            <a:ext cx="6494775" cy="0"/>
          </a:xfrm>
          <a:prstGeom prst="line">
            <a:avLst/>
          </a:prstGeom>
          <a:ln w="28575" cap="flat" cmpd="sng" algn="ctr">
            <a:solidFill>
              <a:schemeClr val="dk1"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8BED670-4CA5-4A66-93B0-FB6B44CF76F4}"/>
              </a:ext>
            </a:extLst>
          </p:cNvPr>
          <p:cNvCxnSpPr>
            <a:cxnSpLocks/>
          </p:cNvCxnSpPr>
          <p:nvPr/>
        </p:nvCxnSpPr>
        <p:spPr>
          <a:xfrm>
            <a:off x="5527624" y="4730680"/>
            <a:ext cx="2465972" cy="417"/>
          </a:xfrm>
          <a:prstGeom prst="line">
            <a:avLst/>
          </a:prstGeom>
          <a:ln w="28575" cap="flat" cmpd="sng" algn="ctr">
            <a:solidFill>
              <a:schemeClr val="dk1"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EFE482-7C98-4268-BB82-EBFBF70D2F64}"/>
              </a:ext>
            </a:extLst>
          </p:cNvPr>
          <p:cNvCxnSpPr>
            <a:cxnSpLocks/>
          </p:cNvCxnSpPr>
          <p:nvPr/>
        </p:nvCxnSpPr>
        <p:spPr>
          <a:xfrm>
            <a:off x="2146893" y="5373216"/>
            <a:ext cx="5846703" cy="5953"/>
          </a:xfrm>
          <a:prstGeom prst="line">
            <a:avLst/>
          </a:prstGeom>
          <a:ln w="28575" cap="flat" cmpd="sng" algn="ctr">
            <a:solidFill>
              <a:schemeClr val="dk1"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1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화면에 우리가 원하는 문자열을 출력해주는 함수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“ ” </a:t>
            </a:r>
            <a:r>
              <a:rPr lang="ko-KR" altLang="en-US" sz="2000" dirty="0"/>
              <a:t>사이에 있는 글자들을 화면에 출력하겠다는 의미이다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문장 끝 </a:t>
            </a:r>
            <a:r>
              <a:rPr lang="en-US" altLang="ko-KR" sz="2000" dirty="0"/>
              <a:t>\n</a:t>
            </a:r>
            <a:r>
              <a:rPr lang="ko-KR" altLang="en-US" sz="2000" dirty="0"/>
              <a:t>은 문자열 출력 뒤 줄 바꿈 하겠다는 의미이다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AA1C00-1978-4041-9873-3D0EE430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132856"/>
            <a:ext cx="3108176" cy="183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499A95-D3D5-4810-9A8F-D464FE8C908A}"/>
              </a:ext>
            </a:extLst>
          </p:cNvPr>
          <p:cNvSpPr/>
          <p:nvPr/>
        </p:nvSpPr>
        <p:spPr>
          <a:xfrm>
            <a:off x="4727848" y="2996952"/>
            <a:ext cx="2100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8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Eclipse</a:t>
            </a:r>
            <a:r>
              <a:rPr lang="ko-KR" altLang="en-US" sz="2000" dirty="0"/>
              <a:t>를 실행 한 뒤 </a:t>
            </a:r>
            <a:r>
              <a:rPr lang="en-US" altLang="ko-KR" sz="2000" dirty="0"/>
              <a:t>File -&gt; New -&gt; C/C++ Project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E4533-1150-461F-AA62-F11EDC69B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2" t="9399" r="52953" b="48189"/>
          <a:stretch/>
        </p:blipFill>
        <p:spPr>
          <a:xfrm>
            <a:off x="1343472" y="1988840"/>
            <a:ext cx="7705265" cy="35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C Managed Build </a:t>
            </a:r>
            <a:r>
              <a:rPr lang="ko-KR" altLang="en-US" sz="2000" dirty="0"/>
              <a:t>선택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EC8A89-BD91-438E-AB31-F91A3B9C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736967"/>
            <a:ext cx="4752528" cy="45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0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Project name </a:t>
            </a:r>
            <a:r>
              <a:rPr lang="ko-KR" altLang="en-US" sz="2000" dirty="0"/>
              <a:t>에 프로젝트 이름 입력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Project type -&gt; Executable -&gt; Empty Project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Toolchains -&gt; MinGW GCC 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Finish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DAD566-04D4-4737-9964-70401B7D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355517"/>
            <a:ext cx="4748552" cy="48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2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프로젝트 폴더 우 클릭 </a:t>
            </a:r>
            <a:r>
              <a:rPr lang="en-US" altLang="ko-KR" sz="2000" dirty="0"/>
              <a:t>-&gt; New -&gt; Source File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D1A0F-CEE5-4C91-9C24-FA5ECFF4B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4" t="10093" r="60041" b="47200"/>
          <a:stretch/>
        </p:blipFill>
        <p:spPr>
          <a:xfrm>
            <a:off x="2495600" y="1930179"/>
            <a:ext cx="6838477" cy="38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Source file </a:t>
            </a:r>
            <a:r>
              <a:rPr lang="ko-KR" altLang="en-US" sz="2000" dirty="0"/>
              <a:t>항목에 파일이름</a:t>
            </a:r>
            <a:r>
              <a:rPr lang="en-US" altLang="ko-KR" sz="2000" dirty="0"/>
              <a:t>.c </a:t>
            </a:r>
            <a:r>
              <a:rPr lang="ko-KR" altLang="en-US" sz="2000" dirty="0"/>
              <a:t>형식으로 이름 입력 후 </a:t>
            </a:r>
            <a:r>
              <a:rPr lang="en-US" altLang="ko-KR" sz="2000" dirty="0"/>
              <a:t>Finish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DA8D29-DA91-4AEB-BDAD-4A4625B6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98" y="1829983"/>
            <a:ext cx="5794406" cy="44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0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프로젝트 생성 및 소스파일이 제대로 생성 된 화면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D66368-C31D-4999-9392-36D8EDB98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"/>
          <a:stretch/>
        </p:blipFill>
        <p:spPr>
          <a:xfrm>
            <a:off x="2495600" y="2087464"/>
            <a:ext cx="7175313" cy="32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</a:t>
            </a:r>
            <a:r>
              <a:rPr lang="en-US" altLang="ko-KR" dirty="0"/>
              <a:t>C</a:t>
            </a:r>
            <a:r>
              <a:rPr lang="ko-KR" altLang="en-US" dirty="0"/>
              <a:t>언어 코드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아래와 같이 코드를 작성해보세요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5ED4BE-457E-41BA-AADB-E3399082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49" y="1924000"/>
            <a:ext cx="8452803" cy="35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http://scratch.mit.edu</a:t>
            </a:r>
            <a:r>
              <a:rPr lang="en-US" altLang="ko-KR" dirty="0"/>
              <a:t> </a:t>
            </a:r>
            <a:r>
              <a:rPr lang="ko-KR" altLang="en-US" dirty="0"/>
              <a:t>에서 사용가능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FEFECC-F689-4CFC-9B2A-0656261E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844824"/>
            <a:ext cx="5181461" cy="44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14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</a:t>
            </a:r>
            <a:r>
              <a:rPr lang="en-US" altLang="ko-KR" dirty="0"/>
              <a:t>C</a:t>
            </a:r>
            <a:r>
              <a:rPr lang="ko-KR" altLang="en-US" dirty="0"/>
              <a:t>언어 코드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코드의 키워드</a:t>
            </a:r>
            <a:r>
              <a:rPr lang="en-US" altLang="ko-KR" sz="2000" dirty="0"/>
              <a:t>(#include,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main,</a:t>
            </a:r>
            <a:r>
              <a:rPr lang="ko-KR" altLang="en-US" sz="2000" dirty="0"/>
              <a:t> </a:t>
            </a:r>
            <a:r>
              <a:rPr lang="en-US" altLang="ko-KR" sz="2000" dirty="0"/>
              <a:t>return)</a:t>
            </a:r>
            <a:r>
              <a:rPr lang="ko-KR" altLang="en-US" sz="2000" dirty="0"/>
              <a:t> 색 확인해보기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5ED4BE-457E-41BA-AADB-E3399082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49" y="1924000"/>
            <a:ext cx="8452803" cy="35139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46ABB8-2CBF-47F4-BC44-C37F5B66D83A}"/>
              </a:ext>
            </a:extLst>
          </p:cNvPr>
          <p:cNvSpPr/>
          <p:nvPr/>
        </p:nvSpPr>
        <p:spPr>
          <a:xfrm>
            <a:off x="5664378" y="3562539"/>
            <a:ext cx="1871782" cy="240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3A2EC8-2B00-45E0-AA15-A17C66E5B3CD}"/>
              </a:ext>
            </a:extLst>
          </p:cNvPr>
          <p:cNvSpPr/>
          <p:nvPr/>
        </p:nvSpPr>
        <p:spPr>
          <a:xfrm>
            <a:off x="5663952" y="3959067"/>
            <a:ext cx="1008112" cy="262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14EE4-6532-41A7-9D7E-446690D69F83}"/>
              </a:ext>
            </a:extLst>
          </p:cNvPr>
          <p:cNvSpPr/>
          <p:nvPr/>
        </p:nvSpPr>
        <p:spPr>
          <a:xfrm>
            <a:off x="5976406" y="4797152"/>
            <a:ext cx="1055698" cy="24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</a:t>
            </a:r>
            <a:r>
              <a:rPr lang="en-US" altLang="ko-KR" dirty="0"/>
              <a:t>C</a:t>
            </a:r>
            <a:r>
              <a:rPr lang="ko-KR" altLang="en-US" dirty="0"/>
              <a:t>언어 코드 작성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File </a:t>
            </a:r>
            <a:r>
              <a:rPr lang="ko-KR" altLang="en-US" sz="2000" dirty="0"/>
              <a:t>이름 앞에 </a:t>
            </a:r>
            <a:r>
              <a:rPr lang="en-US" altLang="ko-KR" sz="2000" dirty="0"/>
              <a:t>* </a:t>
            </a:r>
            <a:r>
              <a:rPr lang="ko-KR" altLang="en-US" sz="2000" dirty="0"/>
              <a:t>표시는 코드가 수정되었지만 저장되지 않았다는 의미</a:t>
            </a:r>
            <a:r>
              <a:rPr lang="en-US" altLang="ko-KR" sz="2000" dirty="0"/>
              <a:t>!</a:t>
            </a:r>
          </a:p>
          <a:p>
            <a:r>
              <a:rPr lang="en-US" altLang="ko-KR" sz="2000" dirty="0"/>
              <a:t>Ctrl + s </a:t>
            </a:r>
            <a:r>
              <a:rPr lang="ko-KR" altLang="en-US" sz="2000" dirty="0"/>
              <a:t>를 누르거나 저장버튼을 누르면 사라진다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5ED4BE-457E-41BA-AADB-E3399082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7" y="2454472"/>
            <a:ext cx="6600383" cy="24766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E780B-C486-4655-A41C-1856A67F3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6" b="-1"/>
          <a:stretch/>
        </p:blipFill>
        <p:spPr>
          <a:xfrm>
            <a:off x="5836165" y="2454472"/>
            <a:ext cx="6164491" cy="24766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EC2E15-5952-4BFB-8123-79A44E9BF6A0}"/>
              </a:ext>
            </a:extLst>
          </p:cNvPr>
          <p:cNvSpPr/>
          <p:nvPr/>
        </p:nvSpPr>
        <p:spPr>
          <a:xfrm>
            <a:off x="2999656" y="2454474"/>
            <a:ext cx="864096" cy="239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F10B83-E660-49DC-BDE4-5E3447B0BF48}"/>
              </a:ext>
            </a:extLst>
          </p:cNvPr>
          <p:cNvSpPr/>
          <p:nvPr/>
        </p:nvSpPr>
        <p:spPr>
          <a:xfrm>
            <a:off x="8400256" y="2454473"/>
            <a:ext cx="748655" cy="239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">
            <a:extLst>
              <a:ext uri="{FF2B5EF4-FFF2-40B4-BE49-F238E27FC236}">
                <a16:creationId xmlns:a16="http://schemas.microsoft.com/office/drawing/2014/main" id="{B85DE5EF-87F5-4A17-A69E-E5865E64CA6D}"/>
              </a:ext>
            </a:extLst>
          </p:cNvPr>
          <p:cNvSpPr/>
          <p:nvPr/>
        </p:nvSpPr>
        <p:spPr>
          <a:xfrm>
            <a:off x="5159895" y="2015461"/>
            <a:ext cx="2296847" cy="9751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5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프로젝트 빌드 </a:t>
            </a:r>
            <a:r>
              <a:rPr lang="en-US" altLang="ko-KR" sz="2000" dirty="0"/>
              <a:t>: </a:t>
            </a:r>
            <a:r>
              <a:rPr lang="ko-KR" altLang="en-US" sz="2000" dirty="0"/>
              <a:t>코드를 컴파일하여 실행파일 형태로 만드는 것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컴파일</a:t>
            </a:r>
            <a:r>
              <a:rPr lang="en-US" altLang="ko-KR" sz="2000" dirty="0"/>
              <a:t>, </a:t>
            </a:r>
            <a:r>
              <a:rPr lang="ko-KR" altLang="en-US" sz="2000" dirty="0"/>
              <a:t>링크</a:t>
            </a:r>
            <a:r>
              <a:rPr lang="en-US" altLang="ko-KR" sz="2000" dirty="0"/>
              <a:t> </a:t>
            </a:r>
            <a:r>
              <a:rPr lang="ko-KR" altLang="en-US" sz="2000" dirty="0"/>
              <a:t>과정이 포함되어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컴파일과 링크를 개발자가 직접해야 하지만 </a:t>
            </a:r>
            <a:r>
              <a:rPr lang="en-US" altLang="ko-KR" sz="2000" dirty="0"/>
              <a:t>IDE</a:t>
            </a:r>
            <a:r>
              <a:rPr lang="ko-KR" altLang="en-US" sz="2000" dirty="0"/>
              <a:t>는 이러한 과정을 하나의 버튼 혹은 단축키로 한 번에 할 수 있는 환경을 제공한다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코드를 작성 후 저장을 한 뒤 </a:t>
            </a:r>
            <a:r>
              <a:rPr lang="en-US" altLang="ko-KR" sz="2000" dirty="0"/>
              <a:t>Ctrl + b</a:t>
            </a:r>
            <a:r>
              <a:rPr lang="ko-KR" altLang="en-US" sz="2000" dirty="0"/>
              <a:t>를 누르거나 아래와 같은 아이콘을 누르면 프로젝트 빌드를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821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코드를 작성 후 저장을 한 뒤 </a:t>
            </a:r>
            <a:r>
              <a:rPr lang="en-US" altLang="ko-KR" sz="2000" dirty="0"/>
              <a:t>Ctrl + b</a:t>
            </a:r>
            <a:r>
              <a:rPr lang="ko-KR" altLang="en-US" sz="2000" dirty="0"/>
              <a:t>를 누르거나 </a:t>
            </a:r>
            <a:br>
              <a:rPr lang="en-US" altLang="ko-KR" sz="2000" dirty="0"/>
            </a:br>
            <a:r>
              <a:rPr lang="ko-KR" altLang="en-US" sz="2000" dirty="0"/>
              <a:t>아래와 같은 아이콘을 누르면 프로젝트 빌드를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0FC92-67A8-4FCE-B7BB-C893D3AC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988840"/>
            <a:ext cx="7829550" cy="3667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0D9859-BB25-438E-A9FF-A3D1F9E71CF0}"/>
              </a:ext>
            </a:extLst>
          </p:cNvPr>
          <p:cNvSpPr/>
          <p:nvPr/>
        </p:nvSpPr>
        <p:spPr>
          <a:xfrm>
            <a:off x="7968208" y="242088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9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빌드에 성공하면 아래와 같은 화면이 나타난다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2A8C5-DD5E-46F7-B5CB-6C5299236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38"/>
          <a:stretch/>
        </p:blipFill>
        <p:spPr>
          <a:xfrm>
            <a:off x="2711624" y="1669271"/>
            <a:ext cx="5816381" cy="45636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64888F-B231-4090-AF47-61A137BD40FC}"/>
              </a:ext>
            </a:extLst>
          </p:cNvPr>
          <p:cNvSpPr/>
          <p:nvPr/>
        </p:nvSpPr>
        <p:spPr>
          <a:xfrm>
            <a:off x="2711624" y="2060848"/>
            <a:ext cx="10081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F86715-2862-4EB4-841A-5E7F6CF58290}"/>
              </a:ext>
            </a:extLst>
          </p:cNvPr>
          <p:cNvSpPr/>
          <p:nvPr/>
        </p:nvSpPr>
        <p:spPr>
          <a:xfrm>
            <a:off x="4655840" y="5920282"/>
            <a:ext cx="2232248" cy="245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8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빌드에 성공한 후 </a:t>
            </a:r>
            <a:r>
              <a:rPr lang="en-US" altLang="ko-KR" sz="2000" dirty="0"/>
              <a:t>Ctrl + F11 </a:t>
            </a:r>
            <a:r>
              <a:rPr lang="ko-KR" altLang="en-US" sz="2000" dirty="0"/>
              <a:t>을 누르거나</a:t>
            </a:r>
            <a:br>
              <a:rPr lang="en-US" altLang="ko-KR" sz="2000" dirty="0"/>
            </a:br>
            <a:r>
              <a:rPr lang="ko-KR" altLang="en-US" sz="2000" dirty="0"/>
              <a:t>아래와 같은 버튼 누르면 프로그램 실행 결과가 표시된다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660188-5DFD-4BA8-91A6-7F45B85F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971326"/>
            <a:ext cx="4948610" cy="43201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4FFC59-E6A5-4BFE-8FAF-443F4D35A979}"/>
              </a:ext>
            </a:extLst>
          </p:cNvPr>
          <p:cNvSpPr/>
          <p:nvPr/>
        </p:nvSpPr>
        <p:spPr>
          <a:xfrm>
            <a:off x="3431704" y="2492896"/>
            <a:ext cx="262423" cy="24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9EE1DE-36CA-429B-BEF7-099F4F5DC495}"/>
              </a:ext>
            </a:extLst>
          </p:cNvPr>
          <p:cNvSpPr/>
          <p:nvPr/>
        </p:nvSpPr>
        <p:spPr>
          <a:xfrm>
            <a:off x="4880039" y="5949280"/>
            <a:ext cx="2872145" cy="299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05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빌드에 실패하면 아래와 같은 화면이 나타난다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766765-65AE-41A6-BBB1-3675FC0F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1" y="1962900"/>
            <a:ext cx="5760640" cy="43696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6265D6-6BD3-4EA8-BFCC-4D9785D3C732}"/>
              </a:ext>
            </a:extLst>
          </p:cNvPr>
          <p:cNvSpPr/>
          <p:nvPr/>
        </p:nvSpPr>
        <p:spPr>
          <a:xfrm>
            <a:off x="3215681" y="2276872"/>
            <a:ext cx="823595" cy="791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6C7437-9082-4DE8-B80A-AC2AC308092B}"/>
              </a:ext>
            </a:extLst>
          </p:cNvPr>
          <p:cNvSpPr/>
          <p:nvPr/>
        </p:nvSpPr>
        <p:spPr>
          <a:xfrm>
            <a:off x="5015880" y="3462026"/>
            <a:ext cx="1941997" cy="437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1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를 이용한 프로젝트 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빌드에 실패하면 빨간 줄이 뜨는 부분을 우선적으로 확인한다</a:t>
            </a:r>
            <a:endParaRPr lang="en-US" altLang="ko-KR" sz="2000" dirty="0"/>
          </a:p>
          <a:p>
            <a:r>
              <a:rPr lang="en-US" altLang="ko-KR" sz="2000" dirty="0"/>
              <a:t>Problems -&gt; Errors</a:t>
            </a:r>
            <a:r>
              <a:rPr lang="ko-KR" altLang="en-US" sz="2000" dirty="0"/>
              <a:t>를 더블클릭 </a:t>
            </a:r>
            <a:r>
              <a:rPr lang="en-US" altLang="ko-KR" sz="2000" dirty="0"/>
              <a:t>-&gt; </a:t>
            </a:r>
            <a:r>
              <a:rPr lang="ko-KR" altLang="en-US" sz="2000" dirty="0"/>
              <a:t>에러의 위치를 확인할 수 있다</a:t>
            </a:r>
            <a:endParaRPr lang="en-US" altLang="ko-KR" sz="2000" dirty="0"/>
          </a:p>
          <a:p>
            <a:r>
              <a:rPr lang="en-US" altLang="ko-KR" sz="2000" dirty="0"/>
              <a:t>Location </a:t>
            </a:r>
            <a:r>
              <a:rPr lang="ko-KR" altLang="en-US" sz="2000" dirty="0"/>
              <a:t>항목에 표시되는 </a:t>
            </a:r>
            <a:r>
              <a:rPr lang="en-US" altLang="ko-KR" sz="2000" dirty="0"/>
              <a:t>line</a:t>
            </a:r>
            <a:r>
              <a:rPr lang="ko-KR" altLang="en-US" sz="2000" dirty="0"/>
              <a:t>의 위쪽 혹은 아래쪽에서 에러가 발생했을 확률이 높다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845AE-49DA-4516-A010-28C9A8B4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46" y="2708920"/>
            <a:ext cx="8917118" cy="22322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34CE78-44FE-4F94-9807-18D0BF61944F}"/>
              </a:ext>
            </a:extLst>
          </p:cNvPr>
          <p:cNvSpPr/>
          <p:nvPr/>
        </p:nvSpPr>
        <p:spPr>
          <a:xfrm>
            <a:off x="7464152" y="3789040"/>
            <a:ext cx="1080120" cy="265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518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화면에 새로운 줄을 만드는데 사용되는 특수한 기호를 사용하여 학번과 이름 출력하기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사과</a:t>
            </a:r>
            <a:r>
              <a:rPr lang="en-US" altLang="ko-KR" sz="2000" dirty="0"/>
              <a:t>”, “</a:t>
            </a:r>
            <a:r>
              <a:rPr lang="ko-KR" altLang="en-US" sz="2000" dirty="0"/>
              <a:t>오렌지“</a:t>
            </a:r>
            <a:r>
              <a:rPr lang="en-US" altLang="ko-KR" sz="2000" dirty="0"/>
              <a:t>, “</a:t>
            </a:r>
            <a:r>
              <a:rPr lang="ko-KR" altLang="en-US" sz="2000" dirty="0"/>
              <a:t>포도</a:t>
            </a:r>
            <a:r>
              <a:rPr lang="en-US" altLang="ko-KR" sz="2000" dirty="0"/>
              <a:t>”</a:t>
            </a:r>
            <a:r>
              <a:rPr lang="ko-KR" altLang="en-US" sz="2000" dirty="0"/>
              <a:t>를 한 줄에 하나씩 출력하는 프로그램 작성하기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구구단 </a:t>
            </a:r>
            <a:r>
              <a:rPr lang="en-US" altLang="ko-KR" sz="2000" dirty="0"/>
              <a:t>3</a:t>
            </a:r>
            <a:r>
              <a:rPr lang="ko-KR" altLang="en-US" sz="2000" dirty="0"/>
              <a:t>단 전체를 출력하는 프로그램 작성하기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127AD2-8512-4882-9337-DC2BC72B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876" y="3704122"/>
            <a:ext cx="3412340" cy="1116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F94348-6903-484C-9945-B3C2997D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0" y="3704122"/>
            <a:ext cx="3501760" cy="1116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7A3B5E-8BC8-42CF-B16B-4AEDAFD00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80" y="3212976"/>
            <a:ext cx="2530469" cy="22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6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</a:t>
            </a:r>
            <a:r>
              <a:rPr lang="ko-KR" altLang="en-US" dirty="0"/>
              <a:t>에러가 있다면 정정하기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EE5A2F-D33D-4804-8685-03FD7900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310130"/>
            <a:ext cx="5468824" cy="39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5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404DEFB7-4D09-4C82-B64B-5BC30868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97" y="122238"/>
            <a:ext cx="2032447" cy="618708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40B3C-5C84-48BC-8E00-25E431D6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03" y="122238"/>
            <a:ext cx="5222125" cy="61870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F801BA-E393-4DCE-8021-02958A366E85}"/>
              </a:ext>
            </a:extLst>
          </p:cNvPr>
          <p:cNvSpPr/>
          <p:nvPr/>
        </p:nvSpPr>
        <p:spPr>
          <a:xfrm>
            <a:off x="5661112" y="1412776"/>
            <a:ext cx="1549716" cy="48965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971B8BD-A35E-41F8-8A1C-E18335D4099E}"/>
              </a:ext>
            </a:extLst>
          </p:cNvPr>
          <p:cNvSpPr/>
          <p:nvPr/>
        </p:nvSpPr>
        <p:spPr>
          <a:xfrm>
            <a:off x="7317296" y="2513773"/>
            <a:ext cx="1152128" cy="702006"/>
          </a:xfrm>
          <a:prstGeom prst="wedgeRectCallout">
            <a:avLst>
              <a:gd name="adj1" fmla="val -57535"/>
              <a:gd name="adj2" fmla="val -231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58D06-D092-431C-99FB-80617DDD3A23}"/>
              </a:ext>
            </a:extLst>
          </p:cNvPr>
          <p:cNvSpPr txBox="1"/>
          <p:nvPr/>
        </p:nvSpPr>
        <p:spPr>
          <a:xfrm>
            <a:off x="7461312" y="256944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 팔레트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6D3246-90F8-4AA8-8373-983B744F938F}"/>
              </a:ext>
            </a:extLst>
          </p:cNvPr>
          <p:cNvSpPr/>
          <p:nvPr/>
        </p:nvSpPr>
        <p:spPr>
          <a:xfrm>
            <a:off x="5652382" y="394611"/>
            <a:ext cx="1558445" cy="1018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C7AD56A0-5972-4346-BD25-A4A7C32510AB}"/>
              </a:ext>
            </a:extLst>
          </p:cNvPr>
          <p:cNvSpPr/>
          <p:nvPr/>
        </p:nvSpPr>
        <p:spPr>
          <a:xfrm>
            <a:off x="7317296" y="565013"/>
            <a:ext cx="936104" cy="702006"/>
          </a:xfrm>
          <a:prstGeom prst="wedgeRectCallout">
            <a:avLst>
              <a:gd name="adj1" fmla="val -57535"/>
              <a:gd name="adj2" fmla="val -231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84749-D9A4-41A7-9CD1-4DC0F5332836}"/>
              </a:ext>
            </a:extLst>
          </p:cNvPr>
          <p:cNvSpPr txBox="1"/>
          <p:nvPr/>
        </p:nvSpPr>
        <p:spPr>
          <a:xfrm>
            <a:off x="7461312" y="62068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 종류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AE45C-C302-4B35-A86A-8A7000A0F508}"/>
              </a:ext>
            </a:extLst>
          </p:cNvPr>
          <p:cNvSpPr/>
          <p:nvPr/>
        </p:nvSpPr>
        <p:spPr>
          <a:xfrm>
            <a:off x="1988703" y="122239"/>
            <a:ext cx="2592289" cy="210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10B8728B-7BCC-4E28-AD1C-CA2BA2A3949D}"/>
              </a:ext>
            </a:extLst>
          </p:cNvPr>
          <p:cNvSpPr/>
          <p:nvPr/>
        </p:nvSpPr>
        <p:spPr>
          <a:xfrm>
            <a:off x="1063083" y="43608"/>
            <a:ext cx="757084" cy="351003"/>
          </a:xfrm>
          <a:prstGeom prst="wedgeRectCallout">
            <a:avLst>
              <a:gd name="adj1" fmla="val 61996"/>
              <a:gd name="adj2" fmla="val -21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78F89-080B-4513-A21A-A9AA8CBA54B9}"/>
              </a:ext>
            </a:extLst>
          </p:cNvPr>
          <p:cNvSpPr txBox="1"/>
          <p:nvPr/>
        </p:nvSpPr>
        <p:spPr>
          <a:xfrm>
            <a:off x="1114419" y="42782"/>
            <a:ext cx="6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3F5E01-D057-4121-B660-C54F43AB29E0}"/>
              </a:ext>
            </a:extLst>
          </p:cNvPr>
          <p:cNvSpPr/>
          <p:nvPr/>
        </p:nvSpPr>
        <p:spPr>
          <a:xfrm>
            <a:off x="1988703" y="377861"/>
            <a:ext cx="3663678" cy="31231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41EC061A-5441-4861-9D44-3B8FE1BADE30}"/>
              </a:ext>
            </a:extLst>
          </p:cNvPr>
          <p:cNvSpPr/>
          <p:nvPr/>
        </p:nvSpPr>
        <p:spPr>
          <a:xfrm>
            <a:off x="566636" y="1267020"/>
            <a:ext cx="1202194" cy="386834"/>
          </a:xfrm>
          <a:prstGeom prst="wedgeRectCallout">
            <a:avLst>
              <a:gd name="adj1" fmla="val 61996"/>
              <a:gd name="adj2" fmla="val -21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A4BEE-FB9D-427F-B3BB-07BBFF5566C8}"/>
              </a:ext>
            </a:extLst>
          </p:cNvPr>
          <p:cNvSpPr txBox="1"/>
          <p:nvPr/>
        </p:nvSpPr>
        <p:spPr>
          <a:xfrm>
            <a:off x="606362" y="1284522"/>
            <a:ext cx="116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79C0A9-F019-415D-A30A-FB6BC7D0B871}"/>
              </a:ext>
            </a:extLst>
          </p:cNvPr>
          <p:cNvSpPr/>
          <p:nvPr/>
        </p:nvSpPr>
        <p:spPr>
          <a:xfrm>
            <a:off x="1988703" y="3517759"/>
            <a:ext cx="3663678" cy="27915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E4A0E4D5-B9EE-4C7A-B988-46540641AA57}"/>
              </a:ext>
            </a:extLst>
          </p:cNvPr>
          <p:cNvSpPr/>
          <p:nvPr/>
        </p:nvSpPr>
        <p:spPr>
          <a:xfrm>
            <a:off x="368497" y="4203586"/>
            <a:ext cx="1414684" cy="663834"/>
          </a:xfrm>
          <a:prstGeom prst="wedgeRectCallout">
            <a:avLst>
              <a:gd name="adj1" fmla="val 61996"/>
              <a:gd name="adj2" fmla="val -21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FCEF7B-AB7B-47C2-8B02-D2F4BA476073}"/>
              </a:ext>
            </a:extLst>
          </p:cNvPr>
          <p:cNvSpPr txBox="1"/>
          <p:nvPr/>
        </p:nvSpPr>
        <p:spPr>
          <a:xfrm>
            <a:off x="368497" y="4221089"/>
            <a:ext cx="140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스프라이트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AA6C1508-7354-4F76-AC64-4704A25FB716}"/>
              </a:ext>
            </a:extLst>
          </p:cNvPr>
          <p:cNvSpPr/>
          <p:nvPr/>
        </p:nvSpPr>
        <p:spPr>
          <a:xfrm>
            <a:off x="4364968" y="626676"/>
            <a:ext cx="558853" cy="354051"/>
          </a:xfrm>
          <a:prstGeom prst="wedgeRectCallout">
            <a:avLst>
              <a:gd name="adj1" fmla="val 88148"/>
              <a:gd name="adj2" fmla="val -612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EB11D442-818C-4F98-B0AC-76B4A3A1566B}"/>
              </a:ext>
            </a:extLst>
          </p:cNvPr>
          <p:cNvSpPr/>
          <p:nvPr/>
        </p:nvSpPr>
        <p:spPr>
          <a:xfrm>
            <a:off x="5019379" y="903693"/>
            <a:ext cx="500557" cy="363326"/>
          </a:xfrm>
          <a:prstGeom prst="wedgeRectCallout">
            <a:avLst>
              <a:gd name="adj1" fmla="val 43666"/>
              <a:gd name="adj2" fmla="val -1204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CE529-1554-4A60-A745-165EA5FC85BF}"/>
              </a:ext>
            </a:extLst>
          </p:cNvPr>
          <p:cNvSpPr txBox="1"/>
          <p:nvPr/>
        </p:nvSpPr>
        <p:spPr>
          <a:xfrm>
            <a:off x="4317188" y="638191"/>
            <a:ext cx="6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3FCF17-1126-4502-9B0E-5DD001AB52D6}"/>
              </a:ext>
            </a:extLst>
          </p:cNvPr>
          <p:cNvSpPr txBox="1"/>
          <p:nvPr/>
        </p:nvSpPr>
        <p:spPr>
          <a:xfrm>
            <a:off x="4941032" y="908721"/>
            <a:ext cx="67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정지</a:t>
            </a: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3EDA44BC-CECF-4D05-AAC7-B032C914B614}"/>
              </a:ext>
            </a:extLst>
          </p:cNvPr>
          <p:cNvSpPr/>
          <p:nvPr/>
        </p:nvSpPr>
        <p:spPr>
          <a:xfrm>
            <a:off x="9264352" y="2666173"/>
            <a:ext cx="1296144" cy="425007"/>
          </a:xfrm>
          <a:prstGeom prst="wedgeRectCallout">
            <a:avLst>
              <a:gd name="adj1" fmla="val -57535"/>
              <a:gd name="adj2" fmla="val -231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02435E-D174-423B-BD22-209B699C886C}"/>
              </a:ext>
            </a:extLst>
          </p:cNvPr>
          <p:cNvSpPr txBox="1"/>
          <p:nvPr/>
        </p:nvSpPr>
        <p:spPr>
          <a:xfrm>
            <a:off x="9336360" y="27218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4186AE-4C52-4CAD-896A-134579178923}"/>
              </a:ext>
            </a:extLst>
          </p:cNvPr>
          <p:cNvSpPr/>
          <p:nvPr/>
        </p:nvSpPr>
        <p:spPr>
          <a:xfrm>
            <a:off x="7228550" y="92632"/>
            <a:ext cx="1963794" cy="62166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05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</a:t>
            </a:r>
            <a:r>
              <a:rPr lang="ko-KR" altLang="en-US" dirty="0"/>
              <a:t>에러가 있다면 정정하기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99209B-55D8-400A-B6E5-6C16BAA8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1" y="1555183"/>
            <a:ext cx="4758911" cy="34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2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</a:t>
            </a:r>
            <a:r>
              <a:rPr lang="ko-KR" altLang="en-US" dirty="0"/>
              <a:t>에러가 있다면 정정하기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665007-92D1-4FCA-B818-D08699BBF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538066"/>
            <a:ext cx="4824536" cy="35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3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</a:t>
            </a:r>
            <a:r>
              <a:rPr lang="ko-KR" altLang="en-US" dirty="0"/>
              <a:t>에러가 있다면 정정하기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C679F-A114-4820-8071-12594422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61" y="1340768"/>
            <a:ext cx="522983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9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#1 </a:t>
            </a:r>
            <a:r>
              <a:rPr lang="ko-KR" altLang="en-US" dirty="0"/>
              <a:t>실습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컴퓨터 기본 정보 캡쳐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운영체제에 맞는 이클립스 설치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화면에 새로운 줄을 만드는데 사용되는 특수한 기호를 사용하여 학번과 이름 출력하기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에러 난 프로그램 번호 적고 수정한 내용 적기</a:t>
            </a:r>
            <a:br>
              <a:rPr lang="en-US" altLang="ko-KR" dirty="0"/>
            </a:br>
            <a:r>
              <a:rPr lang="en-US" altLang="ko-KR" dirty="0"/>
              <a:t>ex) print(~~~); -&gt; </a:t>
            </a:r>
            <a:r>
              <a:rPr lang="en-US" altLang="ko-KR" dirty="0" err="1"/>
              <a:t>printf</a:t>
            </a:r>
            <a:r>
              <a:rPr lang="en-US" altLang="ko-KR" dirty="0"/>
              <a:t>(~~~);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182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883"/>
            <a:ext cx="10534649" cy="4824413"/>
          </a:xfrm>
        </p:spPr>
        <p:txBody>
          <a:bodyPr/>
          <a:lstStyle/>
          <a:p>
            <a:r>
              <a:rPr lang="ko-KR" altLang="en-US" dirty="0" err="1"/>
              <a:t>레포트</a:t>
            </a:r>
            <a:r>
              <a:rPr lang="ko-KR" altLang="en-US" dirty="0"/>
              <a:t> 작성 순서</a:t>
            </a:r>
            <a:endParaRPr lang="en-US" altLang="ko-KR" dirty="0"/>
          </a:p>
          <a:p>
            <a:endParaRPr lang="en-US" altLang="ko-KR" sz="105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문제정의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문제 해결방법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소스코드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결과화면 및 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느낀점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5608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412876"/>
            <a:ext cx="10534649" cy="4824413"/>
          </a:xfrm>
        </p:spPr>
        <p:txBody>
          <a:bodyPr/>
          <a:lstStyle/>
          <a:p>
            <a:r>
              <a:rPr lang="ko-KR" altLang="en-US" dirty="0"/>
              <a:t>질문사항은 </a:t>
            </a:r>
            <a:r>
              <a:rPr lang="en-US" altLang="ko-KR" dirty="0">
                <a:hlinkClick r:id="rId2"/>
              </a:rPr>
              <a:t>tina8899@naver.com</a:t>
            </a:r>
            <a:r>
              <a:rPr lang="en-US" altLang="ko-KR" dirty="0"/>
              <a:t> </a:t>
            </a:r>
            <a:r>
              <a:rPr lang="ko-KR" altLang="en-US" dirty="0"/>
              <a:t>꼭 메일로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컴개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문의 내용</a:t>
            </a:r>
            <a:r>
              <a:rPr lang="en-US" altLang="ko-KR" dirty="0"/>
              <a:t>(</a:t>
            </a:r>
            <a:r>
              <a:rPr lang="ko-KR" altLang="en-US" dirty="0"/>
              <a:t>정확하게</a:t>
            </a:r>
            <a:r>
              <a:rPr lang="en-US" altLang="ko-KR" dirty="0"/>
              <a:t>) </a:t>
            </a:r>
            <a:r>
              <a:rPr lang="ko-KR" altLang="en-US" dirty="0"/>
              <a:t>면담요청 날짜와 시간</a:t>
            </a:r>
            <a:endParaRPr lang="en-US" altLang="ko-KR" dirty="0"/>
          </a:p>
          <a:p>
            <a:r>
              <a:rPr lang="ko-KR" altLang="en-US" dirty="0"/>
              <a:t>첨부</a:t>
            </a:r>
            <a:r>
              <a:rPr lang="en-US" altLang="ko-KR" dirty="0"/>
              <a:t>: </a:t>
            </a:r>
            <a:r>
              <a:rPr lang="ko-KR" altLang="en-US" dirty="0"/>
              <a:t>질문 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면담가능 시간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월</a:t>
            </a:r>
            <a:r>
              <a:rPr lang="en-US" altLang="ko-KR" dirty="0"/>
              <a:t>(12:00~15:00, 19:00~22:00)</a:t>
            </a:r>
            <a:br>
              <a:rPr lang="en-US" altLang="ko-KR" dirty="0"/>
            </a:br>
            <a:r>
              <a:rPr lang="ko-KR" altLang="en-US" dirty="0"/>
              <a:t>화</a:t>
            </a:r>
            <a:r>
              <a:rPr lang="en-US" altLang="ko-KR" dirty="0"/>
              <a:t>(15:30~22:00)</a:t>
            </a:r>
            <a:br>
              <a:rPr lang="en-US" altLang="ko-KR" dirty="0"/>
            </a:br>
            <a:r>
              <a:rPr lang="ko-KR" altLang="en-US" dirty="0"/>
              <a:t>수</a:t>
            </a:r>
            <a:r>
              <a:rPr lang="en-US" altLang="ko-KR" dirty="0"/>
              <a:t>(12:00~15:00, 19:00~22:00)</a:t>
            </a:r>
          </a:p>
        </p:txBody>
      </p:sp>
    </p:spTree>
    <p:extLst>
      <p:ext uri="{BB962C8B-B14F-4D97-AF65-F5344CB8AC3E}">
        <p14:creationId xmlns:p14="http://schemas.microsoft.com/office/powerpoint/2010/main" val="3377095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3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순차실행</a:t>
            </a:r>
            <a:r>
              <a:rPr lang="en-US" altLang="ko-KR" sz="2000" dirty="0"/>
              <a:t>(sequence): </a:t>
            </a:r>
            <a:r>
              <a:rPr lang="ko-KR" altLang="en-US" sz="2000" dirty="0"/>
              <a:t>서로 붙어있는 블록들은 위에서 아래로 순차적으로 실행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스크립트에 원하는 블록들을 드래그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0E604C-B59E-4DB8-A389-38E9375E8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" r="50341" b="71941"/>
          <a:stretch/>
        </p:blipFill>
        <p:spPr>
          <a:xfrm>
            <a:off x="1259850" y="2636912"/>
            <a:ext cx="37560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반복실행</a:t>
            </a:r>
            <a:r>
              <a:rPr lang="en-US" altLang="ko-KR" sz="2000" dirty="0"/>
              <a:t>(iteration): </a:t>
            </a:r>
            <a:r>
              <a:rPr lang="ko-KR" altLang="en-US" sz="2000" dirty="0"/>
              <a:t>무한반복 블록은 블록들의 반복실행을 위해 사용될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스크립트에 원하는 블록들을 드래그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59C8A0-5653-42A5-801B-838499E69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13" r="40885" b="44843"/>
          <a:stretch/>
        </p:blipFill>
        <p:spPr>
          <a:xfrm>
            <a:off x="1271464" y="2636912"/>
            <a:ext cx="439162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조건부 실행</a:t>
            </a:r>
            <a:r>
              <a:rPr lang="en-US" altLang="ko-KR" sz="2000" dirty="0"/>
              <a:t>: if</a:t>
            </a:r>
            <a:r>
              <a:rPr lang="ko-KR" altLang="en-US" sz="2000" dirty="0"/>
              <a:t>와 </a:t>
            </a:r>
            <a:r>
              <a:rPr lang="en-US" altLang="ko-KR" sz="2000" dirty="0"/>
              <a:t>if-else </a:t>
            </a:r>
            <a:r>
              <a:rPr lang="ko-KR" altLang="en-US" sz="2000" dirty="0"/>
              <a:t>블록은 조건을 검사하는데 사용된다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스크립트에 원하는 블록들을 드래그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82F4E0-4076-4C15-B60C-9AE8DF8D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636912"/>
            <a:ext cx="464242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9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변수</a:t>
            </a:r>
            <a:r>
              <a:rPr lang="en-US" altLang="ko-KR" sz="2000" dirty="0"/>
              <a:t>(variable): variable </a:t>
            </a:r>
            <a:r>
              <a:rPr lang="ko-KR" altLang="en-US" sz="2000" dirty="0"/>
              <a:t>블록은 변수를 생성하고 프로그램에서 사용할 수 </a:t>
            </a:r>
            <a:r>
              <a:rPr lang="ko-KR" altLang="en-US" sz="2000" dirty="0" err="1"/>
              <a:t>있게한다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변수는 숫자나 문자열을 저장하는 공간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변수 만드는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C457BC-A1FA-4697-A3AA-1D4D27FB2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72" r="35206"/>
          <a:stretch/>
        </p:blipFill>
        <p:spPr>
          <a:xfrm>
            <a:off x="7564552" y="2564904"/>
            <a:ext cx="4392488" cy="3172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256301-1FEE-4E42-AFFA-B8820C26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59" y="2422890"/>
            <a:ext cx="2171700" cy="381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9FCED8-49CB-4A5E-95B5-26363DDB4898}"/>
              </a:ext>
            </a:extLst>
          </p:cNvPr>
          <p:cNvSpPr/>
          <p:nvPr/>
        </p:nvSpPr>
        <p:spPr>
          <a:xfrm>
            <a:off x="1164953" y="3861048"/>
            <a:ext cx="968195" cy="3584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A5099D-9784-4F66-A349-2F8154B7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712" y="2564904"/>
            <a:ext cx="3781425" cy="1933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8BDD41-505D-4028-8A29-D86D4C6E129A}"/>
              </a:ext>
            </a:extLst>
          </p:cNvPr>
          <p:cNvSpPr/>
          <p:nvPr/>
        </p:nvSpPr>
        <p:spPr>
          <a:xfrm>
            <a:off x="3543764" y="2924944"/>
            <a:ext cx="2552236" cy="432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5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프로그램의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D7F0E47-E253-4920-A4E4-4418DCB4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44" y="2204863"/>
            <a:ext cx="4814664" cy="28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D0EE36-9339-42FF-8C90-08582AFC0F3A}"/>
              </a:ext>
            </a:extLst>
          </p:cNvPr>
          <p:cNvSpPr/>
          <p:nvPr/>
        </p:nvSpPr>
        <p:spPr>
          <a:xfrm>
            <a:off x="1281335" y="2132855"/>
            <a:ext cx="2960207" cy="502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37EF41-C6C2-4E8C-A7C0-91A299804C37}"/>
              </a:ext>
            </a:extLst>
          </p:cNvPr>
          <p:cNvSpPr/>
          <p:nvPr/>
        </p:nvSpPr>
        <p:spPr>
          <a:xfrm>
            <a:off x="1271463" y="2717303"/>
            <a:ext cx="4832503" cy="2151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20B594-88C9-4411-91E7-2E42E4C505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41542" y="2384107"/>
            <a:ext cx="1568709" cy="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3391E2-C00C-4217-B2B0-CB38ED0CF9F8}"/>
              </a:ext>
            </a:extLst>
          </p:cNvPr>
          <p:cNvSpPr txBox="1"/>
          <p:nvPr/>
        </p:nvSpPr>
        <p:spPr>
          <a:xfrm>
            <a:off x="5865340" y="2181374"/>
            <a:ext cx="139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파일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016273A-539B-4736-B1B2-D3C17E74147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103966" y="3793232"/>
            <a:ext cx="856130" cy="0"/>
          </a:xfrm>
          <a:prstGeom prst="line">
            <a:avLst/>
          </a:prstGeom>
          <a:ln>
            <a:solidFill>
              <a:srgbClr val="00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601DBA-9F6E-4406-86B5-B35969A0ADC9}"/>
              </a:ext>
            </a:extLst>
          </p:cNvPr>
          <p:cNvSpPr txBox="1"/>
          <p:nvPr/>
        </p:nvSpPr>
        <p:spPr>
          <a:xfrm>
            <a:off x="6960096" y="3635732"/>
            <a:ext cx="22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함수</a:t>
            </a:r>
          </a:p>
        </p:txBody>
      </p:sp>
    </p:spTree>
    <p:extLst>
      <p:ext uri="{BB962C8B-B14F-4D97-AF65-F5344CB8AC3E}">
        <p14:creationId xmlns:p14="http://schemas.microsoft.com/office/powerpoint/2010/main" val="415329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헤더파일 또는 </a:t>
            </a:r>
            <a:r>
              <a:rPr lang="en-US" altLang="ko-KR" sz="2000" dirty="0"/>
              <a:t>include </a:t>
            </a:r>
            <a:r>
              <a:rPr lang="ko-KR" altLang="en-US" sz="2000" dirty="0"/>
              <a:t>파일이라 부르며 사람들에게 필요한 함수의 집합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화면에 데이터 출력 및 사용자에게 데이터 입력을 받는 함수들을 모아 놓은 파일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헤더파일의 종류는 굉장히 많으며 앞으로 다양한 헤더파일을 사용하게 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헤더파일의 선언 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 #include &lt;~.h&gt; </a:t>
            </a:r>
            <a:r>
              <a:rPr lang="ko-KR" altLang="en-US" sz="2000" dirty="0">
                <a:solidFill>
                  <a:srgbClr val="FF0000"/>
                </a:solidFill>
              </a:rPr>
              <a:t>의 뒤에는 세미콜론이 없다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190329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</TotalTime>
  <Words>751</Words>
  <Application>Microsoft Office PowerPoint</Application>
  <PresentationFormat>와이드스크린</PresentationFormat>
  <Paragraphs>192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굴림</vt:lpstr>
      <vt:lpstr>맑은 고딕</vt:lpstr>
      <vt:lpstr>Arial</vt:lpstr>
      <vt:lpstr>Arial Black</vt:lpstr>
      <vt:lpstr>Book Antiqua</vt:lpstr>
      <vt:lpstr>Comic Sans MS</vt:lpstr>
      <vt:lpstr>Times New Roman</vt:lpstr>
      <vt:lpstr>Wingdings</vt:lpstr>
      <vt:lpstr>봄의 수채화</vt:lpstr>
      <vt:lpstr>컴퓨터 개론 및 실습</vt:lpstr>
      <vt:lpstr>1. 스크래치(scratch)</vt:lpstr>
      <vt:lpstr>PowerPoint 프레젠테이션</vt:lpstr>
      <vt:lpstr> 스크래치(scratch)</vt:lpstr>
      <vt:lpstr>스크래치(scratch)</vt:lpstr>
      <vt:lpstr>스크래치(scratch)</vt:lpstr>
      <vt:lpstr>스크래치(scratch)</vt:lpstr>
      <vt:lpstr>C언어 프로그램의 구조</vt:lpstr>
      <vt:lpstr>헤더 파일</vt:lpstr>
      <vt:lpstr>메인 함수</vt:lpstr>
      <vt:lpstr>함수의 간략한 설명</vt:lpstr>
      <vt:lpstr>printf 함수</vt:lpstr>
      <vt:lpstr>Eclipse를 이용한 프로젝트 생성</vt:lpstr>
      <vt:lpstr>Eclipse를 이용한 프로젝트 생성</vt:lpstr>
      <vt:lpstr>Eclipse를 이용한 프로젝트 생성</vt:lpstr>
      <vt:lpstr>Eclipse를 이용한 프로젝트 생성</vt:lpstr>
      <vt:lpstr>Eclipse를 이용한 프로젝트 생성</vt:lpstr>
      <vt:lpstr>Eclipse를 이용한 프로젝트 생성</vt:lpstr>
      <vt:lpstr>Eclipse를 이용한 C언어 코드 작성 </vt:lpstr>
      <vt:lpstr>Eclipse를 이용한 C언어 코드 작성 </vt:lpstr>
      <vt:lpstr>Eclipse를 이용한 C언어 코드 작성 </vt:lpstr>
      <vt:lpstr>Eclipse를 이용한 프로젝트 빌드</vt:lpstr>
      <vt:lpstr>Eclipse를 이용한 프로젝트 빌드</vt:lpstr>
      <vt:lpstr>Eclipse를 이용한 프로젝트 빌드</vt:lpstr>
      <vt:lpstr>Eclipse를 이용한 프로젝트 빌드</vt:lpstr>
      <vt:lpstr>Eclipse를 이용한 프로젝트 빌드</vt:lpstr>
      <vt:lpstr>Eclipse를 이용한 프로젝트 빌드</vt:lpstr>
      <vt:lpstr>실습1</vt:lpstr>
      <vt:lpstr>실습2 에러가 있다면 정정하기1</vt:lpstr>
      <vt:lpstr>실습2 에러가 있다면 정정하기2</vt:lpstr>
      <vt:lpstr>실습2 에러가 있다면 정정하기3</vt:lpstr>
      <vt:lpstr>실습2 에러가 있다면 정정하기4</vt:lpstr>
      <vt:lpstr> #1 실습 과제</vt:lpstr>
      <vt:lpstr>주의사항</vt:lpstr>
      <vt:lpstr>주의사항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280</cp:revision>
  <dcterms:created xsi:type="dcterms:W3CDTF">2006-02-20T18:05:16Z</dcterms:created>
  <dcterms:modified xsi:type="dcterms:W3CDTF">2019-03-13T09:06:49Z</dcterms:modified>
</cp:coreProperties>
</file>