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71"/>
  </p:notesMasterIdLst>
  <p:sldIdLst>
    <p:sldId id="305" r:id="rId2"/>
    <p:sldId id="487" r:id="rId3"/>
    <p:sldId id="488" r:id="rId4"/>
    <p:sldId id="478" r:id="rId5"/>
    <p:sldId id="477" r:id="rId6"/>
    <p:sldId id="489" r:id="rId7"/>
    <p:sldId id="462" r:id="rId8"/>
    <p:sldId id="493" r:id="rId9"/>
    <p:sldId id="494" r:id="rId10"/>
    <p:sldId id="495" r:id="rId11"/>
    <p:sldId id="496" r:id="rId12"/>
    <p:sldId id="497" r:id="rId13"/>
    <p:sldId id="486" r:id="rId14"/>
    <p:sldId id="490" r:id="rId15"/>
    <p:sldId id="491" r:id="rId16"/>
    <p:sldId id="492" r:id="rId17"/>
    <p:sldId id="541" r:id="rId18"/>
    <p:sldId id="542" r:id="rId19"/>
    <p:sldId id="543" r:id="rId20"/>
    <p:sldId id="544" r:id="rId21"/>
    <p:sldId id="545" r:id="rId22"/>
    <p:sldId id="546" r:id="rId23"/>
    <p:sldId id="547" r:id="rId24"/>
    <p:sldId id="548" r:id="rId25"/>
    <p:sldId id="549" r:id="rId26"/>
    <p:sldId id="550" r:id="rId27"/>
    <p:sldId id="551" r:id="rId28"/>
    <p:sldId id="552" r:id="rId29"/>
    <p:sldId id="553" r:id="rId30"/>
    <p:sldId id="503" r:id="rId31"/>
    <p:sldId id="502" r:id="rId32"/>
    <p:sldId id="554" r:id="rId33"/>
    <p:sldId id="558" r:id="rId34"/>
    <p:sldId id="559" r:id="rId35"/>
    <p:sldId id="560" r:id="rId36"/>
    <p:sldId id="561" r:id="rId37"/>
    <p:sldId id="498" r:id="rId38"/>
    <p:sldId id="499" r:id="rId39"/>
    <p:sldId id="504" r:id="rId40"/>
    <p:sldId id="505" r:id="rId41"/>
    <p:sldId id="506" r:id="rId42"/>
    <p:sldId id="500" r:id="rId43"/>
    <p:sldId id="501" r:id="rId44"/>
    <p:sldId id="562" r:id="rId45"/>
    <p:sldId id="563" r:id="rId46"/>
    <p:sldId id="507" r:id="rId47"/>
    <p:sldId id="564" r:id="rId48"/>
    <p:sldId id="508" r:id="rId49"/>
    <p:sldId id="565" r:id="rId50"/>
    <p:sldId id="566" r:id="rId51"/>
    <p:sldId id="509" r:id="rId52"/>
    <p:sldId id="510" r:id="rId53"/>
    <p:sldId id="538" r:id="rId54"/>
    <p:sldId id="539" r:id="rId55"/>
    <p:sldId id="540" r:id="rId56"/>
    <p:sldId id="513" r:id="rId57"/>
    <p:sldId id="515" r:id="rId58"/>
    <p:sldId id="517" r:id="rId59"/>
    <p:sldId id="518" r:id="rId60"/>
    <p:sldId id="520" r:id="rId61"/>
    <p:sldId id="519" r:id="rId62"/>
    <p:sldId id="516" r:id="rId63"/>
    <p:sldId id="567" r:id="rId64"/>
    <p:sldId id="568" r:id="rId65"/>
    <p:sldId id="569" r:id="rId66"/>
    <p:sldId id="555" r:id="rId67"/>
    <p:sldId id="556" r:id="rId68"/>
    <p:sldId id="557" r:id="rId69"/>
    <p:sldId id="570" r:id="rId70"/>
  </p:sldIdLst>
  <p:sldSz cx="12192000" cy="6858000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A78C2"/>
    <a:srgbClr val="002D56"/>
    <a:srgbClr val="14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80611" autoAdjust="0"/>
  </p:normalViewPr>
  <p:slideViewPr>
    <p:cSldViewPr>
      <p:cViewPr varScale="1">
        <p:scale>
          <a:sx n="58" d="100"/>
          <a:sy n="58" d="100"/>
        </p:scale>
        <p:origin x="259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/>
            </a:lvl1pPr>
          </a:lstStyle>
          <a:p>
            <a:pPr>
              <a:defRPr/>
            </a:pPr>
            <a:fld id="{8878B94F-EDA7-4EF3-B381-FFAF4C0F4E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3205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6092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2428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소수점 </a:t>
            </a:r>
            <a:r>
              <a:rPr lang="en-US" altLang="ko-KR" dirty="0"/>
              <a:t>30</a:t>
            </a:r>
            <a:r>
              <a:rPr lang="ko-KR" altLang="en-US" dirty="0"/>
              <a:t>자리 </a:t>
            </a:r>
            <a:r>
              <a:rPr lang="ko-KR" altLang="en-US" dirty="0" err="1"/>
              <a:t>표현할껀데</a:t>
            </a:r>
            <a:r>
              <a:rPr lang="ko-KR" altLang="en-US" dirty="0"/>
              <a:t> </a:t>
            </a:r>
            <a:r>
              <a:rPr lang="en-US" altLang="ko-KR" dirty="0"/>
              <a:t>25</a:t>
            </a:r>
            <a:r>
              <a:rPr lang="ko-KR" altLang="en-US" dirty="0" err="1"/>
              <a:t>자리까지만</a:t>
            </a:r>
            <a:r>
              <a:rPr lang="ko-KR" altLang="en-US" dirty="0"/>
              <a:t> 나타나게 할거다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5644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0840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6029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4414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617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4062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+32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3108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5544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0457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88643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9080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0082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2000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6266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23340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6092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88643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7122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9485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1114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07602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89856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28518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6792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78987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78354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90897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93569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68552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01828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9585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72118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76618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0760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72118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83393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32511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86828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0302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0178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73405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7756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83393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03136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57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28011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58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44806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59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97320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60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41122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61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99221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62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2302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63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50711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64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050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65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336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32511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66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38823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67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1232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68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0923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9400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5766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106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>
            <a:off x="1991544" y="2819400"/>
            <a:ext cx="8280920" cy="0"/>
          </a:xfrm>
          <a:prstGeom prst="line">
            <a:avLst/>
          </a:prstGeom>
          <a:noFill/>
          <a:ln w="12700">
            <a:solidFill>
              <a:srgbClr val="002D5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707231" cy="2133600"/>
          </a:xfrm>
        </p:spPr>
        <p:txBody>
          <a:bodyPr/>
          <a:lstStyle>
            <a:lvl1pPr algn="r">
              <a:defRPr sz="4800">
                <a:latin typeface="Book Antiqua" panose="0204060205030503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496" y="0"/>
            <a:ext cx="1651535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5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6777B-DC29-4898-9309-F89CF91B7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787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8A988-223C-4C30-90CA-BAEA706290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075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9600" y="1719263"/>
            <a:ext cx="10972800" cy="4411662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1F1F7-6B2C-4087-BF23-AAC408E8CF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006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27834" y="6489701"/>
            <a:ext cx="637117" cy="25241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365D-7F02-4303-8378-30C22F7BA8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615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365D-7F02-4303-8378-30C22F7BA8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99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404CE-95DD-4F5A-AC67-CE30E9D2D7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742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82540-19CE-44B1-A671-301B896984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888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F9B0-19BA-40BB-81CA-8D6D583756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545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FCA29-3EBF-46D9-A61C-6C80FE6A65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117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36827-8F1D-4FAA-AA8E-BD96B8F327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098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5C356-86A3-44DC-8E76-7E5D39CDE0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947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47751" y="122238"/>
            <a:ext cx="9525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7752" y="1412876"/>
            <a:ext cx="10534649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0"/>
            <a:ext cx="1579527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696" y="5946237"/>
            <a:ext cx="1559024" cy="1299187"/>
          </a:xfrm>
          <a:prstGeom prst="rect">
            <a:avLst/>
          </a:prstGeom>
        </p:spPr>
      </p:pic>
      <p:sp>
        <p:nvSpPr>
          <p:cNvPr id="41" name="bk object 19"/>
          <p:cNvSpPr/>
          <p:nvPr userDrawn="1"/>
        </p:nvSpPr>
        <p:spPr>
          <a:xfrm>
            <a:off x="0" y="6411141"/>
            <a:ext cx="12192000" cy="276999"/>
          </a:xfrm>
          <a:prstGeom prst="rect">
            <a:avLst/>
          </a:prstGeom>
          <a:solidFill>
            <a:srgbClr val="002D56"/>
          </a:solidFill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endParaRPr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5152" y="6341258"/>
            <a:ext cx="139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PMI</a:t>
            </a:r>
            <a:r>
              <a:rPr lang="en-US" altLang="ko-K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27834" y="6489701"/>
            <a:ext cx="63711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000" b="1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fld id="{C4A79198-61BD-4EA5-A0B0-C6DF4A47F96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1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  <p:sldLayoutId id="2147484430" r:id="rId12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2D56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Ø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1pPr>
      <a:lvl2pPr marL="692150" indent="-347663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2pPr>
      <a:lvl3pPr marL="987425" indent="-293688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l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3pPr>
      <a:lvl4pPr marL="1281113" indent="-292100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5000"/>
        <a:buFont typeface="Wingdings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4pPr>
      <a:lvl5pPr marL="1598613" indent="-315913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80000"/>
        <a:buFont typeface="Wingdings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5pPr>
      <a:lvl6pPr marL="20558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>
          <a:xfrm>
            <a:off x="2331717" y="692150"/>
            <a:ext cx="7528569" cy="2133600"/>
          </a:xfrm>
        </p:spPr>
        <p:txBody>
          <a:bodyPr anchor="ctr"/>
          <a:lstStyle/>
          <a:p>
            <a:pPr algn="ctr"/>
            <a:r>
              <a:rPr lang="ko-KR" altLang="en-US" sz="4000" dirty="0">
                <a:cs typeface="Arial" charset="0"/>
              </a:rPr>
              <a:t>컴퓨터 개론 및 실습</a:t>
            </a:r>
            <a:endParaRPr lang="en-US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6147" name="부제목 2"/>
          <p:cNvSpPr>
            <a:spLocks noGrp="1"/>
          </p:cNvSpPr>
          <p:nvPr>
            <p:ph type="subTitle" idx="1"/>
          </p:nvPr>
        </p:nvSpPr>
        <p:spPr>
          <a:xfrm>
            <a:off x="5608240" y="3434928"/>
            <a:ext cx="6248400" cy="2362200"/>
          </a:xfrm>
        </p:spPr>
        <p:txBody>
          <a:bodyPr/>
          <a:lstStyle/>
          <a:p>
            <a:pPr>
              <a:defRPr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2019.04.04</a:t>
            </a: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guk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en-US" altLang="ko-KR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by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young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Youn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640" y="5949280"/>
            <a:ext cx="1559024" cy="129918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35360" y="6381328"/>
            <a:ext cx="115212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부동 소수점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표기법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유효한 부동 소수점 상수의 예</a:t>
            </a:r>
            <a:endParaRPr lang="en-US" altLang="ko-K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ED0414E7-0F6B-4C1B-96A2-5E48DE9128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2228767"/>
                  </p:ext>
                </p:extLst>
              </p:nvPr>
            </p:nvGraphicFramePr>
            <p:xfrm>
              <a:off x="1127448" y="1700808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39945175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38887202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4057259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실수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지수 표기법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의미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548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123.45</a:t>
                          </a:r>
                          <a:endParaRPr lang="ko-KR" altLang="en-US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1.2345e2</a:t>
                          </a:r>
                          <a:endParaRPr lang="ko-KR" altLang="en-US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1.2345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ko-KR" altLang="en-US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168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12345.0</a:t>
                          </a:r>
                          <a:endParaRPr lang="ko-KR" altLang="en-US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1.2345e5</a:t>
                          </a:r>
                          <a:endParaRPr lang="ko-KR" altLang="en-US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1.2345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endParaRPr lang="ko-KR" altLang="en-US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9666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0.000023</a:t>
                          </a:r>
                          <a:endParaRPr lang="ko-KR" altLang="en-US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2.3e-5</a:t>
                          </a:r>
                          <a:endParaRPr lang="ko-KR" altLang="en-US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2.3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endParaRPr lang="ko-KR" altLang="en-US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4749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2000000000</a:t>
                          </a:r>
                          <a:endParaRPr lang="ko-KR" altLang="en-US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2.0e9</a:t>
                          </a:r>
                          <a:endParaRPr lang="ko-KR" altLang="en-US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i="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2.0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</m:oMath>
                          </a14:m>
                          <a:endParaRPr lang="ko-KR" altLang="en-US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03175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ED0414E7-0F6B-4C1B-96A2-5E48DE9128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2228767"/>
                  </p:ext>
                </p:extLst>
              </p:nvPr>
            </p:nvGraphicFramePr>
            <p:xfrm>
              <a:off x="1127448" y="1700808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39945175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38887202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4057259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실수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지수 표기법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의미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548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123.45</a:t>
                          </a:r>
                          <a:endParaRPr lang="ko-KR" altLang="en-US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1.2345e2</a:t>
                          </a:r>
                          <a:endParaRPr lang="ko-KR" altLang="en-US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108197" r="-89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168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12345.0</a:t>
                          </a:r>
                          <a:endParaRPr lang="ko-KR" altLang="en-US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1.2345e5</a:t>
                          </a:r>
                          <a:endParaRPr lang="ko-KR" altLang="en-US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208197" r="-89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9666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0.000023</a:t>
                          </a:r>
                          <a:endParaRPr lang="ko-KR" altLang="en-US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2.3e-5</a:t>
                          </a:r>
                          <a:endParaRPr lang="ko-KR" altLang="en-US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308197" r="-89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4749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2000000000</a:t>
                          </a:r>
                          <a:endParaRPr lang="ko-KR" altLang="en-US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2.0e9</a:t>
                          </a:r>
                          <a:endParaRPr lang="ko-KR" altLang="en-US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408197" r="-8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03175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979A9BC-9AC3-4005-97CD-33B447DF67DB}"/>
              </a:ext>
            </a:extLst>
          </p:cNvPr>
          <p:cNvSpPr/>
          <p:nvPr/>
        </p:nvSpPr>
        <p:spPr>
          <a:xfrm>
            <a:off x="1127448" y="4293096"/>
            <a:ext cx="8127999" cy="2016224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75285B-0D31-4C40-8A73-E6DAEA99A3C2}"/>
                  </a:ext>
                </a:extLst>
              </p:cNvPr>
              <p:cNvSpPr txBox="1"/>
              <p:nvPr/>
            </p:nvSpPr>
            <p:spPr>
              <a:xfrm>
                <a:off x="1271464" y="4365104"/>
                <a:ext cx="8127999" cy="2013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1.23456</a:t>
                </a:r>
              </a:p>
              <a:p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                        //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소수점만 붙여도 된다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.28                      //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정수부가 없어도 된다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2e+10                 //+ or –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기호를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지수부에 붙일 수 있다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9.26E3                 // 9.26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0.67e-9               // 0.67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75285B-0D31-4C40-8A73-E6DAEA99A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4365104"/>
                <a:ext cx="8127999" cy="2013308"/>
              </a:xfrm>
              <a:prstGeom prst="rect">
                <a:avLst/>
              </a:prstGeom>
              <a:blipFill>
                <a:blip r:embed="rId4"/>
                <a:stretch>
                  <a:fillRect l="-825" t="-1515" b="-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479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3B134ED-E223-480E-9DC4-85795AEC01C5}"/>
              </a:ext>
            </a:extLst>
          </p:cNvPr>
          <p:cNvSpPr txBox="1">
            <a:spLocks/>
          </p:cNvSpPr>
          <p:nvPr/>
        </p:nvSpPr>
        <p:spPr bwMode="auto">
          <a:xfrm>
            <a:off x="1047751" y="122238"/>
            <a:ext cx="9525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kern="0" dirty="0"/>
              <a:t>예제</a:t>
            </a:r>
            <a:r>
              <a:rPr lang="en-US" altLang="ko-KR" kern="0" dirty="0"/>
              <a:t>: </a:t>
            </a:r>
            <a:r>
              <a:rPr lang="ko-KR" altLang="en-US" kern="0" dirty="0"/>
              <a:t>부동 소수점</a:t>
            </a:r>
            <a:r>
              <a:rPr lang="en-US" altLang="ko-KR" kern="0" dirty="0"/>
              <a:t>(</a:t>
            </a:r>
            <a:r>
              <a:rPr lang="ko-KR" altLang="en-US" kern="0" dirty="0"/>
              <a:t>소수점 출력</a:t>
            </a:r>
            <a:r>
              <a:rPr lang="en-US" altLang="ko-KR" kern="0" dirty="0"/>
              <a:t>)</a:t>
            </a:r>
            <a:endParaRPr lang="ko-KR" altLang="en-US" kern="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EB7CEDB-2D7E-4E04-B061-EE13E3E29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1100992"/>
            <a:ext cx="10153128" cy="50643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main()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float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num1 = 0.1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       //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단정밀도 부동소수점 변수를 선언하고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값을할당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float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숫자 뒤에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붙임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num2 = 3867.215820;       //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배정밀도 부동소수점 변수를 선언하고 값을 할당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double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숫자 뒤에 아무것도 붙이지 않음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long double num3 = 9.327513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   //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배정밀도 부동소수점 변수를 선언하고 값을 할당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long double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숫자 뒤에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붙임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float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double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%f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출력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long double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Lf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출력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("%f %f %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Lf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\n", num1, num2, num3);    // 0.100000 3867.215820 9.327513</a:t>
            </a:r>
            <a:endParaRPr lang="en-US" altLang="ko-KR" b="1" dirty="0">
              <a:solidFill>
                <a:srgbClr val="008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return 0;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294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3B134ED-E223-480E-9DC4-85795AEC01C5}"/>
              </a:ext>
            </a:extLst>
          </p:cNvPr>
          <p:cNvSpPr txBox="1">
            <a:spLocks/>
          </p:cNvSpPr>
          <p:nvPr/>
        </p:nvSpPr>
        <p:spPr bwMode="auto">
          <a:xfrm>
            <a:off x="1047751" y="122238"/>
            <a:ext cx="9525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kern="0" dirty="0"/>
              <a:t>예제</a:t>
            </a:r>
            <a:r>
              <a:rPr lang="en-US" altLang="ko-KR" kern="0" dirty="0"/>
              <a:t>: </a:t>
            </a:r>
            <a:r>
              <a:rPr lang="ko-KR" altLang="en-US" kern="0" dirty="0"/>
              <a:t>부동 소수점</a:t>
            </a:r>
            <a:r>
              <a:rPr lang="en-US" altLang="ko-KR" kern="0" dirty="0"/>
              <a:t>(</a:t>
            </a:r>
            <a:r>
              <a:rPr lang="ko-KR" altLang="en-US" kern="0" dirty="0"/>
              <a:t>지수 출력</a:t>
            </a:r>
            <a:r>
              <a:rPr lang="en-US" altLang="ko-KR" kern="0" dirty="0"/>
              <a:t>)</a:t>
            </a:r>
            <a:endParaRPr lang="ko-KR" altLang="en-US" kern="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EB7CEDB-2D7E-4E04-B061-EE13E3E29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1100992"/>
            <a:ext cx="10153128" cy="50643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main()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float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num1 = 3.e5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     //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지수 표기법으로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300000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표기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num2 = -1.3827e-2;       //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지수 표기법으로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-0.013827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표기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long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num3 = 5.21e+9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   //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지수 표기법으로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5210000000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표기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float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double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%f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출력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long double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Lf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출력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("%f %f %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Lf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\n", num1, num2, num3); // 300000.000000 -0.013827 5210000000.000000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//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지수 표기법으로 출력할 때는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float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double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출력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long double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%Le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출력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("%e %e %Le\n", num1, num2, num3); // 3.000000e+05 -1.382700e-02 5.210000e+09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return 0;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42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3B134ED-E223-480E-9DC4-85795AEC01C5}"/>
              </a:ext>
            </a:extLst>
          </p:cNvPr>
          <p:cNvSpPr txBox="1">
            <a:spLocks/>
          </p:cNvSpPr>
          <p:nvPr/>
        </p:nvSpPr>
        <p:spPr bwMode="auto">
          <a:xfrm>
            <a:off x="1047751" y="122238"/>
            <a:ext cx="9525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kern="0" dirty="0"/>
              <a:t>예제</a:t>
            </a:r>
            <a:r>
              <a:rPr lang="en-US" altLang="ko-KR" kern="0" dirty="0"/>
              <a:t>: </a:t>
            </a:r>
            <a:r>
              <a:rPr lang="ko-KR" altLang="en-US" kern="0" dirty="0"/>
              <a:t>부동 소수점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EB7CEDB-2D7E-4E04-B061-EE13E3E29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1100992"/>
            <a:ext cx="8405192" cy="50643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/* </a:t>
            </a:r>
            <a:r>
              <a:rPr lang="ko-KR" altLang="en-US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부동 소수점 </a:t>
            </a:r>
            <a:r>
              <a:rPr lang="ko-KR" altLang="en-US" b="1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자료형의</a:t>
            </a:r>
            <a:r>
              <a:rPr lang="ko-KR" altLang="en-US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크기 계산*</a:t>
            </a:r>
            <a:r>
              <a:rPr lang="en-US" altLang="ko-KR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endParaRPr lang="en-US" altLang="ko-KR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b="1" dirty="0" err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solidFill>
                <a:srgbClr val="8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main(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float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x = 1.234567890123456789;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y = 1.234567890123456789;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"float</a:t>
            </a:r>
            <a:r>
              <a:rPr lang="ko-KR" altLang="en-US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크기</a:t>
            </a:r>
            <a:r>
              <a:rPr lang="en-US" altLang="ko-KR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=%d\n"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sizeof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float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"double</a:t>
            </a:r>
            <a:r>
              <a:rPr lang="ko-KR" altLang="en-US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크기</a:t>
            </a:r>
            <a:r>
              <a:rPr lang="en-US" altLang="ko-KR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=%d\n"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sizeof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"long double</a:t>
            </a:r>
            <a:r>
              <a:rPr lang="ko-KR" altLang="en-US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크기</a:t>
            </a:r>
            <a:r>
              <a:rPr lang="en-US" altLang="ko-KR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=%d\n"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sizeof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long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"x = %30.25f\</a:t>
            </a:r>
            <a:r>
              <a:rPr lang="en-US" altLang="ko-KR" b="1" dirty="0" err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n"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,x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"y = %30.25f\</a:t>
            </a:r>
            <a:r>
              <a:rPr lang="en-US" altLang="ko-KR" b="1" dirty="0" err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n"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,y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return 0;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234483-3E75-432B-8704-61B8823B8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992" y="4841865"/>
            <a:ext cx="4876800" cy="13234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float</a:t>
            </a:r>
            <a:r>
              <a:rPr lang="ko-KR" altLang="en-US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크기</a:t>
            </a:r>
            <a:r>
              <a:rPr lang="en-US" altLang="ko-KR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=4 </a:t>
            </a:r>
          </a:p>
          <a:p>
            <a:r>
              <a:rPr lang="en-US" altLang="ko-KR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double</a:t>
            </a:r>
            <a:r>
              <a:rPr lang="ko-KR" altLang="en-US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크기</a:t>
            </a:r>
            <a:r>
              <a:rPr lang="en-US" altLang="ko-KR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=8 </a:t>
            </a:r>
          </a:p>
          <a:p>
            <a:r>
              <a:rPr lang="en-US" altLang="ko-KR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long double</a:t>
            </a:r>
            <a:r>
              <a:rPr lang="ko-KR" altLang="en-US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크기</a:t>
            </a:r>
            <a:r>
              <a:rPr lang="en-US" altLang="ko-KR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=8 </a:t>
            </a:r>
          </a:p>
          <a:p>
            <a:r>
              <a:rPr lang="en-US" altLang="ko-KR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=    1.2345678806304932000000000 </a:t>
            </a:r>
          </a:p>
          <a:p>
            <a:r>
              <a:rPr lang="en-US" altLang="ko-KR" sz="16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 =    1.2345678901234567000000000 </a:t>
            </a:r>
          </a:p>
        </p:txBody>
      </p:sp>
      <p:sp>
        <p:nvSpPr>
          <p:cNvPr id="14" name="Text Box 34">
            <a:extLst>
              <a:ext uri="{FF2B5EF4-FFF2-40B4-BE49-F238E27FC236}">
                <a16:creationId xmlns:a16="http://schemas.microsoft.com/office/drawing/2014/main" id="{FA45F6F6-CE7B-490B-95C6-4BBF1C710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8460" y="3412157"/>
            <a:ext cx="388843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float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소수점 이하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자리부터 이상한 값</a:t>
            </a:r>
            <a:b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유효숫자가 대략 처음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자리이기 때문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double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소수점 이하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자리 까지 정확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부동 소수점의 변수들은 유효숫자의 제한이 있기 때문에 정수처럼 실수를 완벽히 표현 못함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57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3B134ED-E223-480E-9DC4-85795AEC01C5}"/>
              </a:ext>
            </a:extLst>
          </p:cNvPr>
          <p:cNvSpPr txBox="1">
            <a:spLocks/>
          </p:cNvSpPr>
          <p:nvPr/>
        </p:nvSpPr>
        <p:spPr bwMode="auto">
          <a:xfrm>
            <a:off x="1047751" y="122238"/>
            <a:ext cx="9525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kern="0" dirty="0"/>
              <a:t>예제</a:t>
            </a:r>
            <a:r>
              <a:rPr lang="en-US" altLang="ko-KR" kern="0" dirty="0"/>
              <a:t>: </a:t>
            </a:r>
            <a:r>
              <a:rPr lang="ko-KR" altLang="en-US" kern="0" dirty="0"/>
              <a:t>부동 소수점 </a:t>
            </a:r>
            <a:r>
              <a:rPr lang="ko-KR" altLang="en-US" kern="0" dirty="0" err="1"/>
              <a:t>오버플로우</a:t>
            </a:r>
            <a:endParaRPr lang="ko-KR" altLang="en-US" kern="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99DB08-F168-48EE-9D75-147F10505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486824"/>
            <a:ext cx="7627937" cy="238283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main(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float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x = 1e39;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"x = %e\</a:t>
            </a:r>
            <a:r>
              <a:rPr lang="en-US" altLang="ko-KR" b="1" dirty="0" err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n"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,x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AutoShape 33">
            <a:extLst>
              <a:ext uri="{FF2B5EF4-FFF2-40B4-BE49-F238E27FC236}">
                <a16:creationId xmlns:a16="http://schemas.microsoft.com/office/drawing/2014/main" id="{4C2BB030-DEF6-49E1-8281-3500CC10C151}"/>
              </a:ext>
            </a:extLst>
          </p:cNvPr>
          <p:cNvSpPr>
            <a:spLocks/>
          </p:cNvSpPr>
          <p:nvPr/>
        </p:nvSpPr>
        <p:spPr bwMode="auto">
          <a:xfrm>
            <a:off x="1343473" y="2705869"/>
            <a:ext cx="2664296" cy="291083"/>
          </a:xfrm>
          <a:prstGeom prst="borderCallout2">
            <a:avLst>
              <a:gd name="adj1" fmla="val 52176"/>
              <a:gd name="adj2" fmla="val 102843"/>
              <a:gd name="adj3" fmla="val 52176"/>
              <a:gd name="adj4" fmla="val 132032"/>
              <a:gd name="adj5" fmla="val -47824"/>
              <a:gd name="adj6" fmla="val 162583"/>
            </a:avLst>
          </a:prstGeom>
          <a:noFill/>
          <a:ln w="19050">
            <a:solidFill>
              <a:srgbClr val="FF676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DB7CB925-B040-4D61-AA71-5C4400555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9013" y="2242742"/>
            <a:ext cx="17351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숫자가 커서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발생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58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3B134ED-E223-480E-9DC4-85795AEC01C5}"/>
              </a:ext>
            </a:extLst>
          </p:cNvPr>
          <p:cNvSpPr txBox="1">
            <a:spLocks/>
          </p:cNvSpPr>
          <p:nvPr/>
        </p:nvSpPr>
        <p:spPr bwMode="auto">
          <a:xfrm>
            <a:off x="1047751" y="122238"/>
            <a:ext cx="9525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kern="0" dirty="0"/>
              <a:t>예제</a:t>
            </a:r>
            <a:r>
              <a:rPr lang="en-US" altLang="ko-KR" kern="0" dirty="0"/>
              <a:t>: </a:t>
            </a:r>
            <a:r>
              <a:rPr lang="ko-KR" altLang="en-US" kern="0" dirty="0"/>
              <a:t>부동 소수점 </a:t>
            </a:r>
            <a:r>
              <a:rPr lang="ko-KR" altLang="en-US" kern="0" dirty="0" err="1"/>
              <a:t>언더플로우</a:t>
            </a:r>
            <a:endParaRPr lang="ko-KR" altLang="en-US" kern="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330768-5182-4106-9839-043222F07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4" y="1193800"/>
            <a:ext cx="7715845" cy="3819376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b="1" dirty="0" err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solidFill>
                <a:srgbClr val="8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main(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float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x = 1.23456e-38;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float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y = 1.23456e-40;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float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z = 1.23456e-46; 	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"x = %e\</a:t>
            </a:r>
            <a:r>
              <a:rPr lang="en-US" altLang="ko-KR" b="1" dirty="0" err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n"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,x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"y = %e\</a:t>
            </a:r>
            <a:r>
              <a:rPr lang="en-US" altLang="ko-KR" b="1" dirty="0" err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n"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,y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"z = %e\</a:t>
            </a:r>
            <a:r>
              <a:rPr lang="en-US" altLang="ko-KR" b="1" dirty="0" err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n"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,z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AutoShape 33">
            <a:extLst>
              <a:ext uri="{FF2B5EF4-FFF2-40B4-BE49-F238E27FC236}">
                <a16:creationId xmlns:a16="http://schemas.microsoft.com/office/drawing/2014/main" id="{4D159D96-8787-4A23-9BF4-F6427EE4F0C9}"/>
              </a:ext>
            </a:extLst>
          </p:cNvPr>
          <p:cNvSpPr>
            <a:spLocks/>
          </p:cNvSpPr>
          <p:nvPr/>
        </p:nvSpPr>
        <p:spPr bwMode="auto">
          <a:xfrm>
            <a:off x="1842542" y="2996952"/>
            <a:ext cx="2669282" cy="360040"/>
          </a:xfrm>
          <a:prstGeom prst="borderCallout2">
            <a:avLst>
              <a:gd name="adj1" fmla="val 52176"/>
              <a:gd name="adj2" fmla="val 103199"/>
              <a:gd name="adj3" fmla="val 52176"/>
              <a:gd name="adj4" fmla="val 135731"/>
              <a:gd name="adj5" fmla="val -163071"/>
              <a:gd name="adj6" fmla="val 171754"/>
            </a:avLst>
          </a:prstGeom>
          <a:noFill/>
          <a:ln w="19050">
            <a:solidFill>
              <a:srgbClr val="FF676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C1DD0ADE-C945-447F-AA68-A4207DEA5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725" y="1943100"/>
            <a:ext cx="2098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숫자가 작아서 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언더플로우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발생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488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3B134ED-E223-480E-9DC4-85795AEC01C5}"/>
              </a:ext>
            </a:extLst>
          </p:cNvPr>
          <p:cNvSpPr txBox="1">
            <a:spLocks/>
          </p:cNvSpPr>
          <p:nvPr/>
        </p:nvSpPr>
        <p:spPr bwMode="auto">
          <a:xfrm>
            <a:off x="1047751" y="122238"/>
            <a:ext cx="9525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kern="0" dirty="0"/>
              <a:t>예제</a:t>
            </a:r>
            <a:r>
              <a:rPr lang="en-US" altLang="ko-KR" kern="0" dirty="0"/>
              <a:t>: </a:t>
            </a:r>
            <a:r>
              <a:rPr lang="ko-KR" altLang="en-US" kern="0" dirty="0"/>
              <a:t>부동 소수점 사용시 주의사항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2B53F40-0D50-4A60-8B47-C1785F278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680" y="1690489"/>
            <a:ext cx="7616825" cy="315118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b="1" dirty="0" err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solidFill>
                <a:srgbClr val="8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main(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x;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x = (1.0e20 + 5.0)-1.0e20; 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"%f \</a:t>
            </a:r>
            <a:r>
              <a:rPr lang="en-US" altLang="ko-KR" b="1" dirty="0" err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n"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,x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AutoShape 32">
            <a:extLst>
              <a:ext uri="{FF2B5EF4-FFF2-40B4-BE49-F238E27FC236}">
                <a16:creationId xmlns:a16="http://schemas.microsoft.com/office/drawing/2014/main" id="{7C4F1499-EA64-4D2A-862A-41A9E631D1DB}"/>
              </a:ext>
            </a:extLst>
          </p:cNvPr>
          <p:cNvSpPr>
            <a:spLocks/>
          </p:cNvSpPr>
          <p:nvPr/>
        </p:nvSpPr>
        <p:spPr bwMode="auto">
          <a:xfrm>
            <a:off x="1703512" y="3501008"/>
            <a:ext cx="3294310" cy="360040"/>
          </a:xfrm>
          <a:prstGeom prst="borderCallout2">
            <a:avLst>
              <a:gd name="adj1" fmla="val 36921"/>
              <a:gd name="adj2" fmla="val 103005"/>
              <a:gd name="adj3" fmla="val 36921"/>
              <a:gd name="adj4" fmla="val 128681"/>
              <a:gd name="adj5" fmla="val -181707"/>
              <a:gd name="adj6" fmla="val 158963"/>
            </a:avLst>
          </a:prstGeom>
          <a:noFill/>
          <a:ln w="19050">
            <a:solidFill>
              <a:srgbClr val="FF676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dirty="0">
              <a:ea typeface="굴림" pitchFamily="50" charset="-127"/>
            </a:endParaRPr>
          </a:p>
        </p:txBody>
      </p:sp>
      <p:sp>
        <p:nvSpPr>
          <p:cNvPr id="10" name="Text Box 33">
            <a:extLst>
              <a:ext uri="{FF2B5EF4-FFF2-40B4-BE49-F238E27FC236}">
                <a16:creationId xmlns:a16="http://schemas.microsoft.com/office/drawing/2014/main" id="{8E404EB7-9586-4D9C-9DFF-431CAFE7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273" y="2186861"/>
            <a:ext cx="259000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1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부동소수점 연산에서는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오차가 발생한다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5.0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아니라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계산된다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4877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자료형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컴퓨터는 모든 데이터를 숫자로 처리한다</a:t>
            </a:r>
            <a:r>
              <a:rPr lang="en-US" altLang="ko-KR" sz="2000" dirty="0"/>
              <a:t>. (2</a:t>
            </a:r>
            <a:r>
              <a:rPr lang="ko-KR" altLang="en-US" sz="2000" dirty="0"/>
              <a:t>진수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컴퓨터의 입장에서 문자와 숫자에 대한 차이는 없다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문자를 표현하기 위해서 </a:t>
            </a:r>
            <a:r>
              <a:rPr lang="en-US" altLang="ko-KR" sz="2000" dirty="0"/>
              <a:t>ASCII (American Standard Code for Information Interchange) </a:t>
            </a:r>
            <a:r>
              <a:rPr lang="ko-KR" altLang="en-US" sz="2000" dirty="0"/>
              <a:t>코드를 사용한다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86245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ASCII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D495BC6-CC9B-4E69-B93B-2DC84B9B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128462"/>
            <a:ext cx="5760640" cy="618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789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자료형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B5668BE-F3B3-4297-8C41-805F4E622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339036"/>
            <a:ext cx="5571914" cy="4250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BC84AA5-07DA-422A-A930-9BFCBC38D9CE}"/>
              </a:ext>
            </a:extLst>
          </p:cNvPr>
          <p:cNvSpPr/>
          <p:nvPr/>
        </p:nvSpPr>
        <p:spPr>
          <a:xfrm>
            <a:off x="1552589" y="3429000"/>
            <a:ext cx="478673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796002A-039B-4491-963D-8121A8516CC0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6339322" y="3536142"/>
            <a:ext cx="926571" cy="36874"/>
          </a:xfrm>
          <a:prstGeom prst="line">
            <a:avLst/>
          </a:prstGeom>
          <a:ln w="41275">
            <a:solidFill>
              <a:srgbClr val="002D56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7">
            <a:extLst>
              <a:ext uri="{FF2B5EF4-FFF2-40B4-BE49-F238E27FC236}">
                <a16:creationId xmlns:a16="http://schemas.microsoft.com/office/drawing/2014/main" id="{A54C1566-9985-458F-94AA-5AD9B6ADC939}"/>
              </a:ext>
            </a:extLst>
          </p:cNvPr>
          <p:cNvSpPr txBox="1"/>
          <p:nvPr/>
        </p:nvSpPr>
        <p:spPr>
          <a:xfrm>
            <a:off x="7265893" y="3212976"/>
            <a:ext cx="3582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character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값을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출력해 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874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진법</a:t>
            </a:r>
            <a:r>
              <a:rPr lang="en-US" altLang="ko-KR" dirty="0"/>
              <a:t>, 8</a:t>
            </a:r>
            <a:r>
              <a:rPr lang="ko-KR" altLang="en-US" dirty="0"/>
              <a:t>진법</a:t>
            </a:r>
            <a:r>
              <a:rPr lang="en-US" altLang="ko-KR" dirty="0"/>
              <a:t>, 16</a:t>
            </a:r>
            <a:r>
              <a:rPr lang="ko-KR" altLang="en-US" dirty="0"/>
              <a:t>진법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10</a:t>
            </a:r>
            <a:r>
              <a:rPr lang="ko-KR" altLang="en-US" sz="2000" dirty="0"/>
              <a:t>진법 이외의 진법으로 표현해보기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printf</a:t>
            </a:r>
            <a:r>
              <a:rPr lang="en-US" altLang="ko-KR" sz="2000" dirty="0"/>
              <a:t>()</a:t>
            </a:r>
            <a:r>
              <a:rPr lang="ko-KR" altLang="en-US" sz="2000" dirty="0"/>
              <a:t>를 사용해 표현해보기</a:t>
            </a:r>
            <a:br>
              <a:rPr lang="en-US" altLang="ko-KR" sz="2000" dirty="0"/>
            </a:br>
            <a:br>
              <a:rPr lang="en-US" altLang="ko-KR" sz="1000" dirty="0"/>
            </a:br>
            <a:r>
              <a:rPr lang="en-US" altLang="ko-KR" sz="2000" dirty="0"/>
              <a:t>8</a:t>
            </a:r>
            <a:r>
              <a:rPr lang="ko-KR" altLang="en-US" sz="2000" dirty="0"/>
              <a:t>진법</a:t>
            </a:r>
            <a:r>
              <a:rPr lang="en-US" altLang="ko-KR" sz="2000" dirty="0"/>
              <a:t>: %o  </a:t>
            </a:r>
            <a:br>
              <a:rPr lang="en-US" altLang="ko-KR" sz="2000" dirty="0"/>
            </a:br>
            <a:r>
              <a:rPr lang="en-US" altLang="ko-KR" sz="2000" dirty="0"/>
              <a:t>16</a:t>
            </a:r>
            <a:r>
              <a:rPr lang="ko-KR" altLang="en-US" sz="2000" dirty="0"/>
              <a:t>진법</a:t>
            </a:r>
            <a:r>
              <a:rPr lang="en-US" altLang="ko-KR" sz="2000" dirty="0"/>
              <a:t>: %x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계산법</a:t>
            </a:r>
          </a:p>
        </p:txBody>
      </p:sp>
      <p:sp>
        <p:nvSpPr>
          <p:cNvPr id="14" name="Rectangle 96">
            <a:extLst>
              <a:ext uri="{FF2B5EF4-FFF2-40B4-BE49-F238E27FC236}">
                <a16:creationId xmlns:a16="http://schemas.microsoft.com/office/drawing/2014/main" id="{8A2F9D39-5B98-44C2-B3D2-222EC0FA7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1772816"/>
            <a:ext cx="4765058" cy="97967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b="1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lang="en-US" altLang="ko-KR" sz="1600" b="1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x = 10;              // 10</a:t>
            </a:r>
            <a:r>
              <a:rPr lang="ko-KR" altLang="en-US" sz="1600" b="1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진수</a:t>
            </a:r>
            <a:endParaRPr lang="en-US" altLang="ko-KR" sz="1600" b="1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b="1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y = 012; 	// 8</a:t>
            </a:r>
            <a:r>
              <a:rPr lang="ko-KR" altLang="en-US" sz="1600" b="1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진수</a:t>
            </a:r>
            <a:endParaRPr lang="en-US" altLang="ko-KR" sz="1600" b="1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b="1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z = 0xA; 	// 16</a:t>
            </a:r>
            <a:r>
              <a:rPr lang="ko-KR" altLang="en-US" sz="1600" b="1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진수</a:t>
            </a:r>
            <a:br>
              <a:rPr lang="en-US" altLang="ko-KR" sz="1600" b="1" dirty="0">
                <a:solidFill>
                  <a:srgbClr val="000000"/>
                </a:solidFill>
                <a:latin typeface="한컴바탕" pitchFamily="18" charset="2"/>
                <a:ea typeface="한컴바탕" pitchFamily="18" charset="2"/>
                <a:cs typeface="한컴바탕" pitchFamily="18" charset="2"/>
              </a:rPr>
            </a:br>
            <a:endParaRPr lang="ko-KR" altLang="en-US" sz="1600" b="1" dirty="0">
              <a:solidFill>
                <a:srgbClr val="000000"/>
              </a:solidFill>
              <a:latin typeface="한컴바탕" pitchFamily="18" charset="2"/>
              <a:ea typeface="한컴바탕" pitchFamily="18" charset="2"/>
              <a:cs typeface="한컴바탕" pitchFamily="18" charset="2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E6B679-C5A5-4A54-BA18-B351DCEAC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449543"/>
              </p:ext>
            </p:extLst>
          </p:nvPr>
        </p:nvGraphicFramePr>
        <p:xfrm>
          <a:off x="7176120" y="32227"/>
          <a:ext cx="2767857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19">
                  <a:extLst>
                    <a:ext uri="{9D8B030D-6E8A-4147-A177-3AD203B41FA5}">
                      <a16:colId xmlns:a16="http://schemas.microsoft.com/office/drawing/2014/main" val="296964079"/>
                    </a:ext>
                  </a:extLst>
                </a:gridCol>
                <a:gridCol w="922619">
                  <a:extLst>
                    <a:ext uri="{9D8B030D-6E8A-4147-A177-3AD203B41FA5}">
                      <a16:colId xmlns:a16="http://schemas.microsoft.com/office/drawing/2014/main" val="1274401995"/>
                    </a:ext>
                  </a:extLst>
                </a:gridCol>
                <a:gridCol w="922619">
                  <a:extLst>
                    <a:ext uri="{9D8B030D-6E8A-4147-A177-3AD203B41FA5}">
                      <a16:colId xmlns:a16="http://schemas.microsoft.com/office/drawing/2014/main" val="1160018210"/>
                    </a:ext>
                  </a:extLst>
                </a:gridCol>
              </a:tblGrid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24286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9347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592620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291173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186048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25657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33488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40724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505379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080294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851927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513400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5439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02781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63123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9745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0644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964406"/>
                  </a:ext>
                </a:extLst>
              </a:tr>
            </a:tbl>
          </a:graphicData>
        </a:graphic>
      </p:graphicFrame>
      <p:pic>
        <p:nvPicPr>
          <p:cNvPr id="15" name="Picture 3">
            <a:extLst>
              <a:ext uri="{FF2B5EF4-FFF2-40B4-BE49-F238E27FC236}">
                <a16:creationId xmlns:a16="http://schemas.microsoft.com/office/drawing/2014/main" id="{7FB5E5E0-6FAB-4E2F-98FE-4EAFD250E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254" y="4946899"/>
            <a:ext cx="3165031" cy="449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0F0E4C09-CC9B-4334-8CE3-799CA26B8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5499349"/>
            <a:ext cx="2474620" cy="449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03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자료형</a:t>
            </a:r>
            <a:r>
              <a:rPr lang="en-US" altLang="ko-KR" dirty="0"/>
              <a:t>(</a:t>
            </a:r>
            <a:r>
              <a:rPr lang="ko-KR" altLang="en-US" dirty="0"/>
              <a:t>기본 연산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12A7DDE-2EC0-4150-BB6D-EDA1F36C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문자에서 사용하는 </a:t>
            </a:r>
            <a:r>
              <a:rPr lang="en-US" altLang="ko-KR" sz="2000" dirty="0"/>
              <a:t>ASCII </a:t>
            </a:r>
            <a:r>
              <a:rPr lang="ko-KR" altLang="en-US" sz="2000" dirty="0"/>
              <a:t>코드를 이용하여 정수연산을 통해 문자를 바꾸는 것이 가능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지워진 부분에서 어떤 연산을 해야 위와 같은 결과가 나올까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749CF36-441A-4FF6-AACC-910D00991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700808"/>
            <a:ext cx="544875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074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자료형</a:t>
            </a:r>
            <a:r>
              <a:rPr lang="en-US" altLang="ko-KR" dirty="0"/>
              <a:t>(</a:t>
            </a:r>
            <a:r>
              <a:rPr lang="ko-KR" altLang="en-US" dirty="0"/>
              <a:t>제어 문자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12A7DDE-2EC0-4150-BB6D-EDA1F36C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ASCII </a:t>
            </a:r>
            <a:r>
              <a:rPr lang="ko-KR" altLang="en-US" sz="2000" dirty="0"/>
              <a:t>코드는 단순히 문자를 출력하기 위해 제정된 코드가 아니다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ASCII </a:t>
            </a:r>
            <a:r>
              <a:rPr lang="ko-KR" altLang="en-US" sz="2000" dirty="0"/>
              <a:t>코드는 기본적인 영어 알파벳</a:t>
            </a:r>
            <a:r>
              <a:rPr lang="en-US" altLang="ko-KR" sz="2000" dirty="0"/>
              <a:t>(</a:t>
            </a:r>
            <a:r>
              <a:rPr lang="ko-KR" altLang="en-US" sz="2000" dirty="0"/>
              <a:t>대</a:t>
            </a:r>
            <a:r>
              <a:rPr lang="en-US" altLang="ko-KR" sz="2000" dirty="0"/>
              <a:t>,</a:t>
            </a:r>
            <a:r>
              <a:rPr lang="ko-KR" altLang="en-US" sz="2000" dirty="0"/>
              <a:t>소문자</a:t>
            </a:r>
            <a:r>
              <a:rPr lang="en-US" altLang="ko-KR" sz="2000" dirty="0"/>
              <a:t>)</a:t>
            </a:r>
            <a:r>
              <a:rPr lang="ko-KR" altLang="en-US" sz="2000" dirty="0"/>
              <a:t>을 포함하여 숫자와 여러 기호들을 표현하도록 제정되었는데 이를 제외하고도 시스템 제어 및 통신을 위한 여러 문자열들이 포함되어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인쇄 목적이 아니라 제어를 위한 목적으로 사용되는 문자이다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printf</a:t>
            </a:r>
            <a:r>
              <a:rPr lang="en-US" altLang="ko-KR" sz="2000" dirty="0"/>
              <a:t> </a:t>
            </a:r>
            <a:r>
              <a:rPr lang="ko-KR" altLang="en-US" sz="2000" dirty="0"/>
              <a:t>함수에서 사용하던 ‘</a:t>
            </a:r>
            <a:r>
              <a:rPr lang="en-US" altLang="ko-KR" sz="2000" dirty="0"/>
              <a:t>\n’</a:t>
            </a:r>
            <a:r>
              <a:rPr lang="ko-KR" altLang="en-US" sz="2000" dirty="0"/>
              <a:t>이 제어문자에 해당한다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73181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자료형</a:t>
            </a:r>
            <a:r>
              <a:rPr lang="en-US" altLang="ko-KR" dirty="0"/>
              <a:t>(</a:t>
            </a:r>
            <a:r>
              <a:rPr lang="ko-KR" altLang="en-US" dirty="0"/>
              <a:t>제어 문자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12A7DDE-2EC0-4150-BB6D-EDA1F36C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Beep </a:t>
            </a:r>
            <a:r>
              <a:rPr lang="ko-KR" altLang="en-US" sz="2000" dirty="0"/>
              <a:t>음을 출력하는 예제코드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3A11CFB-20CC-43D4-B370-4F7034048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250470"/>
            <a:ext cx="6480720" cy="428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611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자료형</a:t>
            </a:r>
            <a:r>
              <a:rPr lang="en-US" altLang="ko-KR" dirty="0"/>
              <a:t>(</a:t>
            </a:r>
            <a:r>
              <a:rPr lang="ko-KR" altLang="en-US" dirty="0"/>
              <a:t>제어 문자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12A7DDE-2EC0-4150-BB6D-EDA1F36C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이클립스에서는 </a:t>
            </a:r>
            <a:r>
              <a:rPr lang="en-US" altLang="ko-KR" sz="2000" dirty="0"/>
              <a:t>beep</a:t>
            </a:r>
            <a:r>
              <a:rPr lang="ko-KR" altLang="en-US" sz="2000" dirty="0"/>
              <a:t>음이 출력되지 않는다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        </a:t>
            </a:r>
            <a:r>
              <a:rPr lang="ko-KR" altLang="en-US" sz="2000" dirty="0"/>
              <a:t>키를 누르면 나타나는 창에서 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C\User(</a:t>
            </a:r>
            <a:r>
              <a:rPr lang="ko-KR" altLang="en-US" sz="2000" dirty="0"/>
              <a:t>사용자</a:t>
            </a:r>
            <a:r>
              <a:rPr lang="en-US" altLang="ko-KR" sz="2000" dirty="0"/>
              <a:t>)\Administrator(</a:t>
            </a:r>
            <a:r>
              <a:rPr lang="ko-KR" altLang="en-US" sz="2000" dirty="0"/>
              <a:t>사용자이름</a:t>
            </a:r>
            <a:r>
              <a:rPr lang="en-US" altLang="ko-KR" sz="2000" dirty="0"/>
              <a:t>)\workspace</a:t>
            </a:r>
            <a:r>
              <a:rPr lang="ko-KR" altLang="en-US" sz="2000" dirty="0"/>
              <a:t>로 이동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7" name="Picture 2" descr="D:\조교수업\2016-1\Command_Exproler.png">
            <a:extLst>
              <a:ext uri="{FF2B5EF4-FFF2-40B4-BE49-F238E27FC236}">
                <a16:creationId xmlns:a16="http://schemas.microsoft.com/office/drawing/2014/main" id="{513B7260-F04F-4EDB-82CD-9F1D5A3B1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916832"/>
            <a:ext cx="132397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391D186D-A993-4295-BB3F-3E9FD70FF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216" y="2578788"/>
            <a:ext cx="5180180" cy="2218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898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자료형</a:t>
            </a:r>
            <a:r>
              <a:rPr lang="en-US" altLang="ko-KR" dirty="0"/>
              <a:t>(</a:t>
            </a:r>
            <a:r>
              <a:rPr lang="ko-KR" altLang="en-US" dirty="0"/>
              <a:t>제어 문자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12A7DDE-2EC0-4150-BB6D-EDA1F36C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자신이 생성한 프로젝트 폴더를 </a:t>
            </a:r>
            <a:r>
              <a:rPr lang="en-US" altLang="ko-KR" sz="2000" dirty="0"/>
              <a:t>shift </a:t>
            </a:r>
            <a:r>
              <a:rPr lang="ko-KR" altLang="en-US" sz="2000" dirty="0"/>
              <a:t>오른쪽 클릭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“</a:t>
            </a:r>
            <a:r>
              <a:rPr lang="ko-KR" altLang="en-US" sz="2000" dirty="0"/>
              <a:t>여기서 명령 창 열기</a:t>
            </a:r>
            <a:r>
              <a:rPr lang="en-US" altLang="ko-KR" sz="2000" dirty="0"/>
              <a:t>(W)” </a:t>
            </a:r>
            <a:r>
              <a:rPr lang="ko-KR" altLang="en-US" sz="2000" dirty="0"/>
              <a:t>클릭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cd</a:t>
            </a:r>
            <a:r>
              <a:rPr lang="ko-KR" altLang="en-US" sz="2000" dirty="0"/>
              <a:t> </a:t>
            </a:r>
            <a:r>
              <a:rPr lang="en-US" altLang="ko-KR" sz="2000" dirty="0"/>
              <a:t>Debug</a:t>
            </a:r>
            <a:r>
              <a:rPr lang="ko-KR" altLang="en-US" sz="2000" dirty="0"/>
              <a:t> 입력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758A6A0-D5B0-438A-99DA-F5939F3F4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700808"/>
            <a:ext cx="3960440" cy="2075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215F00-E847-4860-B27F-1C96FB515342}"/>
              </a:ext>
            </a:extLst>
          </p:cNvPr>
          <p:cNvSpPr/>
          <p:nvPr/>
        </p:nvSpPr>
        <p:spPr>
          <a:xfrm>
            <a:off x="2547510" y="2707697"/>
            <a:ext cx="2108330" cy="2172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12A5623B-ADE5-4988-A036-73229F83E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4320129"/>
            <a:ext cx="4680520" cy="1199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987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자료형</a:t>
            </a:r>
            <a:r>
              <a:rPr lang="en-US" altLang="ko-KR" dirty="0"/>
              <a:t>(</a:t>
            </a:r>
            <a:r>
              <a:rPr lang="ko-KR" altLang="en-US" dirty="0"/>
              <a:t>제어 문자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12A7DDE-2EC0-4150-BB6D-EDA1F36C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본인이 생성한 프로젝트 </a:t>
            </a:r>
            <a:r>
              <a:rPr lang="en-US" altLang="ko-KR" sz="2000" dirty="0"/>
              <a:t>“</a:t>
            </a:r>
            <a:r>
              <a:rPr lang="ko-KR" altLang="en-US" sz="2000" dirty="0"/>
              <a:t>이름</a:t>
            </a:r>
            <a:r>
              <a:rPr lang="en-US" altLang="ko-KR" sz="2000" dirty="0"/>
              <a:t>.exe”</a:t>
            </a:r>
            <a:r>
              <a:rPr lang="ko-KR" altLang="en-US" sz="2000" dirty="0"/>
              <a:t>를 입력해 프로그램 실행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7</a:t>
            </a:r>
            <a:r>
              <a:rPr lang="ko-KR" altLang="en-US" sz="2000" dirty="0"/>
              <a:t>을 입력하면 </a:t>
            </a:r>
            <a:r>
              <a:rPr lang="en-US" altLang="ko-KR" sz="2000" dirty="0"/>
              <a:t>beep</a:t>
            </a:r>
            <a:r>
              <a:rPr lang="ko-KR" altLang="en-US" sz="2000" dirty="0"/>
              <a:t>음이 나온다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91712F3-1718-4337-9903-432FCE5AC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1" y="1412776"/>
            <a:ext cx="743630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838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자료형</a:t>
            </a:r>
            <a:r>
              <a:rPr lang="en-US" altLang="ko-KR" dirty="0"/>
              <a:t>(</a:t>
            </a:r>
            <a:r>
              <a:rPr lang="ko-KR" altLang="en-US" dirty="0"/>
              <a:t>특수 문자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12A7DDE-2EC0-4150-BB6D-EDA1F36C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우리가 기본적으로 사용하는 특수문자들 </a:t>
            </a:r>
            <a:r>
              <a:rPr lang="en-US" altLang="ko-KR" sz="2000" dirty="0"/>
              <a:t>( !, @, #, $, (, ), {, }, ^, &amp;, *, -, +, _, =  )</a:t>
            </a:r>
            <a:r>
              <a:rPr lang="ko-KR" altLang="en-US" sz="2000" dirty="0"/>
              <a:t>은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 </a:t>
            </a:r>
            <a:r>
              <a:rPr lang="ko-KR" altLang="en-US" sz="2000" dirty="0"/>
              <a:t>함수를 사용할 때 “ “ 사이에 위치하면 출력이 가능하다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하지만 문자열을 구분하는 “ 기호와 단어를 표현하는 ‘ 형식지정자에서 사용되는 </a:t>
            </a:r>
            <a:r>
              <a:rPr lang="en-US" altLang="ko-KR" sz="2000" dirty="0"/>
              <a:t>%</a:t>
            </a:r>
            <a:r>
              <a:rPr lang="ko-KR" altLang="en-US" sz="2000" dirty="0"/>
              <a:t>는 </a:t>
            </a:r>
            <a:br>
              <a:rPr lang="en-US" altLang="ko-KR" sz="2000" dirty="0"/>
            </a:br>
            <a:r>
              <a:rPr lang="ko-KR" altLang="en-US" sz="2000" dirty="0"/>
              <a:t>일반적인 방법으로 출력이 불가능하다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제어 문자에서 사용하는 </a:t>
            </a:r>
            <a:r>
              <a:rPr lang="en-US" altLang="ko-KR" sz="2000" dirty="0"/>
              <a:t>\</a:t>
            </a:r>
            <a:r>
              <a:rPr lang="ko-KR" altLang="en-US" sz="2000" dirty="0"/>
              <a:t>기호를 이용하여 출력해야 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28260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자료형</a:t>
            </a:r>
            <a:r>
              <a:rPr lang="en-US" altLang="ko-KR" dirty="0"/>
              <a:t>(</a:t>
            </a:r>
            <a:r>
              <a:rPr lang="ko-KR" altLang="en-US" dirty="0"/>
              <a:t>특수 문자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12A7DDE-2EC0-4150-BB6D-EDA1F36C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위 코드를 실행해 확인해보자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4E1E1C-CA00-4CBB-A424-75F08FC14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274309"/>
            <a:ext cx="6624736" cy="3098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366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수식</a:t>
            </a:r>
            <a:r>
              <a:rPr lang="en-US" altLang="ko-KR" sz="2000" dirty="0"/>
              <a:t>(expression)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상수</a:t>
            </a:r>
            <a:r>
              <a:rPr lang="en-US" altLang="ko-KR" sz="2000" dirty="0"/>
              <a:t>, </a:t>
            </a:r>
            <a:r>
              <a:rPr lang="ko-KR" altLang="en-US" sz="2000" dirty="0"/>
              <a:t>변수</a:t>
            </a:r>
            <a:r>
              <a:rPr lang="en-US" altLang="ko-KR" sz="2000" dirty="0"/>
              <a:t>, </a:t>
            </a:r>
            <a:r>
              <a:rPr lang="ko-KR" altLang="en-US" sz="2000" dirty="0"/>
              <a:t>연산자의 조합</a:t>
            </a:r>
          </a:p>
          <a:p>
            <a:r>
              <a:rPr lang="ko-KR" altLang="en-US" sz="2000" dirty="0"/>
              <a:t>연산자와 피연산자로 나누어진다</a:t>
            </a:r>
            <a:r>
              <a:rPr lang="en-US" altLang="ko-KR" sz="2000" dirty="0"/>
              <a:t>.</a:t>
            </a:r>
          </a:p>
        </p:txBody>
      </p:sp>
      <p:sp>
        <p:nvSpPr>
          <p:cNvPr id="14" name="Rectangle 96">
            <a:extLst>
              <a:ext uri="{FF2B5EF4-FFF2-40B4-BE49-F238E27FC236}">
                <a16:creationId xmlns:a16="http://schemas.microsoft.com/office/drawing/2014/main" id="{8A2F9D39-5B98-44C2-B3D2-222EC0FA7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1772816"/>
            <a:ext cx="4765058" cy="97967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한컴바탕" pitchFamily="18" charset="2"/>
                <a:ea typeface="한컴바탕" pitchFamily="18" charset="2"/>
                <a:cs typeface="한컴바탕" pitchFamily="18" charset="2"/>
              </a:rPr>
              <a:t>x + y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한컴바탕" pitchFamily="18" charset="2"/>
                <a:ea typeface="한컴바탕" pitchFamily="18" charset="2"/>
                <a:cs typeface="한컴바탕" pitchFamily="18" charset="2"/>
              </a:rPr>
              <a:t>x*x + 5*x + 6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한컴바탕" pitchFamily="18" charset="2"/>
                <a:ea typeface="한컴바탕" pitchFamily="18" charset="2"/>
                <a:cs typeface="한컴바탕" pitchFamily="18" charset="2"/>
              </a:rPr>
              <a:t>(principal * </a:t>
            </a:r>
            <a:r>
              <a:rPr lang="en-US" altLang="ko-KR" sz="1600" b="1" dirty="0" err="1">
                <a:solidFill>
                  <a:srgbClr val="000000"/>
                </a:solidFill>
                <a:latin typeface="한컴바탕" pitchFamily="18" charset="2"/>
                <a:ea typeface="한컴바탕" pitchFamily="18" charset="2"/>
                <a:cs typeface="한컴바탕" pitchFamily="18" charset="2"/>
              </a:rPr>
              <a:t>interest_rate</a:t>
            </a:r>
            <a:r>
              <a:rPr lang="en-US" altLang="ko-KR" sz="1600" b="1" dirty="0">
                <a:solidFill>
                  <a:srgbClr val="000000"/>
                </a:solidFill>
                <a:latin typeface="한컴바탕" pitchFamily="18" charset="2"/>
                <a:ea typeface="한컴바탕" pitchFamily="18" charset="2"/>
                <a:cs typeface="한컴바탕" pitchFamily="18" charset="2"/>
              </a:rPr>
              <a:t> * period) / 12.0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br>
              <a:rPr lang="en-US" altLang="ko-KR" sz="1600" b="1" dirty="0">
                <a:solidFill>
                  <a:srgbClr val="000000"/>
                </a:solidFill>
                <a:latin typeface="한컴바탕" pitchFamily="18" charset="2"/>
                <a:ea typeface="한컴바탕" pitchFamily="18" charset="2"/>
                <a:cs typeface="한컴바탕" pitchFamily="18" charset="2"/>
              </a:rPr>
            </a:br>
            <a:endParaRPr lang="ko-KR" altLang="en-US" sz="1600" b="1" dirty="0">
              <a:solidFill>
                <a:srgbClr val="000000"/>
              </a:solidFill>
              <a:latin typeface="한컴바탕" pitchFamily="18" charset="2"/>
              <a:ea typeface="한컴바탕" pitchFamily="18" charset="2"/>
              <a:cs typeface="한컴바탕" pitchFamily="18" charset="2"/>
            </a:endParaRPr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ADF3DF3B-EB89-4683-9E0B-4BE373028422}"/>
              </a:ext>
            </a:extLst>
          </p:cNvPr>
          <p:cNvSpPr/>
          <p:nvPr/>
        </p:nvSpPr>
        <p:spPr bwMode="auto">
          <a:xfrm>
            <a:off x="3153995" y="4063770"/>
            <a:ext cx="1168400" cy="517358"/>
          </a:xfrm>
          <a:prstGeom prst="cube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3.14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8DACDA6E-766E-4C8F-89A7-3C70099C2C43}"/>
              </a:ext>
            </a:extLst>
          </p:cNvPr>
          <p:cNvSpPr/>
          <p:nvPr/>
        </p:nvSpPr>
        <p:spPr bwMode="auto">
          <a:xfrm>
            <a:off x="5574682" y="4063770"/>
            <a:ext cx="1168400" cy="517358"/>
          </a:xfrm>
          <a:prstGeom prst="cube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bg1"/>
                </a:solidFill>
              </a:rPr>
              <a:t>radius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69D4B692-EB25-40E6-A558-C6F727FDA091}"/>
              </a:ext>
            </a:extLst>
          </p:cNvPr>
          <p:cNvSpPr/>
          <p:nvPr/>
        </p:nvSpPr>
        <p:spPr bwMode="auto">
          <a:xfrm>
            <a:off x="4679339" y="4063770"/>
            <a:ext cx="557463" cy="517358"/>
          </a:xfrm>
          <a:prstGeom prst="cub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*</a:t>
            </a:r>
            <a:endParaRPr kumimoji="0" lang="ko-KR" altLang="en-US" sz="2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9F7B5F9-DDAB-4B1E-8826-A2CA49AFAC7C}"/>
              </a:ext>
            </a:extLst>
          </p:cNvPr>
          <p:cNvGrpSpPr/>
          <p:nvPr/>
        </p:nvGrpSpPr>
        <p:grpSpPr>
          <a:xfrm>
            <a:off x="2495600" y="4581128"/>
            <a:ext cx="1242595" cy="936104"/>
            <a:chOff x="1130968" y="5214040"/>
            <a:chExt cx="1242595" cy="93610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986F801-4001-4F9B-B3A1-DF25F7BA454E}"/>
                </a:ext>
              </a:extLst>
            </p:cNvPr>
            <p:cNvSpPr/>
            <p:nvPr/>
          </p:nvSpPr>
          <p:spPr bwMode="auto">
            <a:xfrm>
              <a:off x="1130968" y="5729038"/>
              <a:ext cx="1242595" cy="421106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>
                  <a:latin typeface="HY엽서M" pitchFamily="18" charset="-127"/>
                  <a:ea typeface="HY엽서M" pitchFamily="18" charset="-127"/>
                </a:rPr>
                <a:t>피연산자</a:t>
              </a: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Y엽서M" pitchFamily="18" charset="-127"/>
                <a:ea typeface="HY엽서M" pitchFamily="18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AD4B17C-DFA5-460A-94E7-B1FAAF5F4CFD}"/>
                </a:ext>
              </a:extLst>
            </p:cNvPr>
            <p:cNvCxnSpPr>
              <a:stCxn id="23" idx="0"/>
              <a:endCxn id="9" idx="3"/>
            </p:cNvCxnSpPr>
            <p:nvPr/>
          </p:nvCxnSpPr>
          <p:spPr bwMode="auto">
            <a:xfrm flipV="1">
              <a:off x="1752266" y="5214040"/>
              <a:ext cx="556627" cy="51499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61C7F26-C78A-4C40-A4D1-A663055766C0}"/>
              </a:ext>
            </a:extLst>
          </p:cNvPr>
          <p:cNvGrpSpPr/>
          <p:nvPr/>
        </p:nvGrpSpPr>
        <p:grpSpPr>
          <a:xfrm>
            <a:off x="4272103" y="4581128"/>
            <a:ext cx="1242595" cy="982778"/>
            <a:chOff x="2907471" y="5167366"/>
            <a:chExt cx="1242595" cy="98277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7A692E0-373F-412A-A8D1-96C1441BE174}"/>
                </a:ext>
              </a:extLst>
            </p:cNvPr>
            <p:cNvSpPr/>
            <p:nvPr/>
          </p:nvSpPr>
          <p:spPr bwMode="auto">
            <a:xfrm>
              <a:off x="2907471" y="5729038"/>
              <a:ext cx="1242595" cy="421106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latin typeface="HY엽서M" pitchFamily="18" charset="-127"/>
                  <a:ea typeface="HY엽서M" pitchFamily="18" charset="-127"/>
                </a:rPr>
                <a:t>연산자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엽서M" pitchFamily="18" charset="-127"/>
                <a:ea typeface="HY엽서M" pitchFamily="18" charset="-127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1EA04F70-79C3-4BF3-8FC9-C273706CD91E}"/>
                </a:ext>
              </a:extLst>
            </p:cNvPr>
            <p:cNvCxnSpPr>
              <a:stCxn id="21" idx="0"/>
              <a:endCxn id="11" idx="3"/>
            </p:cNvCxnSpPr>
            <p:nvPr/>
          </p:nvCxnSpPr>
          <p:spPr bwMode="auto">
            <a:xfrm flipV="1">
              <a:off x="3528769" y="5167366"/>
              <a:ext cx="0" cy="5616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6B60557-700F-4BD8-8254-AA521BC484E4}"/>
              </a:ext>
            </a:extLst>
          </p:cNvPr>
          <p:cNvGrpSpPr/>
          <p:nvPr/>
        </p:nvGrpSpPr>
        <p:grpSpPr>
          <a:xfrm>
            <a:off x="6094212" y="4581128"/>
            <a:ext cx="1532415" cy="1008112"/>
            <a:chOff x="3549784" y="5142031"/>
            <a:chExt cx="1532415" cy="100811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6C09FE2-C549-4F1B-8814-18947CF87C95}"/>
                </a:ext>
              </a:extLst>
            </p:cNvPr>
            <p:cNvSpPr/>
            <p:nvPr/>
          </p:nvSpPr>
          <p:spPr bwMode="auto">
            <a:xfrm>
              <a:off x="3839604" y="5729037"/>
              <a:ext cx="1242595" cy="421106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latin typeface="HY엽서M" pitchFamily="18" charset="-127"/>
                  <a:ea typeface="HY엽서M" pitchFamily="18" charset="-127"/>
                </a:rPr>
                <a:t>피연산자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엽서M" pitchFamily="18" charset="-127"/>
                <a:ea typeface="HY엽서M" pitchFamily="18" charset="-127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7D4772FE-A38F-421C-998E-05BE51EEE272}"/>
                </a:ext>
              </a:extLst>
            </p:cNvPr>
            <p:cNvCxnSpPr>
              <a:stCxn id="19" idx="0"/>
              <a:endCxn id="10" idx="3"/>
            </p:cNvCxnSpPr>
            <p:nvPr/>
          </p:nvCxnSpPr>
          <p:spPr bwMode="auto">
            <a:xfrm flipH="1" flipV="1">
              <a:off x="3549784" y="5142031"/>
              <a:ext cx="911118" cy="58700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57767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연산자의 종류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F281E7CC-20BA-4811-8165-C2303F12B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1196752"/>
            <a:ext cx="8229600" cy="495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8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10</a:t>
            </a:r>
            <a:r>
              <a:rPr lang="ko-KR" altLang="en-US" dirty="0"/>
              <a:t>진법</a:t>
            </a:r>
            <a:r>
              <a:rPr lang="en-US" altLang="ko-KR" dirty="0"/>
              <a:t>, 8</a:t>
            </a:r>
            <a:r>
              <a:rPr lang="ko-KR" altLang="en-US" dirty="0"/>
              <a:t>진법</a:t>
            </a:r>
            <a:r>
              <a:rPr lang="en-US" altLang="ko-KR" dirty="0"/>
              <a:t>, 16</a:t>
            </a:r>
            <a:r>
              <a:rPr lang="ko-KR" altLang="en-US" dirty="0"/>
              <a:t>진법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E6B679-C5A5-4A54-BA18-B351DCEAC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16821"/>
              </p:ext>
            </p:extLst>
          </p:nvPr>
        </p:nvGraphicFramePr>
        <p:xfrm>
          <a:off x="7864647" y="32227"/>
          <a:ext cx="2767857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19">
                  <a:extLst>
                    <a:ext uri="{9D8B030D-6E8A-4147-A177-3AD203B41FA5}">
                      <a16:colId xmlns:a16="http://schemas.microsoft.com/office/drawing/2014/main" val="296964079"/>
                    </a:ext>
                  </a:extLst>
                </a:gridCol>
                <a:gridCol w="922619">
                  <a:extLst>
                    <a:ext uri="{9D8B030D-6E8A-4147-A177-3AD203B41FA5}">
                      <a16:colId xmlns:a16="http://schemas.microsoft.com/office/drawing/2014/main" val="1274401995"/>
                    </a:ext>
                  </a:extLst>
                </a:gridCol>
                <a:gridCol w="922619">
                  <a:extLst>
                    <a:ext uri="{9D8B030D-6E8A-4147-A177-3AD203B41FA5}">
                      <a16:colId xmlns:a16="http://schemas.microsoft.com/office/drawing/2014/main" val="1160018210"/>
                    </a:ext>
                  </a:extLst>
                </a:gridCol>
              </a:tblGrid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24286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9347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592620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291173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186048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25657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33488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40724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505379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080294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851927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513400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5439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02781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63123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9745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0644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96440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D3BC42E-3998-435D-BC96-DFEC15711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1124744"/>
            <a:ext cx="6653168" cy="35283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AD8BA7-66AD-4BA0-A5B1-BA25D8F63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560" y="4653136"/>
            <a:ext cx="2880320" cy="143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83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연산자의 종류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C34916FF-ACF2-4027-BAE9-C5596F5F4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1268760"/>
            <a:ext cx="8229600" cy="495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25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연산자의 종류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EC5595C4-AF8B-465A-90C4-0388F6409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1412776"/>
            <a:ext cx="8229600" cy="264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69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피연산자수에 따른 연산자 분류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33F2695-5DC5-403D-A979-EF7972E16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 err="1"/>
              <a:t>단항</a:t>
            </a:r>
            <a:r>
              <a:rPr lang="ko-KR" altLang="en-US" sz="2000" dirty="0"/>
              <a:t> 연산자</a:t>
            </a:r>
            <a:r>
              <a:rPr lang="en-US" altLang="ko-KR" sz="2000" dirty="0"/>
              <a:t>: </a:t>
            </a:r>
            <a:r>
              <a:rPr lang="ko-KR" altLang="en-US" sz="2000" dirty="0"/>
              <a:t>피연산자의 수가 </a:t>
            </a:r>
            <a:r>
              <a:rPr lang="en-US" altLang="ko-KR" sz="2000" dirty="0"/>
              <a:t>1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이항 연산자</a:t>
            </a:r>
            <a:r>
              <a:rPr lang="en-US" altLang="ko-KR" sz="2000" dirty="0"/>
              <a:t>: </a:t>
            </a:r>
            <a:r>
              <a:rPr lang="ko-KR" altLang="en-US" sz="2000" dirty="0"/>
              <a:t>피연산자의 수가 </a:t>
            </a:r>
            <a:r>
              <a:rPr lang="en-US" altLang="ko-KR" sz="2000" dirty="0"/>
              <a:t>2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1050" dirty="0"/>
          </a:p>
          <a:p>
            <a:r>
              <a:rPr lang="ko-KR" altLang="en-US" sz="2000" dirty="0" err="1"/>
              <a:t>삼항</a:t>
            </a:r>
            <a:r>
              <a:rPr lang="ko-KR" altLang="en-US" sz="2000" dirty="0"/>
              <a:t> 연산자</a:t>
            </a:r>
            <a:r>
              <a:rPr lang="en-US" altLang="ko-KR" sz="2000" dirty="0"/>
              <a:t>: </a:t>
            </a:r>
            <a:r>
              <a:rPr lang="ko-KR" altLang="en-US" sz="2000" dirty="0"/>
              <a:t>연산자의 수가 </a:t>
            </a:r>
            <a:r>
              <a:rPr lang="en-US" altLang="ko-KR" sz="2000" dirty="0"/>
              <a:t>3</a:t>
            </a:r>
            <a:r>
              <a:rPr lang="ko-KR" altLang="en-US" sz="2000" dirty="0"/>
              <a:t>개</a:t>
            </a:r>
            <a:endParaRPr lang="en-US" altLang="ko-KR" sz="2000" dirty="0"/>
          </a:p>
        </p:txBody>
      </p:sp>
      <p:sp>
        <p:nvSpPr>
          <p:cNvPr id="7" name="Rectangle 96">
            <a:extLst>
              <a:ext uri="{FF2B5EF4-FFF2-40B4-BE49-F238E27FC236}">
                <a16:creationId xmlns:a16="http://schemas.microsoft.com/office/drawing/2014/main" id="{380716C0-E2D4-46D1-A3E1-EA7E548A5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1772816"/>
            <a:ext cx="4765058" cy="72008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한컴바탕" pitchFamily="18" charset="2"/>
                <a:ea typeface="한컴바탕" pitchFamily="18" charset="2"/>
                <a:cs typeface="한컴바탕" pitchFamily="18" charset="2"/>
              </a:rPr>
              <a:t>++x;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한컴바탕" pitchFamily="18" charset="2"/>
                <a:ea typeface="한컴바탕" pitchFamily="18" charset="2"/>
                <a:cs typeface="한컴바탕" pitchFamily="18" charset="2"/>
              </a:rPr>
              <a:t>--y;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br>
              <a:rPr lang="en-US" altLang="ko-KR" sz="1600" b="1" dirty="0">
                <a:solidFill>
                  <a:srgbClr val="000000"/>
                </a:solidFill>
                <a:latin typeface="한컴바탕" pitchFamily="18" charset="2"/>
                <a:ea typeface="한컴바탕" pitchFamily="18" charset="2"/>
                <a:cs typeface="한컴바탕" pitchFamily="18" charset="2"/>
              </a:rPr>
            </a:br>
            <a:endParaRPr lang="ko-KR" altLang="en-US" sz="1600" b="1" dirty="0">
              <a:solidFill>
                <a:srgbClr val="000000"/>
              </a:solidFill>
              <a:latin typeface="한컴바탕" pitchFamily="18" charset="2"/>
              <a:ea typeface="한컴바탕" pitchFamily="18" charset="2"/>
              <a:cs typeface="한컴바탕" pitchFamily="18" charset="2"/>
            </a:endParaRPr>
          </a:p>
        </p:txBody>
      </p:sp>
      <p:sp>
        <p:nvSpPr>
          <p:cNvPr id="8" name="Rectangle 96">
            <a:extLst>
              <a:ext uri="{FF2B5EF4-FFF2-40B4-BE49-F238E27FC236}">
                <a16:creationId xmlns:a16="http://schemas.microsoft.com/office/drawing/2014/main" id="{1B13144B-67D0-4B7B-B766-90E5683BD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3140968"/>
            <a:ext cx="4765058" cy="72008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한컴바탕" pitchFamily="18" charset="2"/>
                <a:ea typeface="한컴바탕" pitchFamily="18" charset="2"/>
                <a:cs typeface="한컴바탕" pitchFamily="18" charset="2"/>
              </a:rPr>
              <a:t>++x;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한컴바탕" pitchFamily="18" charset="2"/>
                <a:ea typeface="한컴바탕" pitchFamily="18" charset="2"/>
                <a:cs typeface="한컴바탕" pitchFamily="18" charset="2"/>
              </a:rPr>
              <a:t>--y;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br>
              <a:rPr lang="en-US" altLang="ko-KR" sz="1600" b="1" dirty="0">
                <a:solidFill>
                  <a:srgbClr val="000000"/>
                </a:solidFill>
                <a:latin typeface="한컴바탕" pitchFamily="18" charset="2"/>
                <a:ea typeface="한컴바탕" pitchFamily="18" charset="2"/>
                <a:cs typeface="한컴바탕" pitchFamily="18" charset="2"/>
              </a:rPr>
            </a:br>
            <a:endParaRPr lang="ko-KR" altLang="en-US" sz="1600" b="1" dirty="0">
              <a:solidFill>
                <a:srgbClr val="000000"/>
              </a:solidFill>
              <a:latin typeface="한컴바탕" pitchFamily="18" charset="2"/>
              <a:ea typeface="한컴바탕" pitchFamily="18" charset="2"/>
              <a:cs typeface="한컴바탕" pitchFamily="18" charset="2"/>
            </a:endParaRPr>
          </a:p>
        </p:txBody>
      </p:sp>
      <p:sp>
        <p:nvSpPr>
          <p:cNvPr id="9" name="Rectangle 96">
            <a:extLst>
              <a:ext uri="{FF2B5EF4-FFF2-40B4-BE49-F238E27FC236}">
                <a16:creationId xmlns:a16="http://schemas.microsoft.com/office/drawing/2014/main" id="{5009CBB2-A9A8-4596-8AB3-C723088D1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4509120"/>
            <a:ext cx="4765058" cy="72008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한컴바탕" pitchFamily="18" charset="2"/>
                <a:ea typeface="한컴바탕" pitchFamily="18" charset="2"/>
                <a:cs typeface="한컴바탕" pitchFamily="18" charset="2"/>
              </a:rPr>
              <a:t>x ? y : z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b="1" dirty="0">
                <a:solidFill>
                  <a:srgbClr val="000000"/>
                </a:solidFill>
                <a:latin typeface="한컴바탕" pitchFamily="18" charset="2"/>
                <a:ea typeface="한컴바탕" pitchFamily="18" charset="2"/>
                <a:cs typeface="한컴바탕" pitchFamily="18" charset="2"/>
              </a:rPr>
              <a:t>조건 문 </a:t>
            </a:r>
            <a:r>
              <a:rPr lang="en-US" altLang="ko-KR" sz="1600" b="1" dirty="0">
                <a:solidFill>
                  <a:srgbClr val="000000"/>
                </a:solidFill>
                <a:latin typeface="한컴바탕" pitchFamily="18" charset="2"/>
                <a:ea typeface="한컴바탕" pitchFamily="18" charset="2"/>
                <a:cs typeface="한컴바탕" pitchFamily="18" charset="2"/>
              </a:rPr>
              <a:t>? </a:t>
            </a:r>
            <a:r>
              <a:rPr lang="ko-KR" altLang="en-US" sz="1600" b="1" dirty="0">
                <a:solidFill>
                  <a:srgbClr val="000000"/>
                </a:solidFill>
                <a:latin typeface="한컴바탕" pitchFamily="18" charset="2"/>
                <a:ea typeface="한컴바탕" pitchFamily="18" charset="2"/>
                <a:cs typeface="한컴바탕" pitchFamily="18" charset="2"/>
              </a:rPr>
              <a:t>조건문이 참일 때 </a:t>
            </a:r>
            <a:r>
              <a:rPr lang="en-US" altLang="ko-KR" sz="1600" b="1" dirty="0">
                <a:solidFill>
                  <a:srgbClr val="000000"/>
                </a:solidFill>
                <a:latin typeface="한컴바탕" pitchFamily="18" charset="2"/>
                <a:ea typeface="한컴바탕" pitchFamily="18" charset="2"/>
                <a:cs typeface="한컴바탕" pitchFamily="18" charset="2"/>
              </a:rPr>
              <a:t>: </a:t>
            </a:r>
            <a:r>
              <a:rPr lang="ko-KR" altLang="en-US" sz="1600" b="1" dirty="0">
                <a:solidFill>
                  <a:srgbClr val="000000"/>
                </a:solidFill>
                <a:latin typeface="한컴바탕" pitchFamily="18" charset="2"/>
                <a:ea typeface="한컴바탕" pitchFamily="18" charset="2"/>
                <a:cs typeface="한컴바탕" pitchFamily="18" charset="2"/>
              </a:rPr>
              <a:t>조건문이 거짓일 때 </a:t>
            </a:r>
            <a:br>
              <a:rPr lang="en-US" altLang="ko-KR" sz="1600" b="1" dirty="0">
                <a:solidFill>
                  <a:srgbClr val="000000"/>
                </a:solidFill>
                <a:latin typeface="한컴바탕" pitchFamily="18" charset="2"/>
                <a:ea typeface="한컴바탕" pitchFamily="18" charset="2"/>
                <a:cs typeface="한컴바탕" pitchFamily="18" charset="2"/>
              </a:rPr>
            </a:br>
            <a:endParaRPr lang="ko-KR" altLang="en-US" sz="1600" b="1" dirty="0">
              <a:solidFill>
                <a:srgbClr val="000000"/>
              </a:solidFill>
              <a:latin typeface="한컴바탕" pitchFamily="18" charset="2"/>
              <a:ea typeface="한컴바탕" pitchFamily="18" charset="2"/>
              <a:cs typeface="한컴바탕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82049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</a:t>
            </a:r>
            <a:r>
              <a:rPr lang="en-US" altLang="ko-KR" dirty="0"/>
              <a:t>(</a:t>
            </a:r>
            <a:r>
              <a:rPr lang="ko-KR" altLang="en-US" dirty="0" err="1"/>
              <a:t>삼항</a:t>
            </a:r>
            <a:r>
              <a:rPr lang="en-US" altLang="ko-KR" dirty="0"/>
              <a:t>) </a:t>
            </a:r>
            <a:r>
              <a:rPr lang="ko-KR" altLang="en-US" dirty="0"/>
              <a:t>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33F2695-5DC5-403D-A979-EF7972E16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808888" cy="4824413"/>
          </a:xfrm>
        </p:spPr>
        <p:txBody>
          <a:bodyPr/>
          <a:lstStyle/>
          <a:p>
            <a:r>
              <a:rPr lang="ko-KR" altLang="en-US" sz="2000" dirty="0" err="1"/>
              <a:t>삼항</a:t>
            </a:r>
            <a:r>
              <a:rPr lang="ko-KR" altLang="en-US" sz="2000" dirty="0"/>
              <a:t> 연산자</a:t>
            </a:r>
            <a:r>
              <a:rPr lang="en-US" altLang="ko-KR" sz="2000" dirty="0"/>
              <a:t>: </a:t>
            </a:r>
            <a:r>
              <a:rPr lang="ko-KR" altLang="en-US" sz="2000" dirty="0"/>
              <a:t>연산자의 수가 </a:t>
            </a:r>
            <a:r>
              <a:rPr lang="en-US" altLang="ko-KR" sz="2000" dirty="0"/>
              <a:t>3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항이 </a:t>
            </a:r>
            <a:r>
              <a:rPr lang="ko-KR" altLang="en-US" sz="2000" dirty="0" err="1"/>
              <a:t>세개</a:t>
            </a:r>
            <a:r>
              <a:rPr lang="ko-KR" altLang="en-US" sz="2000" dirty="0"/>
              <a:t> 가 필요하기 때문에 </a:t>
            </a:r>
            <a:r>
              <a:rPr lang="ko-KR" altLang="en-US" sz="2000" dirty="0" err="1"/>
              <a:t>삼항</a:t>
            </a:r>
            <a:r>
              <a:rPr lang="ko-KR" altLang="en-US" sz="2000" dirty="0"/>
              <a:t> 연산자라고 부른다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? </a:t>
            </a:r>
            <a:r>
              <a:rPr lang="ko-KR" altLang="en-US" sz="2000" dirty="0"/>
              <a:t>앞에는 조건이 오고</a:t>
            </a:r>
            <a:r>
              <a:rPr lang="en-US" altLang="ko-KR" sz="2000" dirty="0"/>
              <a:t> </a:t>
            </a:r>
            <a:r>
              <a:rPr lang="ko-KR" altLang="en-US" sz="2000" dirty="0"/>
              <a:t>뒤에 </a:t>
            </a:r>
            <a:r>
              <a:rPr lang="en-US" altLang="ko-KR" sz="2000" dirty="0"/>
              <a:t>: </a:t>
            </a:r>
            <a:r>
              <a:rPr lang="ko-KR" altLang="en-US" sz="2000" dirty="0"/>
              <a:t>을 기준으로 조건이 참일 때와 거짓일 때의 행동이 정해진다</a:t>
            </a:r>
            <a:endParaRPr lang="en-US" altLang="ko-KR" sz="2000" dirty="0"/>
          </a:p>
        </p:txBody>
      </p:sp>
      <p:pic>
        <p:nvPicPr>
          <p:cNvPr id="10" name="table">
            <a:extLst>
              <a:ext uri="{FF2B5EF4-FFF2-40B4-BE49-F238E27FC236}">
                <a16:creationId xmlns:a16="http://schemas.microsoft.com/office/drawing/2014/main" id="{45DF8E17-2569-40FE-99EB-C02A5CD52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3603142"/>
            <a:ext cx="9487748" cy="76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42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</a:t>
            </a:r>
            <a:r>
              <a:rPr lang="en-US" altLang="ko-KR" dirty="0"/>
              <a:t>(</a:t>
            </a:r>
            <a:r>
              <a:rPr lang="ko-KR" altLang="en-US" dirty="0" err="1"/>
              <a:t>삼항</a:t>
            </a:r>
            <a:r>
              <a:rPr lang="en-US" altLang="ko-KR" dirty="0"/>
              <a:t>) </a:t>
            </a:r>
            <a:r>
              <a:rPr lang="ko-KR" altLang="en-US" dirty="0"/>
              <a:t>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33F2695-5DC5-403D-A979-EF7972E16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268760"/>
            <a:ext cx="11233248" cy="4824413"/>
          </a:xfrm>
        </p:spPr>
        <p:txBody>
          <a:bodyPr/>
          <a:lstStyle/>
          <a:p>
            <a:endParaRPr lang="en-US" altLang="ko-KR" sz="2800" dirty="0"/>
          </a:p>
          <a:p>
            <a:r>
              <a:rPr lang="en-US" altLang="ko-KR" sz="2800" dirty="0"/>
              <a:t>(x &gt; y) ? x + 10 : x – 10;</a:t>
            </a:r>
          </a:p>
          <a:p>
            <a:endParaRPr lang="en-US" altLang="ko-KR" sz="2000" dirty="0"/>
          </a:p>
          <a:p>
            <a:r>
              <a:rPr lang="ko-KR" altLang="en-US" sz="2800" dirty="0"/>
              <a:t>위의 식의 의미는 </a:t>
            </a:r>
            <a:r>
              <a:rPr lang="en-US" altLang="ko-KR" sz="2800" dirty="0"/>
              <a:t>x</a:t>
            </a:r>
            <a:r>
              <a:rPr lang="ko-KR" altLang="en-US" sz="2800" dirty="0"/>
              <a:t>가 </a:t>
            </a:r>
            <a:r>
              <a:rPr lang="en-US" altLang="ko-KR" sz="2800" dirty="0"/>
              <a:t>y</a:t>
            </a:r>
            <a:r>
              <a:rPr lang="ko-KR" altLang="en-US" sz="2800" dirty="0"/>
              <a:t>보다 클 때</a:t>
            </a:r>
            <a:r>
              <a:rPr lang="en-US" altLang="ko-KR" sz="2800" dirty="0"/>
              <a:t>, x</a:t>
            </a:r>
            <a:r>
              <a:rPr lang="ko-KR" altLang="en-US" sz="2800" dirty="0"/>
              <a:t>에 </a:t>
            </a:r>
            <a:r>
              <a:rPr lang="en-US" altLang="ko-KR" sz="2800" dirty="0"/>
              <a:t>10</a:t>
            </a:r>
            <a:r>
              <a:rPr lang="ko-KR" altLang="en-US" sz="2800" dirty="0"/>
              <a:t>을 더한 결과를 반환하고</a:t>
            </a:r>
            <a:br>
              <a:rPr lang="en-US" altLang="ko-KR" sz="2800" dirty="0"/>
            </a:br>
            <a:r>
              <a:rPr lang="en-US" altLang="ko-KR" sz="2800" dirty="0"/>
              <a:t>x</a:t>
            </a:r>
            <a:r>
              <a:rPr lang="ko-KR" altLang="en-US" sz="2800" dirty="0"/>
              <a:t>가 </a:t>
            </a:r>
            <a:r>
              <a:rPr lang="en-US" altLang="ko-KR" sz="2800" dirty="0"/>
              <a:t>y</a:t>
            </a:r>
            <a:r>
              <a:rPr lang="ko-KR" altLang="en-US" sz="2800" dirty="0"/>
              <a:t>보다 작을 때</a:t>
            </a:r>
            <a:r>
              <a:rPr lang="en-US" altLang="ko-KR" sz="2800" dirty="0"/>
              <a:t>, x</a:t>
            </a:r>
            <a:r>
              <a:rPr lang="ko-KR" altLang="en-US" sz="2800" dirty="0"/>
              <a:t>에 </a:t>
            </a:r>
            <a:r>
              <a:rPr lang="en-US" altLang="ko-KR" sz="2800" dirty="0"/>
              <a:t>10</a:t>
            </a:r>
            <a:r>
              <a:rPr lang="ko-KR" altLang="en-US" sz="2800" dirty="0"/>
              <a:t>을 뺀 결과를 반환하라는 의미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178619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) </a:t>
            </a:r>
            <a:r>
              <a:rPr lang="ko-KR" altLang="en-US" dirty="0"/>
              <a:t>조건</a:t>
            </a:r>
            <a:r>
              <a:rPr lang="en-US" altLang="ko-KR" dirty="0"/>
              <a:t>(</a:t>
            </a:r>
            <a:r>
              <a:rPr lang="ko-KR" altLang="en-US" dirty="0" err="1"/>
              <a:t>삼항</a:t>
            </a:r>
            <a:r>
              <a:rPr lang="en-US" altLang="ko-KR" dirty="0"/>
              <a:t>) </a:t>
            </a:r>
            <a:r>
              <a:rPr lang="ko-KR" altLang="en-US" dirty="0"/>
              <a:t>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8A05EC0-0D51-492B-8262-B6D424B33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334045"/>
            <a:ext cx="7488832" cy="4471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562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1631543-DA72-4F78-96BF-6BBB926A0358}"/>
              </a:ext>
            </a:extLst>
          </p:cNvPr>
          <p:cNvSpPr>
            <a:spLocks noGrp="1"/>
          </p:cNvSpPr>
          <p:nvPr/>
        </p:nvSpPr>
        <p:spPr>
          <a:xfrm>
            <a:off x="911944" y="1196752"/>
            <a:ext cx="8280400" cy="46805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흔히 사칙연산이라고 부르는 것이 산술연산자에 해당한다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+, -, *, /, %(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연산자가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C5541B3-61E6-4D2A-A710-1BCF04A60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8" y="3284984"/>
            <a:ext cx="3444382" cy="147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481A2F1-10B7-415A-8199-43CCE41A5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08"/>
          <a:stretch/>
        </p:blipFill>
        <p:spPr bwMode="auto">
          <a:xfrm>
            <a:off x="1775520" y="2996952"/>
            <a:ext cx="1842286" cy="2002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042EB2B-6D1E-4DF7-83CF-EDE88E39A8E2}"/>
              </a:ext>
            </a:extLst>
          </p:cNvPr>
          <p:cNvCxnSpPr>
            <a:cxnSpLocks/>
          </p:cNvCxnSpPr>
          <p:nvPr/>
        </p:nvCxnSpPr>
        <p:spPr>
          <a:xfrm>
            <a:off x="3287688" y="3429000"/>
            <a:ext cx="2160240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A6D8A47-69F8-4107-9ED9-1C45DA5EFB5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617806" y="3998101"/>
            <a:ext cx="1830122" cy="24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13D0AAE-661F-444C-AC33-B26A47D7720D}"/>
              </a:ext>
            </a:extLst>
          </p:cNvPr>
          <p:cNvCxnSpPr>
            <a:cxnSpLocks/>
          </p:cNvCxnSpPr>
          <p:nvPr/>
        </p:nvCxnSpPr>
        <p:spPr>
          <a:xfrm>
            <a:off x="3512344" y="4493690"/>
            <a:ext cx="19355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341">
            <a:extLst>
              <a:ext uri="{FF2B5EF4-FFF2-40B4-BE49-F238E27FC236}">
                <a16:creationId xmlns:a16="http://schemas.microsoft.com/office/drawing/2014/main" id="{3EF606A7-CCEA-4F02-B5A9-7DF45FD42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152" y="4778134"/>
            <a:ext cx="4382108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거듭 제곱 연산자는</a:t>
            </a:r>
            <a:r>
              <a:rPr lang="en-US" altLang="ko-KR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거듭 제곱을 나타내는 연산자는 없다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* x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단순히 변수를 두 번 곱한다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600" b="1" dirty="0">
                <a:solidFill>
                  <a:srgbClr val="0000CC"/>
                </a:solidFill>
                <a:latin typeface="+mj-ea"/>
                <a:ea typeface="+mj-e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15466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산술연산자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2251958-516A-4E42-9035-50A5A389B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1122873"/>
            <a:ext cx="9249868" cy="518644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b="1" dirty="0" err="1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sz="1600" b="1" dirty="0">
              <a:solidFill>
                <a:srgbClr val="A3151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main()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endParaRPr lang="ko-KR" altLang="en-US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x, y, result;</a:t>
            </a:r>
          </a:p>
          <a:p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600" b="1" dirty="0" err="1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두개의</a:t>
            </a:r>
            <a:r>
              <a:rPr lang="ko-KR" altLang="en-US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정수를 입력하시오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");</a:t>
            </a:r>
          </a:p>
          <a:p>
            <a:r>
              <a:rPr lang="es-E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scanf(</a:t>
            </a:r>
            <a:r>
              <a:rPr lang="es-E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"%d %d"</a:t>
            </a:r>
            <a:r>
              <a:rPr lang="es-E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&amp;x, &amp;y);</a:t>
            </a:r>
          </a:p>
          <a:p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result = x + y;		</a:t>
            </a:r>
            <a:endParaRPr lang="en-US" altLang="ko-KR" sz="1600" b="1" dirty="0">
              <a:solidFill>
                <a:srgbClr val="008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s-E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printf(</a:t>
            </a:r>
            <a:r>
              <a:rPr lang="es-E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"%d + %d = %d"</a:t>
            </a:r>
            <a:r>
              <a:rPr lang="es-E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x, y, result);</a:t>
            </a:r>
          </a:p>
          <a:p>
            <a:endParaRPr lang="ko-KR" altLang="en-US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result = x - y;		</a:t>
            </a:r>
            <a:r>
              <a:rPr lang="en-US" altLang="ko-KR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뺄셈 </a:t>
            </a:r>
          </a:p>
          <a:p>
            <a:r>
              <a:rPr lang="es-E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printf(</a:t>
            </a:r>
            <a:r>
              <a:rPr lang="es-E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"%d - %d = %d"</a:t>
            </a:r>
            <a:r>
              <a:rPr lang="es-E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x, y, result);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result = x * y;		</a:t>
            </a:r>
            <a:r>
              <a:rPr lang="en-US" altLang="ko-KR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 </a:t>
            </a:r>
          </a:p>
          <a:p>
            <a:r>
              <a:rPr lang="es-E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printf(</a:t>
            </a:r>
            <a:r>
              <a:rPr lang="es-E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"%d + %d = %d"</a:t>
            </a:r>
            <a:r>
              <a:rPr lang="es-E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x, y, result);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result = x / y;		</a:t>
            </a:r>
            <a:r>
              <a:rPr lang="en-US" altLang="ko-KR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 </a:t>
            </a:r>
          </a:p>
          <a:p>
            <a:r>
              <a:rPr lang="es-E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printf(</a:t>
            </a:r>
            <a:r>
              <a:rPr lang="es-E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"%d / %d = %d"</a:t>
            </a:r>
            <a:r>
              <a:rPr lang="es-E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x, y, result);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result = x % y;		</a:t>
            </a:r>
            <a:r>
              <a:rPr lang="en-US" altLang="ko-KR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 </a:t>
            </a:r>
          </a:p>
          <a:p>
            <a:r>
              <a:rPr lang="es-E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printf(</a:t>
            </a:r>
            <a:r>
              <a:rPr lang="es-E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"%d %% %d = %d"</a:t>
            </a:r>
            <a:r>
              <a:rPr lang="es-E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x, y, result);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809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나눗셈 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  <p:pic>
        <p:nvPicPr>
          <p:cNvPr id="6" name="Picture 60">
            <a:extLst>
              <a:ext uri="{FF2B5EF4-FFF2-40B4-BE49-F238E27FC236}">
                <a16:creationId xmlns:a16="http://schemas.microsoft.com/office/drawing/2014/main" id="{30D9FF1E-9230-47A8-BC60-8B0E4FD73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515" y="2604417"/>
            <a:ext cx="6308725" cy="334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5E32BCD-D664-4127-AF84-20BEDD0A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 err="1"/>
              <a:t>정수형끼리의</a:t>
            </a:r>
            <a:r>
              <a:rPr lang="ko-KR" altLang="en-US" sz="2000" dirty="0"/>
              <a:t> 나눗셈에서는 결과가 정수형으로 생성하고 </a:t>
            </a:r>
            <a:br>
              <a:rPr lang="en-US" altLang="ko-KR" sz="2000" dirty="0"/>
            </a:br>
            <a:r>
              <a:rPr lang="ko-KR" altLang="en-US" sz="2000" dirty="0" err="1"/>
              <a:t>부동소수점형끼리는</a:t>
            </a:r>
            <a:r>
              <a:rPr lang="ko-KR" altLang="en-US" sz="2000" dirty="0"/>
              <a:t> 부동소수점 값을 생성된다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정수형끼리의</a:t>
            </a:r>
            <a:r>
              <a:rPr lang="ko-KR" altLang="en-US" sz="2000" dirty="0"/>
              <a:t> 나눗셈에서는 소수점 이하는 버려진다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07715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나눗셈 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2251958-516A-4E42-9035-50A5A389B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1122873"/>
            <a:ext cx="9249868" cy="518644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b="1" dirty="0" err="1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sz="16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main()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endParaRPr lang="ko-KR" altLang="en-US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x, y, result;</a:t>
            </a:r>
          </a:p>
          <a:p>
            <a:endParaRPr lang="ko-KR" altLang="en-US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두개의 실수를 </a:t>
            </a:r>
            <a:r>
              <a:rPr lang="ko-KR" altLang="en-US" sz="1600" b="1" dirty="0" err="1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입력하시오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");</a:t>
            </a:r>
          </a:p>
          <a:p>
            <a:r>
              <a:rPr lang="es-E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scanf(</a:t>
            </a:r>
            <a:r>
              <a:rPr lang="es-E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"%lf %lf"</a:t>
            </a:r>
            <a:r>
              <a:rPr lang="es-E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&amp;x, &amp;y);</a:t>
            </a:r>
          </a:p>
          <a:p>
            <a:endParaRPr lang="ko-KR" altLang="en-US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 = x + y;	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덧셈 연산을 하여서 결과를 </a:t>
            </a:r>
            <a:r>
              <a:rPr lang="en-US" altLang="ko-KR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대입</a:t>
            </a:r>
          </a:p>
          <a:p>
            <a:r>
              <a:rPr lang="es-E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printf(</a:t>
            </a:r>
            <a:r>
              <a:rPr lang="es-E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"%f / %f = %f"</a:t>
            </a:r>
            <a:r>
              <a:rPr lang="es-E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x, y, result);</a:t>
            </a:r>
          </a:p>
          <a:p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 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result = x / y;		</a:t>
            </a:r>
            <a:endParaRPr lang="en-US" altLang="ko-KR" sz="1600" b="1" dirty="0">
              <a:solidFill>
                <a:srgbClr val="008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s-E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printf(</a:t>
            </a:r>
            <a:r>
              <a:rPr lang="es-ES" altLang="ko-KR" sz="1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"%f / %f = %f"</a:t>
            </a:r>
            <a:r>
              <a:rPr lang="es-E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x, y, result);</a:t>
            </a:r>
          </a:p>
          <a:p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23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음의 정수</a:t>
            </a:r>
            <a:r>
              <a:rPr lang="en-US" altLang="ko-KR" dirty="0"/>
              <a:t>’ </a:t>
            </a:r>
            <a:r>
              <a:rPr lang="ko-KR" altLang="en-US" dirty="0"/>
              <a:t>구하기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90E1E24-60EA-447E-8422-F84137AC4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양수 값을 </a:t>
            </a:r>
            <a:r>
              <a:rPr lang="en-US" altLang="ko-KR" sz="2000" dirty="0"/>
              <a:t>8</a:t>
            </a:r>
            <a:r>
              <a:rPr lang="ko-KR" altLang="en-US" sz="2000" dirty="0"/>
              <a:t>비트로 나타낸다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부호비트를 변경해준다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1</a:t>
            </a:r>
            <a:r>
              <a:rPr lang="ko-KR" altLang="en-US" sz="2000" dirty="0"/>
              <a:t>의 보수</a:t>
            </a:r>
            <a:r>
              <a:rPr lang="en-US" altLang="ko-KR" sz="2000" dirty="0"/>
              <a:t>: ‘</a:t>
            </a:r>
            <a:r>
              <a:rPr lang="ko-KR" altLang="en-US" sz="2000" dirty="0"/>
              <a:t>양수‘</a:t>
            </a:r>
            <a:r>
              <a:rPr lang="en-US" altLang="ko-KR" sz="2000" dirty="0"/>
              <a:t> </a:t>
            </a:r>
            <a:r>
              <a:rPr lang="ko-KR" altLang="en-US" sz="2000" dirty="0"/>
              <a:t>전환하기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2</a:t>
            </a:r>
            <a:r>
              <a:rPr lang="ko-KR" altLang="en-US" sz="2000" dirty="0"/>
              <a:t>의 보수</a:t>
            </a:r>
            <a:r>
              <a:rPr lang="en-US" altLang="ko-KR" sz="2000" dirty="0"/>
              <a:t>: 1</a:t>
            </a:r>
            <a:r>
              <a:rPr lang="ko-KR" altLang="en-US" sz="2000" dirty="0"/>
              <a:t>의 보수에 </a:t>
            </a:r>
            <a:r>
              <a:rPr lang="en-US" altLang="ko-KR" sz="2000" dirty="0"/>
              <a:t>1 </a:t>
            </a:r>
            <a:r>
              <a:rPr lang="ko-KR" altLang="en-US" sz="2000" dirty="0"/>
              <a:t>더하기</a:t>
            </a: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3285E9-FB8E-4FF0-818B-1493AD0E8A24}"/>
              </a:ext>
            </a:extLst>
          </p:cNvPr>
          <p:cNvSpPr/>
          <p:nvPr/>
        </p:nvSpPr>
        <p:spPr>
          <a:xfrm>
            <a:off x="6240016" y="1412776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BE148C-3A5E-4CBD-99FA-EF51B0096275}"/>
              </a:ext>
            </a:extLst>
          </p:cNvPr>
          <p:cNvSpPr/>
          <p:nvPr/>
        </p:nvSpPr>
        <p:spPr>
          <a:xfrm>
            <a:off x="6744072" y="1412776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BEB821-FDE4-4671-8FCF-01F82611E5A6}"/>
              </a:ext>
            </a:extLst>
          </p:cNvPr>
          <p:cNvSpPr/>
          <p:nvPr/>
        </p:nvSpPr>
        <p:spPr>
          <a:xfrm>
            <a:off x="7248128" y="1412776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9E419D-C36A-4170-89E9-ADADE79556D5}"/>
              </a:ext>
            </a:extLst>
          </p:cNvPr>
          <p:cNvSpPr/>
          <p:nvPr/>
        </p:nvSpPr>
        <p:spPr>
          <a:xfrm>
            <a:off x="7752184" y="1412776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78D60E-F74B-49B6-9D80-6ECA75B95A4E}"/>
              </a:ext>
            </a:extLst>
          </p:cNvPr>
          <p:cNvSpPr/>
          <p:nvPr/>
        </p:nvSpPr>
        <p:spPr>
          <a:xfrm>
            <a:off x="8256240" y="1412776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9F5F41-0244-4380-946F-6D82116D99E6}"/>
              </a:ext>
            </a:extLst>
          </p:cNvPr>
          <p:cNvSpPr/>
          <p:nvPr/>
        </p:nvSpPr>
        <p:spPr>
          <a:xfrm>
            <a:off x="8760296" y="1412776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64D371-3C68-4B5B-A65C-70D3896D6365}"/>
              </a:ext>
            </a:extLst>
          </p:cNvPr>
          <p:cNvSpPr/>
          <p:nvPr/>
        </p:nvSpPr>
        <p:spPr>
          <a:xfrm>
            <a:off x="9264352" y="1412776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49675A-1211-4D82-9AB0-AECEAAB226BE}"/>
              </a:ext>
            </a:extLst>
          </p:cNvPr>
          <p:cNvSpPr/>
          <p:nvPr/>
        </p:nvSpPr>
        <p:spPr>
          <a:xfrm>
            <a:off x="9768408" y="1412776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432EB9-E452-4FEF-BADB-0A690EC8FF40}"/>
                  </a:ext>
                </a:extLst>
              </p:cNvPr>
              <p:cNvSpPr txBox="1"/>
              <p:nvPr/>
            </p:nvSpPr>
            <p:spPr>
              <a:xfrm>
                <a:off x="6240016" y="980728"/>
                <a:ext cx="4032448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ko-KR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432EB9-E452-4FEF-BADB-0A690EC8F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980728"/>
                <a:ext cx="4032448" cy="372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12B5A47-563C-46DD-BE6A-24E5DA52C58C}"/>
              </a:ext>
            </a:extLst>
          </p:cNvPr>
          <p:cNvSpPr txBox="1"/>
          <p:nvPr/>
        </p:nvSpPr>
        <p:spPr>
          <a:xfrm>
            <a:off x="6096000" y="197954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0     0     0     0     1    0     1     0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4CC88F-7F33-4055-9F52-80609B5586C5}"/>
              </a:ext>
            </a:extLst>
          </p:cNvPr>
          <p:cNvSpPr txBox="1"/>
          <p:nvPr/>
        </p:nvSpPr>
        <p:spPr>
          <a:xfrm>
            <a:off x="6096000" y="270892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1     0     0     0     1    0     1     0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0B1304-C34C-490D-A5CD-ADBB41C2BEA2}"/>
              </a:ext>
            </a:extLst>
          </p:cNvPr>
          <p:cNvSpPr txBox="1"/>
          <p:nvPr/>
        </p:nvSpPr>
        <p:spPr>
          <a:xfrm>
            <a:off x="6096000" y="342900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1     1     1     1     0    1     0     1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92C37F-1579-48F5-B74B-7DB933A3AE90}"/>
              </a:ext>
            </a:extLst>
          </p:cNvPr>
          <p:cNvSpPr txBox="1"/>
          <p:nvPr/>
        </p:nvSpPr>
        <p:spPr>
          <a:xfrm>
            <a:off x="6096000" y="421179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1     1     1     1     0    1     1     0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873623C-04B1-4E30-9311-2EBC00AA97D4}"/>
              </a:ext>
            </a:extLst>
          </p:cNvPr>
          <p:cNvSpPr/>
          <p:nvPr/>
        </p:nvSpPr>
        <p:spPr>
          <a:xfrm>
            <a:off x="6240016" y="1979548"/>
            <a:ext cx="360040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87876D5-D799-4104-B798-E632BB3428FB}"/>
              </a:ext>
            </a:extLst>
          </p:cNvPr>
          <p:cNvSpPr/>
          <p:nvPr/>
        </p:nvSpPr>
        <p:spPr>
          <a:xfrm>
            <a:off x="6240016" y="2699628"/>
            <a:ext cx="360040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895A55-BA2E-4C75-B930-58B4BDBC5C09}"/>
              </a:ext>
            </a:extLst>
          </p:cNvPr>
          <p:cNvCxnSpPr>
            <a:stCxn id="21" idx="4"/>
            <a:endCxn id="22" idx="0"/>
          </p:cNvCxnSpPr>
          <p:nvPr/>
        </p:nvCxnSpPr>
        <p:spPr>
          <a:xfrm>
            <a:off x="6420036" y="2348880"/>
            <a:ext cx="0" cy="324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9F6672D-F186-41C5-BCBB-E5DD0643785F}"/>
              </a:ext>
            </a:extLst>
          </p:cNvPr>
          <p:cNvSpPr/>
          <p:nvPr/>
        </p:nvSpPr>
        <p:spPr>
          <a:xfrm>
            <a:off x="6744072" y="2672880"/>
            <a:ext cx="3528392" cy="396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2AC1996-BDFF-45A9-BC3D-3B7170E959A2}"/>
              </a:ext>
            </a:extLst>
          </p:cNvPr>
          <p:cNvSpPr/>
          <p:nvPr/>
        </p:nvSpPr>
        <p:spPr>
          <a:xfrm>
            <a:off x="6744072" y="3392960"/>
            <a:ext cx="3528392" cy="396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FBFC96E-F464-417C-8790-3BF4FAA20B84}"/>
              </a:ext>
            </a:extLst>
          </p:cNvPr>
          <p:cNvCxnSpPr/>
          <p:nvPr/>
        </p:nvCxnSpPr>
        <p:spPr>
          <a:xfrm>
            <a:off x="8400256" y="3068960"/>
            <a:ext cx="0" cy="324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ABCD74C3-F01C-439C-AB1F-8BB082875F64}"/>
              </a:ext>
            </a:extLst>
          </p:cNvPr>
          <p:cNvSpPr/>
          <p:nvPr/>
        </p:nvSpPr>
        <p:spPr>
          <a:xfrm>
            <a:off x="10488488" y="3779748"/>
            <a:ext cx="360040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A9DC365-E583-4E99-9E95-FD639A5169F2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10128448" y="3964414"/>
            <a:ext cx="360040" cy="247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4A7E66B-0721-4C8C-9C08-893553BD5B7D}"/>
              </a:ext>
            </a:extLst>
          </p:cNvPr>
          <p:cNvSpPr txBox="1"/>
          <p:nvPr/>
        </p:nvSpPr>
        <p:spPr>
          <a:xfrm>
            <a:off x="10416480" y="3779748"/>
            <a:ext cx="53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DDC533-19B4-451E-9C0B-F32C395552FB}"/>
              </a:ext>
            </a:extLst>
          </p:cNvPr>
          <p:cNvSpPr txBox="1"/>
          <p:nvPr/>
        </p:nvSpPr>
        <p:spPr>
          <a:xfrm>
            <a:off x="5159896" y="198884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+10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D18C77-701C-4366-B65C-9793DDF3B3D7}"/>
              </a:ext>
            </a:extLst>
          </p:cNvPr>
          <p:cNvSpPr txBox="1"/>
          <p:nvPr/>
        </p:nvSpPr>
        <p:spPr>
          <a:xfrm>
            <a:off x="5159896" y="341970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보수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1FE6EC-7B38-4B25-AEA8-F004CEE92DD1}"/>
              </a:ext>
            </a:extLst>
          </p:cNvPr>
          <p:cNvSpPr txBox="1"/>
          <p:nvPr/>
        </p:nvSpPr>
        <p:spPr>
          <a:xfrm>
            <a:off x="5159896" y="421179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보수</a:t>
            </a:r>
          </a:p>
        </p:txBody>
      </p:sp>
    </p:spTree>
    <p:extLst>
      <p:ext uri="{BB962C8B-B14F-4D97-AF65-F5344CB8AC3E}">
        <p14:creationId xmlns:p14="http://schemas.microsoft.com/office/powerpoint/2010/main" val="34657192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나머지 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5E32BCD-D664-4127-AF84-20BEDD0A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나머지 연산자</a:t>
            </a:r>
            <a:r>
              <a:rPr lang="en-US" altLang="ko-KR" sz="2000" dirty="0"/>
              <a:t>(modulus operator)</a:t>
            </a:r>
            <a:r>
              <a:rPr lang="ko-KR" altLang="en-US" sz="2000" dirty="0"/>
              <a:t>는 첫 번째 피연산자를 두 번째 피연산자로 나누었을 경우의 나머지를 계산</a:t>
            </a:r>
          </a:p>
          <a:p>
            <a:pPr lvl="1"/>
            <a:r>
              <a:rPr lang="en-US" altLang="ko-KR" sz="1600" dirty="0"/>
              <a:t>10 % 2</a:t>
            </a:r>
            <a:r>
              <a:rPr lang="ko-KR" altLang="en-US" sz="1600" dirty="0"/>
              <a:t>는 </a:t>
            </a:r>
            <a:r>
              <a:rPr lang="en-US" altLang="ko-KR" sz="1600" dirty="0"/>
              <a:t>0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5 % 7</a:t>
            </a:r>
            <a:r>
              <a:rPr lang="ko-KR" altLang="en-US" sz="1600" dirty="0"/>
              <a:t>는 </a:t>
            </a:r>
            <a:r>
              <a:rPr lang="en-US" altLang="ko-KR" sz="1600" dirty="0"/>
              <a:t>5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30 % 9</a:t>
            </a:r>
            <a:r>
              <a:rPr lang="ko-KR" altLang="en-US" sz="1600" dirty="0"/>
              <a:t>는 </a:t>
            </a:r>
            <a:r>
              <a:rPr lang="en-US" altLang="ko-KR" sz="1600" dirty="0"/>
              <a:t>3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나머지 연산자를 이용한 짝수와 홀수를 구분</a:t>
            </a:r>
          </a:p>
          <a:p>
            <a:pPr lvl="1"/>
            <a:r>
              <a:rPr lang="en-US" altLang="ko-KR" sz="1600" dirty="0"/>
              <a:t>x % 2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이면 짝수</a:t>
            </a:r>
          </a:p>
          <a:p>
            <a:endParaRPr lang="ko-KR" altLang="en-US" sz="2000" dirty="0"/>
          </a:p>
          <a:p>
            <a:r>
              <a:rPr lang="ko-KR" altLang="en-US" sz="2000" dirty="0"/>
              <a:t>나머지 연산자를 이용한 </a:t>
            </a:r>
            <a:r>
              <a:rPr lang="en-US" altLang="ko-KR" sz="2000" dirty="0"/>
              <a:t>5</a:t>
            </a:r>
            <a:r>
              <a:rPr lang="ko-KR" altLang="en-US" sz="2000" dirty="0"/>
              <a:t>의 배수 판단</a:t>
            </a:r>
          </a:p>
          <a:p>
            <a:pPr lvl="1"/>
            <a:r>
              <a:rPr lang="en-US" altLang="ko-KR" sz="1600" dirty="0"/>
              <a:t>x % 5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이면 </a:t>
            </a:r>
            <a:r>
              <a:rPr lang="en-US" altLang="ko-KR" sz="1600" dirty="0"/>
              <a:t>5</a:t>
            </a:r>
            <a:r>
              <a:rPr lang="ko-KR" altLang="en-US" sz="1600" dirty="0"/>
              <a:t>의 배수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92948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나머지 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2251958-516A-4E42-9035-50A5A389B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1122873"/>
            <a:ext cx="9249868" cy="518644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 연산자 프로그램 </a:t>
            </a:r>
            <a:endParaRPr lang="ko-KR" altLang="en-US" sz="16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b="1" dirty="0" err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sz="1600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#define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SEC_PER_MINUTE 60  </a:t>
            </a:r>
            <a:r>
              <a:rPr lang="en-US" altLang="ko-KR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1</a:t>
            </a:r>
            <a:r>
              <a:rPr lang="ko-KR" altLang="en-US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분은 </a:t>
            </a:r>
            <a:r>
              <a:rPr lang="en-US" altLang="ko-KR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rgbClr val="008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ko-KR" altLang="en-US" sz="16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main(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input, minute, second;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600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초단위의 시간을 입력하시요</a:t>
            </a:r>
            <a:r>
              <a:rPr lang="en-US" altLang="ko-KR" sz="1600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:(32</a:t>
            </a:r>
            <a:r>
              <a:rPr lang="ko-KR" altLang="en-US" sz="1600" b="1" dirty="0" err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억초이하</a:t>
            </a:r>
            <a:r>
              <a:rPr lang="en-US" altLang="ko-KR" sz="1600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"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scanf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"%d"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&amp;input);         </a:t>
            </a:r>
            <a:r>
              <a:rPr lang="en-US" altLang="ko-KR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초단위의 시간을 읽는다</a:t>
            </a:r>
            <a:r>
              <a:rPr lang="en-US" altLang="ko-KR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minute = input / SEC_PER_MINUTE;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0074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b="1" dirty="0">
                <a:solidFill>
                  <a:srgbClr val="0074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분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</a:t>
            </a:r>
            <a:r>
              <a:rPr lang="en-US" altLang="ko-KR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second = input % SEC_PER_MINUTE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600" b="1" dirty="0">
                <a:solidFill>
                  <a:srgbClr val="0074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b="1" dirty="0">
                <a:solidFill>
                  <a:srgbClr val="0074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초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ko-KR" altLang="en-US" sz="1600" b="1" dirty="0">
              <a:solidFill>
                <a:srgbClr val="0074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"%d</a:t>
            </a:r>
            <a:r>
              <a:rPr lang="ko-KR" altLang="en-US" sz="1600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초는 </a:t>
            </a:r>
            <a:r>
              <a:rPr lang="en-US" altLang="ko-KR" sz="1600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%d</a:t>
            </a:r>
            <a:r>
              <a:rPr lang="ko-KR" altLang="en-US" sz="1600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600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%d</a:t>
            </a:r>
            <a:r>
              <a:rPr lang="ko-KR" altLang="en-US" sz="1600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초입니다</a:t>
            </a:r>
            <a:r>
              <a:rPr lang="en-US" altLang="ko-KR" sz="1600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\n"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input, minute, second);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endParaRPr lang="ko-KR" altLang="en-US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595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증감 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C341400-B3BB-4AE7-BF34-A5E8AE0A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증감 연산자</a:t>
            </a:r>
            <a:r>
              <a:rPr lang="en-US" altLang="ko-KR" sz="2000" dirty="0"/>
              <a:t>: ++, --</a:t>
            </a:r>
          </a:p>
          <a:p>
            <a:r>
              <a:rPr lang="ko-KR" altLang="en-US" sz="2000" dirty="0"/>
              <a:t>변수의 값을 하나 증가시키거나 감소시키는 연산자 </a:t>
            </a:r>
            <a:endParaRPr lang="en-US" altLang="ko-KR" sz="2000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D57AB8D-3EF7-44FB-AA73-91BC3005C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348880"/>
            <a:ext cx="57150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http://www.hand-counters.com/Products/images/Digital_Counter_Classic_mm.jpg">
            <a:extLst>
              <a:ext uri="{FF2B5EF4-FFF2-40B4-BE49-F238E27FC236}">
                <a16:creationId xmlns:a16="http://schemas.microsoft.com/office/drawing/2014/main" id="{4996E435-0522-4554-B621-8481FABCE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176" y="4401517"/>
            <a:ext cx="1905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1366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++x</a:t>
            </a:r>
            <a:r>
              <a:rPr lang="ko-KR" altLang="en-US" dirty="0"/>
              <a:t>와 </a:t>
            </a:r>
            <a:r>
              <a:rPr lang="en-US" altLang="ko-KR" dirty="0"/>
              <a:t>x++</a:t>
            </a:r>
            <a:r>
              <a:rPr lang="ko-KR" altLang="en-US" dirty="0"/>
              <a:t>의 차이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3B40948-38FF-44BC-89B7-5E7AB03D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616" y="1412776"/>
            <a:ext cx="8067744" cy="43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29287B6C-BE2B-4942-8125-64EF008AF580}"/>
              </a:ext>
            </a:extLst>
          </p:cNvPr>
          <p:cNvSpPr txBox="1"/>
          <p:nvPr/>
        </p:nvSpPr>
        <p:spPr>
          <a:xfrm>
            <a:off x="1199456" y="1268760"/>
            <a:ext cx="109998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altLang="ko-KR" sz="2400" b="1" dirty="0"/>
              <a:t>Y=++x</a:t>
            </a:r>
            <a:endParaRPr lang="ko-KR" altLang="en-US" sz="2400" b="1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2251B38-897D-4B4F-9040-455A19D521EB}"/>
              </a:ext>
            </a:extLst>
          </p:cNvPr>
          <p:cNvSpPr txBox="1"/>
          <p:nvPr/>
        </p:nvSpPr>
        <p:spPr>
          <a:xfrm>
            <a:off x="1199456" y="3831431"/>
            <a:ext cx="109998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altLang="ko-KR" sz="2400" b="1" dirty="0"/>
              <a:t>Y=x++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37093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  <p:sp>
        <p:nvSpPr>
          <p:cNvPr id="23" name="제목 22">
            <a:extLst>
              <a:ext uri="{FF2B5EF4-FFF2-40B4-BE49-F238E27FC236}">
                <a16:creationId xmlns:a16="http://schemas.microsoft.com/office/drawing/2014/main" id="{89DA22F8-8C7B-40C4-8704-6C7E6CDB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증감 연산자 정리</a:t>
            </a:r>
          </a:p>
        </p:txBody>
      </p:sp>
      <p:pic>
        <p:nvPicPr>
          <p:cNvPr id="34" name="table">
            <a:extLst>
              <a:ext uri="{FF2B5EF4-FFF2-40B4-BE49-F238E27FC236}">
                <a16:creationId xmlns:a16="http://schemas.microsoft.com/office/drawing/2014/main" id="{632831F8-71EB-4757-B06A-7BA0B8397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77" y="1484784"/>
            <a:ext cx="7793038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19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TextBox 1"/>
          <p:cNvSpPr txBox="1">
            <a:spLocks noChangeArrowheads="1"/>
          </p:cNvSpPr>
          <p:nvPr/>
        </p:nvSpPr>
        <p:spPr bwMode="auto">
          <a:xfrm>
            <a:off x="8018972" y="4133850"/>
            <a:ext cx="23272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15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Total sale = 200000000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3B134ED-E223-480E-9DC4-85795AEC01C5}"/>
              </a:ext>
            </a:extLst>
          </p:cNvPr>
          <p:cNvSpPr txBox="1">
            <a:spLocks/>
          </p:cNvSpPr>
          <p:nvPr/>
        </p:nvSpPr>
        <p:spPr bwMode="auto">
          <a:xfrm>
            <a:off x="1047751" y="122238"/>
            <a:ext cx="9525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kern="0" dirty="0"/>
              <a:t>예제</a:t>
            </a:r>
            <a:r>
              <a:rPr lang="en-US" altLang="ko-KR" kern="0" dirty="0"/>
              <a:t>: </a:t>
            </a:r>
            <a:r>
              <a:rPr lang="ko-KR" altLang="en-US" kern="0" dirty="0"/>
              <a:t>증감 연산자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56A17EF-6186-4371-9733-C78997B011E3}"/>
              </a:ext>
            </a:extLst>
          </p:cNvPr>
          <p:cNvSpPr>
            <a:spLocks noGrp="1" noChangeArrowheads="1"/>
          </p:cNvSpPr>
          <p:nvPr/>
        </p:nvSpPr>
        <p:spPr>
          <a:xfrm>
            <a:off x="1271464" y="1124744"/>
            <a:ext cx="9301287" cy="5040560"/>
          </a:xfrm>
          <a:prstGeom prst="rect">
            <a:avLst/>
          </a:prstGeom>
          <a:solidFill>
            <a:srgbClr val="FFFFCC"/>
          </a:solidFill>
          <a:ln>
            <a:noFill/>
            <a:miter lim="800000"/>
            <a:headEnd/>
            <a:tailEnd/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6" indent="-342906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ko-KR" sz="6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6600" b="1" dirty="0" err="1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sz="6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6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main(</a:t>
            </a:r>
            <a:r>
              <a:rPr lang="en-US" altLang="ko-KR" sz="6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6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6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x=10, y=10;</a:t>
            </a:r>
          </a:p>
          <a:p>
            <a:pPr marL="0" indent="0">
              <a:buNone/>
            </a:pPr>
            <a:endParaRPr lang="ko-KR" altLang="en-US" sz="6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66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"x=%d\n"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x);</a:t>
            </a:r>
          </a:p>
          <a:p>
            <a:pPr marL="0" indent="0">
              <a:buNone/>
            </a:pP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66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"++x</a:t>
            </a:r>
            <a:r>
              <a:rPr lang="ko-KR" altLang="en-US" sz="6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</a:t>
            </a:r>
            <a:r>
              <a:rPr lang="en-US" altLang="ko-KR" sz="6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=%d\n"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++x);</a:t>
            </a:r>
          </a:p>
          <a:p>
            <a:pPr marL="0" indent="0">
              <a:buNone/>
            </a:pP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66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"x=%d\n\n"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x);</a:t>
            </a:r>
          </a:p>
          <a:p>
            <a:pPr marL="0" indent="0">
              <a:buNone/>
            </a:pPr>
            <a:endParaRPr lang="ko-KR" altLang="en-US" sz="6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66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"y=%d\n"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y);</a:t>
            </a:r>
          </a:p>
          <a:p>
            <a:pPr marL="0" indent="0">
              <a:buNone/>
            </a:pP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66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"y++</a:t>
            </a:r>
            <a:r>
              <a:rPr lang="ko-KR" altLang="en-US" sz="6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</a:t>
            </a:r>
            <a:r>
              <a:rPr lang="en-US" altLang="ko-KR" sz="6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=%d\n"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y++);</a:t>
            </a:r>
          </a:p>
          <a:p>
            <a:pPr marL="0" indent="0">
              <a:buNone/>
            </a:pP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66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"y=%d\n"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y);</a:t>
            </a:r>
          </a:p>
          <a:p>
            <a:pPr marL="0" indent="0">
              <a:buNone/>
            </a:pPr>
            <a:endParaRPr lang="en-US" altLang="ko-KR" sz="6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6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0;    </a:t>
            </a:r>
          </a:p>
          <a:p>
            <a:pPr marL="0" indent="0">
              <a:buNone/>
            </a:pP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6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092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TextBox 1"/>
          <p:cNvSpPr txBox="1">
            <a:spLocks noChangeArrowheads="1"/>
          </p:cNvSpPr>
          <p:nvPr/>
        </p:nvSpPr>
        <p:spPr bwMode="auto">
          <a:xfrm>
            <a:off x="8018972" y="4133850"/>
            <a:ext cx="23272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15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Total sale = 200000000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3B134ED-E223-480E-9DC4-85795AEC01C5}"/>
              </a:ext>
            </a:extLst>
          </p:cNvPr>
          <p:cNvSpPr txBox="1">
            <a:spLocks/>
          </p:cNvSpPr>
          <p:nvPr/>
        </p:nvSpPr>
        <p:spPr bwMode="auto">
          <a:xfrm>
            <a:off x="1047751" y="122238"/>
            <a:ext cx="9525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kern="0" dirty="0"/>
              <a:t>예제</a:t>
            </a:r>
            <a:r>
              <a:rPr lang="en-US" altLang="ko-KR" kern="0" dirty="0"/>
              <a:t>: </a:t>
            </a:r>
            <a:r>
              <a:rPr lang="ko-KR" altLang="en-US" kern="0" dirty="0"/>
              <a:t>증감 연산자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56A17EF-6186-4371-9733-C78997B011E3}"/>
              </a:ext>
            </a:extLst>
          </p:cNvPr>
          <p:cNvSpPr>
            <a:spLocks noGrp="1" noChangeArrowheads="1"/>
          </p:cNvSpPr>
          <p:nvPr/>
        </p:nvSpPr>
        <p:spPr>
          <a:xfrm>
            <a:off x="1271464" y="1124744"/>
            <a:ext cx="9301287" cy="5040560"/>
          </a:xfrm>
          <a:prstGeom prst="rect">
            <a:avLst/>
          </a:prstGeom>
          <a:solidFill>
            <a:srgbClr val="FFFFCC"/>
          </a:solidFill>
          <a:ln>
            <a:noFill/>
            <a:miter lim="800000"/>
            <a:headEnd/>
            <a:tailEnd/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6" indent="-342906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ko-KR" sz="6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6600" b="1" dirty="0" err="1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sz="6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6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main(</a:t>
            </a:r>
            <a:r>
              <a:rPr lang="en-US" altLang="ko-KR" sz="6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6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6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x=10, y=10;</a:t>
            </a:r>
          </a:p>
          <a:p>
            <a:pPr marL="0" indent="0">
              <a:buNone/>
            </a:pPr>
            <a:endParaRPr lang="ko-KR" altLang="en-US" sz="6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66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"x=%d\n"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x);</a:t>
            </a:r>
          </a:p>
          <a:p>
            <a:pPr marL="0" indent="0">
              <a:buNone/>
            </a:pP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66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"++x</a:t>
            </a:r>
            <a:r>
              <a:rPr lang="ko-KR" altLang="en-US" sz="6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</a:t>
            </a:r>
            <a:r>
              <a:rPr lang="en-US" altLang="ko-KR" sz="6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=%d\n"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++x);</a:t>
            </a:r>
          </a:p>
          <a:p>
            <a:pPr marL="0" indent="0">
              <a:buNone/>
            </a:pP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66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"x=%d\n\n"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x);</a:t>
            </a:r>
          </a:p>
          <a:p>
            <a:pPr marL="0" indent="0">
              <a:buNone/>
            </a:pPr>
            <a:endParaRPr lang="ko-KR" altLang="en-US" sz="6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66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"y=%d\n"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y);</a:t>
            </a:r>
          </a:p>
          <a:p>
            <a:pPr marL="0" indent="0">
              <a:buNone/>
            </a:pP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66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"y++</a:t>
            </a:r>
            <a:r>
              <a:rPr lang="ko-KR" altLang="en-US" sz="6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</a:t>
            </a:r>
            <a:r>
              <a:rPr lang="en-US" altLang="ko-KR" sz="6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=%d\n"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y++);</a:t>
            </a:r>
          </a:p>
          <a:p>
            <a:pPr marL="0" indent="0">
              <a:buNone/>
            </a:pP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66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600" b="1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"y=%d\n"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y);</a:t>
            </a:r>
          </a:p>
          <a:p>
            <a:pPr marL="0" indent="0">
              <a:buNone/>
            </a:pPr>
            <a:endParaRPr lang="en-US" altLang="ko-KR" sz="6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6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0;    </a:t>
            </a:r>
          </a:p>
          <a:p>
            <a:pPr marL="0" indent="0">
              <a:buNone/>
            </a:pPr>
            <a:r>
              <a:rPr lang="en-US" altLang="ko-KR" sz="6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6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35">
            <a:extLst>
              <a:ext uri="{FF2B5EF4-FFF2-40B4-BE49-F238E27FC236}">
                <a16:creationId xmlns:a16="http://schemas.microsoft.com/office/drawing/2014/main" id="{388BE2BD-A17C-49B4-BC81-4E26E7780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7045" y="4573291"/>
            <a:ext cx="2327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latinLnBrk="1"/>
            <a:r>
              <a:rPr lang="en-US" altLang="ko-KR" sz="1600" b="1" i="1" dirty="0">
                <a:solidFill>
                  <a:srgbClr val="FF0000"/>
                </a:solidFill>
              </a:rPr>
              <a:t>x=10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atinLnBrk="1"/>
            <a:r>
              <a:rPr lang="en-US" altLang="ko-KR" sz="1600" b="1" i="1" dirty="0">
                <a:solidFill>
                  <a:srgbClr val="FF0000"/>
                </a:solidFill>
              </a:rPr>
              <a:t>++x</a:t>
            </a:r>
            <a:r>
              <a:rPr lang="ko-KR" altLang="en-US" sz="1600" b="1" i="1" dirty="0">
                <a:solidFill>
                  <a:srgbClr val="FF0000"/>
                </a:solidFill>
              </a:rPr>
              <a:t>의 값</a:t>
            </a:r>
            <a:r>
              <a:rPr lang="en-US" altLang="ko-KR" sz="1600" b="1" i="1" dirty="0">
                <a:solidFill>
                  <a:srgbClr val="FF0000"/>
                </a:solidFill>
              </a:rPr>
              <a:t>=11</a:t>
            </a:r>
            <a:endParaRPr lang="ko-KR" altLang="en-US" sz="1600" b="1" dirty="0">
              <a:solidFill>
                <a:srgbClr val="FF0000"/>
              </a:solidFill>
            </a:endParaRPr>
          </a:p>
          <a:p>
            <a:pPr latinLnBrk="1"/>
            <a:r>
              <a:rPr lang="en-US" altLang="ko-KR" sz="1600" b="1" i="1" dirty="0">
                <a:solidFill>
                  <a:srgbClr val="FF0000"/>
                </a:solidFill>
              </a:rPr>
              <a:t>x=11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F2AAD03C-1B6C-456B-8E30-A5077D2F9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2609" y="5320279"/>
            <a:ext cx="2327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latinLnBrk="1"/>
            <a:r>
              <a:rPr lang="en-US" altLang="ko-KR" sz="1600" b="1" i="1" dirty="0">
                <a:solidFill>
                  <a:srgbClr val="FF0000"/>
                </a:solidFill>
              </a:rPr>
              <a:t>y=10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atinLnBrk="1"/>
            <a:r>
              <a:rPr lang="en-US" altLang="ko-KR" sz="1600" b="1" i="1" dirty="0">
                <a:solidFill>
                  <a:srgbClr val="FF0000"/>
                </a:solidFill>
              </a:rPr>
              <a:t>y++</a:t>
            </a:r>
            <a:r>
              <a:rPr lang="ko-KR" altLang="en-US" sz="1600" b="1" i="1" dirty="0">
                <a:solidFill>
                  <a:srgbClr val="FF0000"/>
                </a:solidFill>
              </a:rPr>
              <a:t>의 값</a:t>
            </a:r>
            <a:r>
              <a:rPr lang="en-US" altLang="ko-KR" sz="1600" b="1" i="1" dirty="0">
                <a:solidFill>
                  <a:srgbClr val="FF0000"/>
                </a:solidFill>
              </a:rPr>
              <a:t>=10</a:t>
            </a:r>
            <a:endParaRPr lang="ko-KR" altLang="en-US" sz="1600" b="1" dirty="0">
              <a:solidFill>
                <a:srgbClr val="FF0000"/>
              </a:solidFill>
            </a:endParaRPr>
          </a:p>
          <a:p>
            <a:pPr latinLnBrk="1"/>
            <a:r>
              <a:rPr lang="en-US" altLang="ko-KR" sz="1600" b="1" i="1" dirty="0">
                <a:solidFill>
                  <a:srgbClr val="FF0000"/>
                </a:solidFill>
              </a:rPr>
              <a:t>y=11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9394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대입 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복합 대입 연산자란 </a:t>
            </a:r>
            <a:r>
              <a:rPr lang="en-US" altLang="ko-KR" sz="2000" dirty="0"/>
              <a:t>+=</a:t>
            </a:r>
            <a:r>
              <a:rPr lang="ko-KR" altLang="en-US" sz="2000" dirty="0"/>
              <a:t>처럼 대입연산자 </a:t>
            </a:r>
            <a:r>
              <a:rPr lang="en-US" altLang="ko-KR" sz="2000" dirty="0"/>
              <a:t>=</a:t>
            </a:r>
            <a:r>
              <a:rPr lang="ko-KR" altLang="en-US" sz="2000" dirty="0"/>
              <a:t>와 산술연산자를 합쳐 놓은 연산자</a:t>
            </a:r>
          </a:p>
          <a:p>
            <a:r>
              <a:rPr lang="ko-KR" altLang="en-US" sz="2000" dirty="0"/>
              <a:t>소스를 간결하게 만들 수 있음</a:t>
            </a:r>
          </a:p>
          <a:p>
            <a:endParaRPr lang="en-US" altLang="ko-KR" sz="2000" dirty="0"/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9CCED28A-3244-4CC0-A059-36CC22AF0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2086064"/>
            <a:ext cx="6096000" cy="40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020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TextBox 1"/>
          <p:cNvSpPr txBox="1">
            <a:spLocks noChangeArrowheads="1"/>
          </p:cNvSpPr>
          <p:nvPr/>
        </p:nvSpPr>
        <p:spPr bwMode="auto">
          <a:xfrm>
            <a:off x="8018972" y="4133850"/>
            <a:ext cx="23272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15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Total sale = 200000000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3B134ED-E223-480E-9DC4-85795AEC01C5}"/>
              </a:ext>
            </a:extLst>
          </p:cNvPr>
          <p:cNvSpPr txBox="1">
            <a:spLocks/>
          </p:cNvSpPr>
          <p:nvPr/>
        </p:nvSpPr>
        <p:spPr bwMode="auto">
          <a:xfrm>
            <a:off x="1047751" y="122238"/>
            <a:ext cx="9525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kern="0" dirty="0"/>
              <a:t>예제</a:t>
            </a:r>
            <a:r>
              <a:rPr lang="en-US" altLang="ko-KR" kern="0" dirty="0"/>
              <a:t>: </a:t>
            </a:r>
            <a:r>
              <a:rPr lang="ko-KR" altLang="en-US" kern="0" dirty="0"/>
              <a:t>복합 대입 연산자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56A17EF-6186-4371-9733-C78997B011E3}"/>
              </a:ext>
            </a:extLst>
          </p:cNvPr>
          <p:cNvSpPr>
            <a:spLocks noGrp="1" noChangeArrowheads="1"/>
          </p:cNvSpPr>
          <p:nvPr/>
        </p:nvSpPr>
        <p:spPr>
          <a:xfrm>
            <a:off x="1271464" y="1124744"/>
            <a:ext cx="9301287" cy="5040560"/>
          </a:xfrm>
          <a:prstGeom prst="rect">
            <a:avLst/>
          </a:prstGeom>
          <a:solidFill>
            <a:srgbClr val="FFFFCC"/>
          </a:solidFill>
          <a:ln>
            <a:noFill/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None/>
            </a:pPr>
            <a:r>
              <a:rPr lang="en-US" altLang="ko-KR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복합 대입 연산자 프로그램 </a:t>
            </a:r>
            <a:endParaRPr lang="ko-KR" altLang="en-US" sz="16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600" b="1" dirty="0" err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sz="1600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b="1" dirty="0">
              <a:solidFill>
                <a:srgbClr val="8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None/>
            </a:pPr>
            <a:endParaRPr lang="en-US" altLang="ko-KR" sz="16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None/>
            </a:pP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main(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x = 10, y = 10, z = 33; 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None/>
            </a:pP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x += 1;      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y *= 2;       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 %= 10 + 20;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None/>
            </a:pPr>
            <a:endParaRPr lang="en-US" altLang="ko-KR" sz="16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"x = %d    y = %d    z = %d \n"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x, y, z);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endParaRPr lang="ko-KR" altLang="en-US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54090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 변환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연산을 진행하는 과정에서 데이터의 유형이 변경되는 것을 </a:t>
            </a:r>
            <a:br>
              <a:rPr lang="en-US" altLang="ko-KR" sz="2000" dirty="0"/>
            </a:br>
            <a:r>
              <a:rPr lang="ko-KR" altLang="en-US" sz="2000" dirty="0"/>
              <a:t>형 변환 </a:t>
            </a:r>
            <a:r>
              <a:rPr lang="en-US" altLang="ko-KR" sz="2000" dirty="0"/>
              <a:t>(Type casting)</a:t>
            </a:r>
            <a:r>
              <a:rPr lang="ko-KR" altLang="en-US" sz="2000" dirty="0"/>
              <a:t>이라 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형 변환에는 자동적인</a:t>
            </a:r>
            <a:r>
              <a:rPr lang="en-US" altLang="ko-KR" sz="2000" dirty="0"/>
              <a:t>(</a:t>
            </a:r>
            <a:r>
              <a:rPr lang="ko-KR" altLang="en-US" sz="2000" dirty="0"/>
              <a:t>묵시적</a:t>
            </a:r>
            <a:r>
              <a:rPr lang="en-US" altLang="ko-KR" sz="2000" dirty="0"/>
              <a:t>)</a:t>
            </a:r>
            <a:r>
              <a:rPr lang="ko-KR" altLang="en-US" sz="2000" dirty="0"/>
              <a:t> 형 변환</a:t>
            </a:r>
            <a:r>
              <a:rPr lang="en-US" altLang="ko-KR" sz="2000" dirty="0"/>
              <a:t>(Implicit type casting)</a:t>
            </a:r>
            <a:r>
              <a:rPr lang="ko-KR" altLang="en-US" sz="2000" dirty="0"/>
              <a:t>과 </a:t>
            </a:r>
            <a:br>
              <a:rPr lang="en-US" altLang="ko-KR" sz="2000" dirty="0"/>
            </a:br>
            <a:r>
              <a:rPr lang="ko-KR" altLang="en-US" sz="2000" dirty="0"/>
              <a:t>명시적인 형 변환</a:t>
            </a:r>
            <a:r>
              <a:rPr lang="en-US" altLang="ko-KR" sz="2000" dirty="0"/>
              <a:t>(Explicit type casting)</a:t>
            </a:r>
            <a:r>
              <a:rPr lang="ko-KR" altLang="en-US" sz="2000" dirty="0"/>
              <a:t>이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명시적인 형 변환은 프로그래머가 데이터의 유형을 변환하겠다 알리고 </a:t>
            </a:r>
            <a:br>
              <a:rPr lang="en-US" altLang="ko-KR" sz="2000" dirty="0"/>
            </a:br>
            <a:r>
              <a:rPr lang="ko-KR" altLang="en-US" sz="2000" dirty="0"/>
              <a:t>변환하는 것을 의미한다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자동적인</a:t>
            </a:r>
            <a:r>
              <a:rPr lang="en-US" altLang="ko-KR" sz="2000" dirty="0"/>
              <a:t>(</a:t>
            </a:r>
            <a:r>
              <a:rPr lang="ko-KR" altLang="en-US" sz="2000" dirty="0"/>
              <a:t>묵시적</a:t>
            </a:r>
            <a:r>
              <a:rPr lang="en-US" altLang="ko-KR" sz="2000" dirty="0"/>
              <a:t>)</a:t>
            </a:r>
            <a:r>
              <a:rPr lang="ko-KR" altLang="en-US" sz="2000" dirty="0"/>
              <a:t> 형 변환은 연산 과정에서 프로그래머가 명시하지 않아도 </a:t>
            </a:r>
            <a:br>
              <a:rPr lang="en-US" altLang="ko-KR" sz="2000" dirty="0"/>
            </a:br>
            <a:r>
              <a:rPr lang="ko-KR" altLang="en-US" sz="2000" dirty="0"/>
              <a:t>데이터의 유형이 변환되는 것을 의미한다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193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TextBox 1"/>
          <p:cNvSpPr txBox="1">
            <a:spLocks noChangeArrowheads="1"/>
          </p:cNvSpPr>
          <p:nvPr/>
        </p:nvSpPr>
        <p:spPr bwMode="auto">
          <a:xfrm>
            <a:off x="8018972" y="4133850"/>
            <a:ext cx="23272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15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Total sale = 200000000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3B134ED-E223-480E-9DC4-85795AEC01C5}"/>
              </a:ext>
            </a:extLst>
          </p:cNvPr>
          <p:cNvSpPr txBox="1">
            <a:spLocks/>
          </p:cNvSpPr>
          <p:nvPr/>
        </p:nvSpPr>
        <p:spPr bwMode="auto">
          <a:xfrm>
            <a:off x="1047751" y="122238"/>
            <a:ext cx="9525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kern="0" dirty="0"/>
              <a:t>예제</a:t>
            </a:r>
            <a:r>
              <a:rPr lang="en-US" altLang="ko-KR" kern="0" dirty="0"/>
              <a:t>: 2</a:t>
            </a:r>
            <a:r>
              <a:rPr lang="ko-KR" altLang="en-US" kern="0" dirty="0"/>
              <a:t>의 보수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56A17EF-6186-4371-9733-C78997B011E3}"/>
              </a:ext>
            </a:extLst>
          </p:cNvPr>
          <p:cNvSpPr>
            <a:spLocks noGrp="1" noChangeArrowheads="1"/>
          </p:cNvSpPr>
          <p:nvPr/>
        </p:nvSpPr>
        <p:spPr>
          <a:xfrm>
            <a:off x="1271464" y="1124744"/>
            <a:ext cx="9301287" cy="5040560"/>
          </a:xfrm>
          <a:prstGeom prst="rect">
            <a:avLst/>
          </a:prstGeom>
          <a:solidFill>
            <a:srgbClr val="FFFFCC"/>
          </a:solidFill>
          <a:ln>
            <a:noFill/>
            <a:miter lim="800000"/>
            <a:headEnd/>
            <a:tailEnd/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6" indent="-342906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6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</a:t>
            </a:r>
            <a:r>
              <a:rPr lang="en-US" altLang="ko-KR" sz="6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sz="6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ko-KR" altLang="en-US"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6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6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main(void)</a:t>
            </a:r>
          </a:p>
          <a:p>
            <a:r>
              <a:rPr lang="en-US" altLang="ko-KR" sz="6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1"/>
            <a:r>
              <a:rPr lang="en-US" altLang="ko-KR" sz="6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6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x = 3;</a:t>
            </a:r>
          </a:p>
          <a:p>
            <a:pPr lvl="1"/>
            <a:r>
              <a:rPr lang="en-US" altLang="ko-KR" sz="6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6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y = -3;</a:t>
            </a:r>
          </a:p>
          <a:p>
            <a:endParaRPr lang="ko-KR" altLang="en-US"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pt-BR" altLang="ko-KR" sz="6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printf("x = %08x \n", x);</a:t>
            </a:r>
          </a:p>
          <a:p>
            <a:pPr lvl="1"/>
            <a:r>
              <a:rPr lang="es-ES" altLang="ko-KR" sz="6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printf("y = %08x \n", y);</a:t>
            </a:r>
          </a:p>
          <a:p>
            <a:pPr lvl="1"/>
            <a:r>
              <a:rPr lang="es-ES" altLang="ko-KR" sz="6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printf("x+y = %08x \n", x+y);</a:t>
            </a:r>
          </a:p>
          <a:p>
            <a:endParaRPr lang="ko-KR" altLang="en-US"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pt-BR" altLang="ko-KR" sz="6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printf("x = %08X \n", x);</a:t>
            </a:r>
          </a:p>
          <a:p>
            <a:pPr lvl="1"/>
            <a:r>
              <a:rPr lang="es-ES" altLang="ko-KR" sz="6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printf("y = %08X \n", y);</a:t>
            </a:r>
          </a:p>
          <a:p>
            <a:pPr lvl="1"/>
            <a:r>
              <a:rPr lang="es-ES" altLang="ko-KR" sz="6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printf("x+y = %08X \n", x+y);</a:t>
            </a:r>
            <a:endParaRPr lang="ko-KR" altLang="en-US"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6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 0;</a:t>
            </a:r>
          </a:p>
          <a:p>
            <a:r>
              <a:rPr lang="en-US" altLang="ko-KR" sz="6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438426-1B23-49CE-BFE6-65FB08E92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2" y="4116685"/>
            <a:ext cx="3085894" cy="204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589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묵시적 형 변환</a:t>
            </a:r>
            <a:r>
              <a:rPr lang="en-US" altLang="ko-KR" dirty="0"/>
              <a:t>(Implicit type casting)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위의 코드의 결과를 생각해보자</a:t>
            </a:r>
            <a:endParaRPr lang="en-US" altLang="ko-KR" sz="2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37EC1AB-83A5-45A9-8EF9-DF8D1EFC6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288648"/>
            <a:ext cx="3312368" cy="358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1800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묵시적 형 변환</a:t>
            </a:r>
            <a:r>
              <a:rPr lang="en-US" altLang="ko-KR" dirty="0"/>
              <a:t>(Implicit type casting)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51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double</a:t>
            </a:r>
            <a:r>
              <a:rPr lang="ko-KR" altLang="en-US" sz="2000" dirty="0"/>
              <a:t>형 변수에 대입한 </a:t>
            </a:r>
            <a:r>
              <a:rPr lang="en-US" altLang="ko-KR" sz="2000" dirty="0"/>
              <a:t>10</a:t>
            </a:r>
            <a:r>
              <a:rPr lang="ko-KR" altLang="en-US" sz="2000" dirty="0"/>
              <a:t>은 </a:t>
            </a:r>
            <a:r>
              <a:rPr lang="en-US" altLang="ko-KR" sz="2000" dirty="0"/>
              <a:t>10.0</a:t>
            </a:r>
            <a:r>
              <a:rPr lang="ko-KR" altLang="en-US" sz="2000" dirty="0"/>
              <a:t>으로 바뀌었다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int</a:t>
            </a:r>
            <a:r>
              <a:rPr lang="ko-KR" altLang="en-US" sz="2000" dirty="0"/>
              <a:t>형 변수에 대입한 </a:t>
            </a:r>
            <a:r>
              <a:rPr lang="en-US" altLang="ko-KR" sz="2000" dirty="0"/>
              <a:t>3.141592</a:t>
            </a:r>
            <a:r>
              <a:rPr lang="ko-KR" altLang="en-US" sz="2000" dirty="0"/>
              <a:t>는 </a:t>
            </a:r>
            <a:r>
              <a:rPr lang="en-US" altLang="ko-KR" sz="2000" dirty="0"/>
              <a:t>3</a:t>
            </a:r>
            <a:r>
              <a:rPr lang="ko-KR" altLang="en-US" sz="2000" dirty="0"/>
              <a:t>으로 바뀌었다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이처럼 변수에 값을 대입하거나 연산과정에서 자동으로 데이터의 유형이 바뀌는 것을 자동 형 변환 혹은 묵시적 형 변환이라고 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BB2187A-EDC9-4245-9355-FC630F8A8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1556792"/>
            <a:ext cx="2448272" cy="1621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6851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묵시적 형 변환</a:t>
            </a:r>
            <a:r>
              <a:rPr lang="en-US" altLang="ko-KR" dirty="0"/>
              <a:t>(Implicit type casting)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52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char</a:t>
            </a:r>
            <a:r>
              <a:rPr lang="ko-KR" altLang="en-US" sz="2000" dirty="0"/>
              <a:t>형이나 </a:t>
            </a:r>
            <a:r>
              <a:rPr lang="en-US" altLang="ko-KR" sz="2000" dirty="0"/>
              <a:t>short</a:t>
            </a:r>
            <a:r>
              <a:rPr lang="ko-KR" altLang="en-US" sz="2000" dirty="0"/>
              <a:t>형으로 정수연산으로 할 경우 자동으로 </a:t>
            </a:r>
            <a:r>
              <a:rPr lang="en-US" altLang="ko-KR" sz="2000" dirty="0" err="1"/>
              <a:t>int</a:t>
            </a:r>
            <a:r>
              <a:rPr lang="ko-KR" altLang="en-US" sz="2000" dirty="0"/>
              <a:t>로 변환하여 계산한다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char</a:t>
            </a:r>
            <a:r>
              <a:rPr lang="ko-KR" altLang="en-US" sz="2000" dirty="0"/>
              <a:t>형을 이용하여 정수 연산이 가능한 것은 컴퓨터에서 사용하는 문자는 </a:t>
            </a:r>
            <a:r>
              <a:rPr lang="en-US" altLang="ko-KR" sz="2000" dirty="0"/>
              <a:t>ASCII(American Standard Code for Information Interchange)</a:t>
            </a:r>
            <a:r>
              <a:rPr lang="ko-KR" altLang="en-US" sz="2000" dirty="0"/>
              <a:t>코드를 이용하기 때문이다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ASCII </a:t>
            </a:r>
            <a:r>
              <a:rPr lang="ko-KR" altLang="en-US" sz="2000" dirty="0"/>
              <a:t>코드는 </a:t>
            </a:r>
            <a:r>
              <a:rPr lang="en-US" altLang="ko-KR" sz="2000" dirty="0"/>
              <a:t>0~127</a:t>
            </a:r>
            <a:r>
              <a:rPr lang="ko-KR" altLang="en-US" sz="2000" dirty="0"/>
              <a:t>사이의 정수로 구성되어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서로 다른 자료형이 혼합되어 사용되는 경우</a:t>
            </a:r>
            <a:r>
              <a:rPr lang="en-US" altLang="ko-KR" sz="2000" dirty="0"/>
              <a:t>, </a:t>
            </a:r>
            <a:r>
              <a:rPr lang="ko-KR" altLang="en-US" sz="2000" dirty="0"/>
              <a:t>더 큰 자료형으로 통일된다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en-US" altLang="ko-KR" sz="2000" dirty="0"/>
              <a:t>(ex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+ double -&gt; double + double)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155840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 형 변환</a:t>
            </a:r>
            <a:r>
              <a:rPr lang="en-US" altLang="ko-KR" dirty="0"/>
              <a:t>(Explicit type casting)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53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명시적 형 변환은 데이터의 유형을 명시하여 변경하고자 할 때 사용한다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명시적 형 변환은 </a:t>
            </a:r>
            <a:r>
              <a:rPr lang="ko-KR" altLang="en-US" sz="2000" dirty="0" err="1"/>
              <a:t>변수뿐만</a:t>
            </a:r>
            <a:r>
              <a:rPr lang="ko-KR" altLang="en-US" sz="2000" dirty="0"/>
              <a:t> 아니라 상수에도 사용 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묵시적 형 변환은 프로그래머가 직접 데이터의 유형을 바꾸라고 지시하는 것이 </a:t>
            </a:r>
            <a:br>
              <a:rPr lang="en-US" altLang="ko-KR" sz="2000" dirty="0"/>
            </a:br>
            <a:r>
              <a:rPr lang="ko-KR" altLang="en-US" sz="2000" dirty="0"/>
              <a:t>아니기 때문에 묵시적 형 변환을 너무 믿을 경우 부정확한 연산 결과를 얻을 수도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명시적 형 변환을 이용하여 정확한 연산결과를 얻을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905330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8ED17C3-60D3-4925-A2C0-73ADEE989DFB}"/>
              </a:ext>
            </a:extLst>
          </p:cNvPr>
          <p:cNvSpPr txBox="1">
            <a:spLocks/>
          </p:cNvSpPr>
          <p:nvPr/>
        </p:nvSpPr>
        <p:spPr bwMode="auto">
          <a:xfrm>
            <a:off x="1021921" y="1268760"/>
            <a:ext cx="10534649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92150" indent="-3476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987425" indent="-2936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0000"/>
              <a:buFont typeface="Wingdings" pitchFamily="2" charset="2"/>
              <a:buChar char="l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281113" indent="-2921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75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1598613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D56"/>
              </a:buClr>
              <a:buSzPct val="80000"/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0558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ko-KR" sz="2000" kern="0" dirty="0"/>
          </a:p>
          <a:p>
            <a:endParaRPr lang="en-US" altLang="ko-KR" sz="2000" kern="0" dirty="0"/>
          </a:p>
          <a:p>
            <a:endParaRPr lang="en-US" altLang="ko-KR" sz="2000" kern="0" dirty="0"/>
          </a:p>
          <a:p>
            <a:endParaRPr lang="en-US" altLang="ko-KR" sz="2000" kern="0" dirty="0"/>
          </a:p>
          <a:p>
            <a:endParaRPr lang="en-US" altLang="ko-KR" sz="2000" kern="0" dirty="0"/>
          </a:p>
          <a:p>
            <a:endParaRPr lang="en-US" altLang="ko-KR" sz="2000" kern="0" dirty="0"/>
          </a:p>
          <a:p>
            <a:endParaRPr lang="en-US" altLang="ko-KR" sz="2000" kern="0" dirty="0"/>
          </a:p>
          <a:p>
            <a:endParaRPr lang="en-US" altLang="ko-KR" sz="2000" kern="0" dirty="0"/>
          </a:p>
          <a:p>
            <a:endParaRPr lang="en-US" altLang="ko-KR" sz="2000" kern="0" dirty="0"/>
          </a:p>
          <a:p>
            <a:endParaRPr lang="en-US" altLang="ko-KR" sz="2000" kern="0" dirty="0"/>
          </a:p>
          <a:p>
            <a:endParaRPr lang="en-US" altLang="ko-KR" sz="2000" kern="0" dirty="0"/>
          </a:p>
          <a:p>
            <a:r>
              <a:rPr lang="ko-KR" altLang="en-US" sz="2000" kern="0" dirty="0"/>
              <a:t>위의 코드의 결과를 생각해보자</a:t>
            </a:r>
            <a:endParaRPr lang="en-US" altLang="ko-KR" sz="2000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 형 변환</a:t>
            </a:r>
            <a:r>
              <a:rPr lang="en-US" altLang="ko-KR" dirty="0"/>
              <a:t>(Explicit type casting)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54</a:t>
            </a:fld>
            <a:endParaRPr lang="en-US" altLang="ko-K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AF835DB-6C7D-44CA-BF18-537DE2F295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1196753"/>
            <a:ext cx="3994525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30743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3B134ED-E223-480E-9DC4-85795AEC01C5}"/>
              </a:ext>
            </a:extLst>
          </p:cNvPr>
          <p:cNvSpPr txBox="1">
            <a:spLocks/>
          </p:cNvSpPr>
          <p:nvPr/>
        </p:nvSpPr>
        <p:spPr bwMode="auto">
          <a:xfrm>
            <a:off x="1047751" y="122238"/>
            <a:ext cx="9525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2D5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030A0"/>
                </a:solidFill>
                <a:latin typeface="Comic Sans MS" pitchFamily="66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kern="0" dirty="0"/>
              <a:t>예제</a:t>
            </a:r>
            <a:r>
              <a:rPr lang="en-US" altLang="ko-KR" kern="0" dirty="0"/>
              <a:t>: </a:t>
            </a:r>
            <a:r>
              <a:rPr lang="ko-KR" altLang="en-US" kern="0" dirty="0"/>
              <a:t>명시적 </a:t>
            </a:r>
            <a:r>
              <a:rPr lang="ko-KR" altLang="en-US" kern="0" dirty="0" err="1"/>
              <a:t>형변환</a:t>
            </a:r>
            <a:endParaRPr lang="ko-KR" altLang="en-US" kern="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EB7CEDB-2D7E-4E04-B061-EE13E3E29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1100992"/>
            <a:ext cx="8405192" cy="50643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fr-FR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 i;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fr-FR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 f;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fr-FR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fr-FR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 = 5 / 4;                    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fr-FR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 = (double)5 / 4;           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fr-FR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 = 5 / (double)4;           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fr-FR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 = (double)5 / (double)4; 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fr-FR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fr-FR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 = 1.3 + 1.8;               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fr-FR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 = (int)1.3 + (int)1.8;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8914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56</a:t>
            </a:fld>
            <a:endParaRPr lang="en-US" altLang="ko-KR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84DA6B4-1B1E-4E2B-B324-C2885FBC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두개의 피연산자를 비교하는 연산자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결과값은 참이면 </a:t>
            </a:r>
            <a:r>
              <a:rPr lang="en-US" altLang="ko-KR" sz="2000" dirty="0"/>
              <a:t>1 </a:t>
            </a:r>
            <a:r>
              <a:rPr lang="ko-KR" altLang="en-US" sz="2000" dirty="0"/>
              <a:t>거짓이면 </a:t>
            </a:r>
            <a:r>
              <a:rPr lang="en-US" altLang="ko-KR" sz="2000" dirty="0"/>
              <a:t>0</a:t>
            </a:r>
            <a:r>
              <a:rPr lang="ko-KR" altLang="en-US" sz="2000" dirty="0"/>
              <a:t>이 된다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4A2566-13A1-4F73-A781-86669D497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2587377"/>
            <a:ext cx="1171575" cy="409575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CAA07A3F-CD85-4FF7-894C-07139A94F036}"/>
              </a:ext>
            </a:extLst>
          </p:cNvPr>
          <p:cNvSpPr txBox="1"/>
          <p:nvPr/>
        </p:nvSpPr>
        <p:spPr>
          <a:xfrm>
            <a:off x="4151784" y="256490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값이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같은지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비교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00D9441-2CB5-4CFC-AA83-C46DAB2F526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3284984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07647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210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590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== 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같은가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20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!= 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다른가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95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&gt; 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큰가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47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&lt; 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작은가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6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&gt;= 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크거나 같은가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6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&lt;= 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작거나 같은가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424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832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57</a:t>
            </a:fld>
            <a:endParaRPr lang="en-US" altLang="ko-KR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00D9441-2CB5-4CFC-AA83-C46DAB2F526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75573" y="1916832"/>
          <a:ext cx="9497178" cy="33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589">
                  <a:extLst>
                    <a:ext uri="{9D8B030D-6E8A-4147-A177-3AD203B41FA5}">
                      <a16:colId xmlns:a16="http://schemas.microsoft.com/office/drawing/2014/main" val="90764726"/>
                    </a:ext>
                  </a:extLst>
                </a:gridCol>
                <a:gridCol w="4748589">
                  <a:extLst>
                    <a:ext uri="{9D8B030D-6E8A-4147-A177-3AD203B41FA5}">
                      <a16:colId xmlns:a16="http://schemas.microsoft.com/office/drawing/2014/main" val="372102916"/>
                    </a:ext>
                  </a:extLst>
                </a:gridCol>
              </a:tblGrid>
              <a:tr h="846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590513"/>
                  </a:ext>
                </a:extLst>
              </a:tr>
              <a:tr h="84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&amp;&amp; 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x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모두 참이면 참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않으면 거짓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206171"/>
                  </a:ext>
                </a:extLst>
              </a:tr>
              <a:tr h="84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|| 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x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 하나만 참이면 참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모두 거짓이면 거짓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950030"/>
                  </a:ext>
                </a:extLst>
              </a:tr>
              <a:tr h="84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!x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x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참이면 거짓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거짓이면 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474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659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 </a:t>
            </a:r>
            <a:r>
              <a:rPr lang="ko-KR" altLang="en-US" dirty="0"/>
              <a:t>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58</a:t>
            </a:fld>
            <a:endParaRPr lang="en-US" altLang="ko-KR"/>
          </a:p>
        </p:txBody>
      </p:sp>
      <p:pic>
        <p:nvPicPr>
          <p:cNvPr id="5" name="_x236779736" descr="EMB000013c823f3">
            <a:extLst>
              <a:ext uri="{FF2B5EF4-FFF2-40B4-BE49-F238E27FC236}">
                <a16:creationId xmlns:a16="http://schemas.microsoft.com/office/drawing/2014/main" id="{F053978B-9FC2-44E9-BA48-C8431BB65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140" y="1484784"/>
            <a:ext cx="7762268" cy="39604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xtLst/>
        </p:spPr>
      </p:pic>
    </p:spTree>
    <p:extLst>
      <p:ext uri="{BB962C8B-B14F-4D97-AF65-F5344CB8AC3E}">
        <p14:creationId xmlns:p14="http://schemas.microsoft.com/office/powerpoint/2010/main" val="15205587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 </a:t>
            </a:r>
            <a:r>
              <a:rPr lang="ko-KR" altLang="en-US" dirty="0"/>
              <a:t>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59</a:t>
            </a:fld>
            <a:endParaRPr lang="en-US" altLang="ko-KR"/>
          </a:p>
        </p:txBody>
      </p:sp>
      <p:pic>
        <p:nvPicPr>
          <p:cNvPr id="6" name="_x236777816" descr="EMB000013c823f6">
            <a:extLst>
              <a:ext uri="{FF2B5EF4-FFF2-40B4-BE49-F238E27FC236}">
                <a16:creationId xmlns:a16="http://schemas.microsoft.com/office/drawing/2014/main" id="{CB56A73E-E05A-442D-AC52-0F10B5ECE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484784"/>
            <a:ext cx="7155414" cy="41067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xtLst/>
        </p:spPr>
      </p:pic>
    </p:spTree>
    <p:extLst>
      <p:ext uri="{BB962C8B-B14F-4D97-AF65-F5344CB8AC3E}">
        <p14:creationId xmlns:p14="http://schemas.microsoft.com/office/powerpoint/2010/main" val="366195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고정 소수점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고정소수점이란</a:t>
            </a:r>
            <a:r>
              <a:rPr lang="en-US" altLang="ko-KR" sz="2000" dirty="0"/>
              <a:t>?</a:t>
            </a:r>
            <a:br>
              <a:rPr lang="en-US" altLang="ko-KR" sz="2000" dirty="0"/>
            </a:br>
            <a:r>
              <a:rPr lang="ko-KR" altLang="en-US" sz="2000" dirty="0"/>
              <a:t>말 그대로 소수점의 위치를 고정하는 방식을 뜻한다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예시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아주 큰 수 </a:t>
            </a:r>
            <a:r>
              <a:rPr lang="en-US" altLang="ko-KR" sz="2000" dirty="0"/>
              <a:t>or </a:t>
            </a:r>
            <a:r>
              <a:rPr lang="ko-KR" altLang="en-US" sz="2000" dirty="0"/>
              <a:t>작은 수를 표현할 수 없다</a:t>
            </a:r>
            <a:r>
              <a:rPr lang="en-US" altLang="ko-KR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CDAD61-6207-4A77-B288-5483DFB46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" t="22403" r="-2105" b="-3616"/>
          <a:stretch/>
        </p:blipFill>
        <p:spPr bwMode="auto">
          <a:xfrm>
            <a:off x="1487488" y="2636850"/>
            <a:ext cx="6840537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2860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 </a:t>
            </a:r>
            <a:r>
              <a:rPr lang="ko-KR" altLang="en-US" dirty="0"/>
              <a:t>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60</a:t>
            </a:fld>
            <a:endParaRPr lang="en-US" altLang="ko-KR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3F71FEE-3E9A-442C-8B87-D75EB13DD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피연산자의 값이 참이면 연산의 결과값을 거짓으로 만들고</a:t>
            </a:r>
            <a:r>
              <a:rPr lang="en-US" altLang="ko-KR" sz="2000" dirty="0"/>
              <a:t>, </a:t>
            </a:r>
            <a:r>
              <a:rPr lang="ko-KR" altLang="en-US" sz="2000" dirty="0"/>
              <a:t>피연산자의 값이 거짓이면 연산의 결과값을 참으로 만든다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result = !1;		// result</a:t>
            </a:r>
            <a:r>
              <a:rPr lang="ko-KR" altLang="en-US" sz="2000" dirty="0"/>
              <a:t>에는 </a:t>
            </a:r>
            <a:r>
              <a:rPr lang="en-US" altLang="ko-KR" sz="2000" dirty="0"/>
              <a:t>0</a:t>
            </a:r>
            <a:r>
              <a:rPr lang="ko-KR" altLang="en-US" sz="2000" dirty="0"/>
              <a:t>가 대입된다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result = !(2==3);	// result</a:t>
            </a:r>
            <a:r>
              <a:rPr lang="ko-KR" altLang="en-US" sz="2000" dirty="0"/>
              <a:t>에는 </a:t>
            </a:r>
            <a:r>
              <a:rPr lang="en-US" altLang="ko-KR" sz="2000" dirty="0"/>
              <a:t>1</a:t>
            </a:r>
            <a:r>
              <a:rPr lang="ko-KR" altLang="en-US" sz="2000" dirty="0"/>
              <a:t>이 대입된다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B89BD7C-38AE-47DE-808D-9E5A5F3ED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298" y="2132856"/>
            <a:ext cx="740908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3400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참과 거짓의 표현방법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61</a:t>
            </a:fld>
            <a:endParaRPr lang="en-US" altLang="ko-KR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84DA6B4-1B1E-4E2B-B324-C2885FBC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관계 수식이나 논리 수식이 만약 참이면 </a:t>
            </a:r>
            <a:r>
              <a:rPr lang="en-US" altLang="ko-KR" sz="2000" dirty="0"/>
              <a:t>1</a:t>
            </a:r>
            <a:r>
              <a:rPr lang="ko-KR" altLang="en-US" sz="2000" dirty="0"/>
              <a:t>이 생성되고 거짓이면 </a:t>
            </a:r>
            <a:r>
              <a:rPr lang="en-US" altLang="ko-KR" sz="2000" dirty="0"/>
              <a:t>0</a:t>
            </a:r>
            <a:r>
              <a:rPr lang="ko-KR" altLang="en-US" sz="2000" dirty="0"/>
              <a:t>이 생성된다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피연산자의 참</a:t>
            </a:r>
            <a:r>
              <a:rPr lang="en-US" altLang="ko-KR" sz="2000" dirty="0"/>
              <a:t>, </a:t>
            </a:r>
            <a:r>
              <a:rPr lang="ko-KR" altLang="en-US" sz="2000" dirty="0"/>
              <a:t>거짓을 가릴 때에는 </a:t>
            </a:r>
            <a:r>
              <a:rPr lang="en-US" altLang="ko-KR" sz="2000" dirty="0"/>
              <a:t>0</a:t>
            </a:r>
            <a:r>
              <a:rPr lang="ko-KR" altLang="en-US" sz="2000" dirty="0"/>
              <a:t>이 아니면 참이고 </a:t>
            </a:r>
            <a:r>
              <a:rPr lang="en-US" altLang="ko-KR" sz="2000" dirty="0"/>
              <a:t>0</a:t>
            </a:r>
            <a:r>
              <a:rPr lang="ko-KR" altLang="en-US" sz="2000" dirty="0"/>
              <a:t>이면 거짓으로 판단한다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음수는 거짓으로 판단한다</a:t>
            </a:r>
            <a:r>
              <a:rPr lang="en-US" altLang="ko-KR" sz="2000" dirty="0"/>
              <a:t>.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0535AFC-1315-4279-B5D2-E1A633CE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3631994"/>
            <a:ext cx="8212138" cy="145319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!0               </a:t>
            </a:r>
            <a:r>
              <a:rPr lang="en-US" altLang="ko-KR" sz="24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kumimoji="1" lang="ko-KR" altLang="en-US" sz="24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식의 값은 </a:t>
            </a:r>
            <a:r>
              <a:rPr kumimoji="1" lang="en-US" altLang="ko-KR" sz="24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!3              </a:t>
            </a:r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24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kumimoji="1" lang="ko-KR" altLang="en-US" sz="24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식의 값은 </a:t>
            </a:r>
            <a:r>
              <a:rPr kumimoji="1" lang="en-US" altLang="ko-KR" sz="24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!-3       	</a:t>
            </a:r>
            <a:r>
              <a:rPr kumimoji="1" lang="en-US" altLang="ko-KR" sz="24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kumimoji="1" lang="ko-KR" altLang="en-US" sz="24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식의 값은 </a:t>
            </a:r>
            <a:r>
              <a:rPr kumimoji="1" lang="en-US" altLang="ko-KR" sz="24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kumimoji="1" lang="en-US" altLang="ko-KR" sz="2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7865ED43-D618-4967-816C-3FA9D24FC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677" y="3998227"/>
            <a:ext cx="781813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 eaLnBrk="1" latinLnBrk="1" hangingPunct="1"/>
            <a:r>
              <a:rPr kumimoji="1"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!0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6D2EB91C-4A8B-4216-80B4-4ECC37CCBC50}"/>
              </a:ext>
            </a:extLst>
          </p:cNvPr>
          <p:cNvSpPr txBox="1"/>
          <p:nvPr/>
        </p:nvSpPr>
        <p:spPr>
          <a:xfrm>
            <a:off x="7484909" y="4089170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itchFamily="34" charset="0"/>
              </a:rPr>
              <a:t>==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itchFamily="34" charset="0"/>
              </a:rPr>
              <a:t>참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itchFamily="34" charset="0"/>
              </a:rPr>
              <a:t>(</a:t>
            </a:r>
            <a:r>
              <a:rPr lang="en-US" altLang="ko-KR" sz="2800" b="1" kern="0" dirty="0">
                <a:latin typeface="Trebuchet MS" pitchFamily="34" charset="0"/>
              </a:rPr>
              <a:t>true)</a:t>
            </a: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uLnTx/>
              <a:uFillTx/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9126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주의사항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62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en-US" altLang="ko-KR" dirty="0"/>
              <a:t>(x = y)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y</a:t>
            </a:r>
            <a:r>
              <a:rPr lang="ko-KR" altLang="en-US" dirty="0"/>
              <a:t>의 값을 </a:t>
            </a:r>
            <a:r>
              <a:rPr lang="en-US" altLang="ko-KR" dirty="0"/>
              <a:t>x</a:t>
            </a:r>
            <a:r>
              <a:rPr lang="ko-KR" altLang="en-US" dirty="0"/>
              <a:t>에 대입한다</a:t>
            </a:r>
            <a:r>
              <a:rPr lang="en-US" altLang="ko-KR" dirty="0"/>
              <a:t>. </a:t>
            </a:r>
            <a:r>
              <a:rPr lang="ko-KR" altLang="en-US" dirty="0"/>
              <a:t>이 수식의 값은 </a:t>
            </a:r>
            <a:r>
              <a:rPr lang="en-US" altLang="ko-KR" dirty="0"/>
              <a:t>x</a:t>
            </a:r>
            <a:r>
              <a:rPr lang="ko-KR" altLang="en-US" dirty="0"/>
              <a:t>의 값이다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(x == 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가 같으면 </a:t>
            </a:r>
            <a:r>
              <a:rPr lang="en-US" altLang="ko-KR" dirty="0"/>
              <a:t>1, </a:t>
            </a:r>
            <a:r>
              <a:rPr lang="ko-KR" altLang="en-US" dirty="0"/>
              <a:t>다르면 </a:t>
            </a:r>
            <a:r>
              <a:rPr lang="en-US" altLang="ko-KR" dirty="0"/>
              <a:t>0</a:t>
            </a:r>
            <a:r>
              <a:rPr lang="ko-KR" altLang="en-US" dirty="0"/>
              <a:t>이 수식의 값이 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(x == y)</a:t>
            </a:r>
            <a:r>
              <a:rPr lang="ko-KR" altLang="en-US" dirty="0"/>
              <a:t>를</a:t>
            </a:r>
            <a:r>
              <a:rPr lang="en-US" altLang="ko-KR" dirty="0"/>
              <a:t> (x = y)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잘못 쓰지 않도록 주의</a:t>
            </a:r>
            <a:r>
              <a:rPr lang="en-US" altLang="ko-KR" dirty="0"/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수학계산</a:t>
            </a:r>
            <a:r>
              <a:rPr lang="en-US" altLang="ko-KR" dirty="0"/>
              <a:t>0</a:t>
            </a:r>
            <a:r>
              <a:rPr lang="ko-KR" altLang="en-US" dirty="0"/>
              <a:t>처럼  </a:t>
            </a:r>
            <a:r>
              <a:rPr lang="en-US" altLang="ko-KR" dirty="0"/>
              <a:t>2 &lt; x &lt; 5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같이 작성하면 잘못된 결과가 나온다</a:t>
            </a:r>
            <a:r>
              <a:rPr lang="en-US" altLang="ko-K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올바른 방법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(2 &lt; x) &amp;&amp; (x &lt; 5)</a:t>
            </a:r>
          </a:p>
        </p:txBody>
      </p:sp>
    </p:spTree>
    <p:extLst>
      <p:ext uri="{BB962C8B-B14F-4D97-AF65-F5344CB8AC3E}">
        <p14:creationId xmlns:p14="http://schemas.microsoft.com/office/powerpoint/2010/main" val="36478713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연산의 우선 순위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63</a:t>
            </a:fld>
            <a:endParaRPr lang="en-US" altLang="ko-KR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84DA6B4-1B1E-4E2B-B324-C2885FBC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어떤 연산자를 먼저 계산할 것인지에 대한 규칙</a:t>
            </a:r>
            <a:endParaRPr lang="en-US" altLang="ko-KR" sz="2000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ED5FFAA9-6A7C-4AFF-B96C-5E4BA617C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762" y="4437112"/>
            <a:ext cx="5097462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_x98002184" descr="EMB0000096c30be">
            <a:extLst>
              <a:ext uri="{FF2B5EF4-FFF2-40B4-BE49-F238E27FC236}">
                <a16:creationId xmlns:a16="http://schemas.microsoft.com/office/drawing/2014/main" id="{C201A23E-1DB3-436A-9D41-9034F9DE4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887" y="1876425"/>
            <a:ext cx="2049462" cy="274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46447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연산의 우선 순위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64</a:t>
            </a:fld>
            <a:endParaRPr lang="en-US" altLang="ko-KR"/>
          </a:p>
        </p:txBody>
      </p:sp>
      <p:graphicFrame>
        <p:nvGraphicFramePr>
          <p:cNvPr id="7" name="Group 414">
            <a:extLst>
              <a:ext uri="{FF2B5EF4-FFF2-40B4-BE49-F238E27FC236}">
                <a16:creationId xmlns:a16="http://schemas.microsoft.com/office/drawing/2014/main" id="{97CED080-C3F2-4059-9F1F-8B4C138CE98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7368" y="1052736"/>
          <a:ext cx="10219053" cy="54051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75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3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9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30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 순위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결합 규칙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30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[] -&gt; . ++(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후위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--(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후위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-&gt;(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좌에서 우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51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sizeof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&amp;(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++(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전위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--(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전위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~ ! *(</a:t>
                      </a:r>
                      <a:r>
                        <a:rPr kumimoji="1" lang="ko-KR" alt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역참조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+(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부호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-(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부호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kumimoji="1" lang="ko-KR" alt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형변환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&lt;-(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우에서 좌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30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곱셈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/ %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-&gt;(</a:t>
                      </a: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좌에서 우</a:t>
                      </a: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en-US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30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+(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덧셈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-(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뺄셈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-&gt;(</a:t>
                      </a: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좌에서 우</a:t>
                      </a: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en-US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30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&lt;&lt; &gt;&gt;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-&gt;(</a:t>
                      </a: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좌에서 우</a:t>
                      </a: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en-US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30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 &lt;= &gt;= &gt;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-&gt;(</a:t>
                      </a: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좌에서 우</a:t>
                      </a: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en-US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30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== !=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-&gt;(</a:t>
                      </a: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좌에서 우</a:t>
                      </a: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en-US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30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&amp;(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비트연산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-&gt;(</a:t>
                      </a: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좌에서 우</a:t>
                      </a: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en-US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30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^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-&gt;(</a:t>
                      </a: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좌에서 우</a:t>
                      </a: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en-US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30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1" lang="en-US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-&gt;(</a:t>
                      </a: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좌에서 우</a:t>
                      </a: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en-US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30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&amp;&amp;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-&gt;(</a:t>
                      </a: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좌에서 우</a:t>
                      </a: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en-US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30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-&gt;(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좌에서 우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430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?(</a:t>
                      </a:r>
                      <a:r>
                        <a:rPr kumimoji="1" lang="ko-KR" alt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삼항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&lt;-(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우에서 좌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430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+= *= /= %= &amp;= ^= |= &lt;&lt;= &gt;&gt;=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&lt;-(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우에서 좌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430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,(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콤마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-&gt;(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좌에서 우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3064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 순위의 일반적인 지침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65</a:t>
            </a:fld>
            <a:endParaRPr lang="en-US" altLang="ko-KR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dirty="0"/>
              <a:t>콤마 </a:t>
            </a:r>
            <a:r>
              <a:rPr lang="en-US" altLang="ko-KR" dirty="0"/>
              <a:t>&lt; </a:t>
            </a:r>
            <a:r>
              <a:rPr lang="ko-KR" altLang="en-US" dirty="0"/>
              <a:t>대입 </a:t>
            </a:r>
            <a:r>
              <a:rPr lang="en-US" altLang="ko-KR" dirty="0"/>
              <a:t>&lt; </a:t>
            </a:r>
            <a:r>
              <a:rPr lang="ko-KR" altLang="en-US" dirty="0"/>
              <a:t>논리 </a:t>
            </a:r>
            <a:r>
              <a:rPr lang="en-US" altLang="ko-KR" dirty="0"/>
              <a:t>&lt; </a:t>
            </a:r>
            <a:r>
              <a:rPr lang="ko-KR" altLang="en-US" dirty="0"/>
              <a:t>관계 </a:t>
            </a:r>
            <a:r>
              <a:rPr lang="en-US" altLang="ko-KR" dirty="0"/>
              <a:t>&lt; </a:t>
            </a:r>
            <a:r>
              <a:rPr lang="ko-KR" altLang="en-US" dirty="0"/>
              <a:t>산술 </a:t>
            </a:r>
            <a:r>
              <a:rPr lang="en-US" altLang="ko-KR" dirty="0"/>
              <a:t>&lt; </a:t>
            </a:r>
            <a:r>
              <a:rPr lang="ko-KR" altLang="en-US" dirty="0" err="1"/>
              <a:t>단항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sz="1200" dirty="0"/>
          </a:p>
          <a:p>
            <a:r>
              <a:rPr lang="ko-KR" altLang="en-US" dirty="0"/>
              <a:t>괄호 연산자는 가장 우선순위가 높다</a:t>
            </a:r>
            <a:r>
              <a:rPr lang="en-US" altLang="ko-KR" dirty="0"/>
              <a:t>. </a:t>
            </a:r>
          </a:p>
          <a:p>
            <a:endParaRPr lang="en-US" altLang="ko-KR" sz="1200" dirty="0"/>
          </a:p>
          <a:p>
            <a:r>
              <a:rPr lang="ko-KR" altLang="en-US" dirty="0"/>
              <a:t>모든 </a:t>
            </a:r>
            <a:r>
              <a:rPr lang="ko-KR" altLang="en-US" dirty="0" err="1"/>
              <a:t>단항</a:t>
            </a:r>
            <a:r>
              <a:rPr lang="ko-KR" altLang="en-US" dirty="0"/>
              <a:t> 연산자들은 이항 연산자들보다 우선순위가 높다</a:t>
            </a:r>
            <a:r>
              <a:rPr lang="en-US" altLang="ko-KR" dirty="0"/>
              <a:t>. </a:t>
            </a:r>
          </a:p>
          <a:p>
            <a:endParaRPr lang="en-US" altLang="ko-KR" sz="1200" dirty="0"/>
          </a:p>
          <a:p>
            <a:r>
              <a:rPr lang="ko-KR" altLang="en-US" dirty="0"/>
              <a:t>콤마 연산자를 제외하고는 대입 연산자가 가장 우선순위가 낮다</a:t>
            </a:r>
            <a:r>
              <a:rPr lang="en-US" altLang="ko-KR" dirty="0"/>
              <a:t>. </a:t>
            </a:r>
          </a:p>
          <a:p>
            <a:endParaRPr lang="en-US" altLang="ko-KR" sz="1200" dirty="0"/>
          </a:p>
          <a:p>
            <a:r>
              <a:rPr lang="ko-KR" altLang="en-US" dirty="0"/>
              <a:t>연산자들의 우선 순위가 생각나지 않으면 괄호를 이용 </a:t>
            </a:r>
          </a:p>
          <a:p>
            <a:pPr lvl="1"/>
            <a:r>
              <a:rPr lang="en-US" altLang="ko-KR" dirty="0"/>
              <a:t>( x &lt;= 10 ) &amp;&amp; ( y &gt;= 20 ) </a:t>
            </a:r>
          </a:p>
          <a:p>
            <a:pPr lvl="1"/>
            <a:endParaRPr lang="en-US" altLang="ko-KR" sz="1100" dirty="0"/>
          </a:p>
          <a:p>
            <a:r>
              <a:rPr lang="ko-KR" altLang="en-US" dirty="0"/>
              <a:t>관계 연산자나 논리 연산자는 산술 연산자보다 우선순위가 낮다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x + 2 == y + 3 </a:t>
            </a:r>
          </a:p>
        </p:txBody>
      </p:sp>
    </p:spTree>
    <p:extLst>
      <p:ext uri="{BB962C8B-B14F-4D97-AF65-F5344CB8AC3E}">
        <p14:creationId xmlns:p14="http://schemas.microsoft.com/office/powerpoint/2010/main" val="12059995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solidFill>
                  <a:schemeClr val="tx1"/>
                </a:solidFill>
              </a:rPr>
              <a:t>결합 규칙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027834" y="6488955"/>
            <a:ext cx="637117" cy="252413"/>
          </a:xfrm>
        </p:spPr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>
                <a:ea typeface="맑은 고딕" panose="020B0503020000020004" pitchFamily="50" charset="-127"/>
              </a:rPr>
              <a:pPr>
                <a:defRPr/>
              </a:pPr>
              <a:t>66</a:t>
            </a:fld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800" dirty="0"/>
              <a:t>같은 우선순위를 가지는 연산자들이 여러 개 있을 경우 어떤 것을 먼저 수행하여야 하는가에 대한 규칙</a:t>
            </a:r>
            <a:endParaRPr lang="en-US" altLang="ko-KR" sz="2800" dirty="0"/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E2DDE4C2-A963-4C9A-9E6C-DCAE84ACE3C0}"/>
              </a:ext>
            </a:extLst>
          </p:cNvPr>
          <p:cNvSpPr/>
          <p:nvPr/>
        </p:nvSpPr>
        <p:spPr bwMode="auto">
          <a:xfrm>
            <a:off x="3444535" y="2348880"/>
            <a:ext cx="2003393" cy="715767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2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52466D28-8BFE-43BC-9192-7ABB5C152106}"/>
              </a:ext>
            </a:extLst>
          </p:cNvPr>
          <p:cNvSpPr/>
          <p:nvPr/>
        </p:nvSpPr>
        <p:spPr bwMode="auto">
          <a:xfrm>
            <a:off x="4283843" y="2348880"/>
            <a:ext cx="955851" cy="715767"/>
          </a:xfrm>
          <a:prstGeom prst="cube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27A73D9F-19D2-48DA-927A-4F224DD3F1CF}"/>
              </a:ext>
            </a:extLst>
          </p:cNvPr>
          <p:cNvSpPr/>
          <p:nvPr/>
        </p:nvSpPr>
        <p:spPr bwMode="auto">
          <a:xfrm>
            <a:off x="5015880" y="2348880"/>
            <a:ext cx="2003393" cy="715767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5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44B1DDB3-A357-4A33-BD89-3EC38138CC87}"/>
              </a:ext>
            </a:extLst>
          </p:cNvPr>
          <p:cNvSpPr/>
          <p:nvPr/>
        </p:nvSpPr>
        <p:spPr bwMode="auto">
          <a:xfrm>
            <a:off x="5807968" y="2356373"/>
            <a:ext cx="955851" cy="715767"/>
          </a:xfrm>
          <a:prstGeom prst="cube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B6370C-46CB-41A1-9C28-CD1467BCF3DD}"/>
              </a:ext>
            </a:extLst>
          </p:cNvPr>
          <p:cNvGrpSpPr/>
          <p:nvPr/>
        </p:nvGrpSpPr>
        <p:grpSpPr>
          <a:xfrm>
            <a:off x="3749835" y="3068960"/>
            <a:ext cx="1770101" cy="671891"/>
            <a:chOff x="1016004" y="2762950"/>
            <a:chExt cx="1811086" cy="70134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55BF71-3136-4097-8F18-52865883012B}"/>
                </a:ext>
              </a:extLst>
            </p:cNvPr>
            <p:cNvSpPr txBox="1"/>
            <p:nvPr/>
          </p:nvSpPr>
          <p:spPr>
            <a:xfrm>
              <a:off x="1713798" y="3056384"/>
              <a:ext cx="275170" cy="407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  <a:endParaRPr kumimoji="0" lang="ko-KR" alt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A7ECC652-3484-4FBD-912B-537BD8792759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1766322" y="2012632"/>
              <a:ext cx="310450" cy="1811086"/>
            </a:xfrm>
            <a:prstGeom prst="leftBrace">
              <a:avLst>
                <a:gd name="adj1" fmla="val 54002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7CE6EB0D-33A0-4AB3-906C-7738632A2450}"/>
              </a:ext>
            </a:extLst>
          </p:cNvPr>
          <p:cNvSpPr/>
          <p:nvPr/>
        </p:nvSpPr>
        <p:spPr bwMode="auto">
          <a:xfrm>
            <a:off x="3840182" y="3874284"/>
            <a:ext cx="1895778" cy="725653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10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65E5B3E-8284-41D4-9997-745EB0AF41AB}"/>
              </a:ext>
            </a:extLst>
          </p:cNvPr>
          <p:cNvGrpSpPr/>
          <p:nvPr/>
        </p:nvGrpSpPr>
        <p:grpSpPr>
          <a:xfrm>
            <a:off x="4583832" y="3861045"/>
            <a:ext cx="1728192" cy="735537"/>
            <a:chOff x="2467447" y="3425716"/>
            <a:chExt cx="975235" cy="52440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23F1A1CB-05D2-40E9-8146-B8E9E5B37D0F}"/>
                </a:ext>
              </a:extLst>
            </p:cNvPr>
            <p:cNvSpPr/>
            <p:nvPr/>
          </p:nvSpPr>
          <p:spPr bwMode="auto">
            <a:xfrm>
              <a:off x="2467447" y="3432763"/>
              <a:ext cx="557463" cy="517358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%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C50D45EC-846B-47EE-93BA-1F4A1ABB379D}"/>
                </a:ext>
              </a:extLst>
            </p:cNvPr>
            <p:cNvSpPr/>
            <p:nvPr/>
          </p:nvSpPr>
          <p:spPr bwMode="auto">
            <a:xfrm>
              <a:off x="2902453" y="3425716"/>
              <a:ext cx="540229" cy="517358"/>
            </a:xfrm>
            <a:prstGeom prst="cub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0CA4B1-87F9-4792-AAA4-8AFAD75A5D79}"/>
              </a:ext>
            </a:extLst>
          </p:cNvPr>
          <p:cNvGrpSpPr/>
          <p:nvPr/>
        </p:nvGrpSpPr>
        <p:grpSpPr>
          <a:xfrm>
            <a:off x="4283843" y="4581128"/>
            <a:ext cx="1488568" cy="750650"/>
            <a:chOff x="1840635" y="3950121"/>
            <a:chExt cx="1811086" cy="6475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308CA3-0C5D-4BFB-9ACC-419DD45AE0B7}"/>
                </a:ext>
              </a:extLst>
            </p:cNvPr>
            <p:cNvSpPr txBox="1"/>
            <p:nvPr/>
          </p:nvSpPr>
          <p:spPr>
            <a:xfrm>
              <a:off x="2423961" y="4260572"/>
              <a:ext cx="332955" cy="337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1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</a:p>
          </p:txBody>
        </p:sp>
        <p:sp>
          <p:nvSpPr>
            <p:cNvPr id="19" name="AutoShape 5">
              <a:extLst>
                <a:ext uri="{FF2B5EF4-FFF2-40B4-BE49-F238E27FC236}">
                  <a16:creationId xmlns:a16="http://schemas.microsoft.com/office/drawing/2014/main" id="{7980526D-93E8-4859-BAA0-8585608AD0C6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2590953" y="3199803"/>
              <a:ext cx="310450" cy="1811086"/>
            </a:xfrm>
            <a:prstGeom prst="leftBrace">
              <a:avLst>
                <a:gd name="adj1" fmla="val 54002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F6536593-AD31-4CB2-97FB-41E31485D918}"/>
              </a:ext>
            </a:extLst>
          </p:cNvPr>
          <p:cNvSpPr/>
          <p:nvPr/>
        </p:nvSpPr>
        <p:spPr bwMode="auto">
          <a:xfrm>
            <a:off x="4557596" y="5445224"/>
            <a:ext cx="890332" cy="725653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2800" b="1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3889FE7B-2EBB-4145-BDB3-E8F1E32B6727}"/>
              </a:ext>
            </a:extLst>
          </p:cNvPr>
          <p:cNvSpPr/>
          <p:nvPr/>
        </p:nvSpPr>
        <p:spPr bwMode="auto">
          <a:xfrm>
            <a:off x="6543880" y="2348880"/>
            <a:ext cx="835433" cy="715767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D123DA-F78A-4BFB-A951-189E16DEEF82}"/>
              </a:ext>
            </a:extLst>
          </p:cNvPr>
          <p:cNvSpPr/>
          <p:nvPr/>
        </p:nvSpPr>
        <p:spPr>
          <a:xfrm>
            <a:off x="7250474" y="3657798"/>
            <a:ext cx="44995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  <a:r>
              <a:rPr lang="ko-KR" altLang="en-US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우선순위가</a:t>
            </a:r>
            <a:endParaRPr lang="en-US" altLang="ko-KR" sz="2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같으므로 왼쪽에서 오른쪽으로 연산을 수행한다</a:t>
            </a: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5374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solidFill>
                  <a:schemeClr val="tx1"/>
                </a:solidFill>
              </a:rPr>
              <a:t>결합 규칙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027834" y="6488955"/>
            <a:ext cx="637117" cy="252413"/>
          </a:xfrm>
        </p:spPr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>
                <a:ea typeface="맑은 고딕" panose="020B0503020000020004" pitchFamily="50" charset="-127"/>
              </a:rPr>
              <a:pPr>
                <a:defRPr/>
              </a:pPr>
              <a:t>67</a:t>
            </a:fld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78DD9C-0242-4348-9F48-B3C10A9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800" dirty="0"/>
              <a:t>같은 우선순위를 가지는 연산자들이 여러 개 있을 경우 어떤 것을 먼저 수행하여야 하는가에 대한 규칙</a:t>
            </a:r>
            <a:endParaRPr lang="en-US" altLang="ko-KR" sz="2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D123DA-F78A-4BFB-A951-189E16DEEF82}"/>
              </a:ext>
            </a:extLst>
          </p:cNvPr>
          <p:cNvSpPr/>
          <p:nvPr/>
        </p:nvSpPr>
        <p:spPr>
          <a:xfrm>
            <a:off x="7250474" y="3380799"/>
            <a:ext cx="44995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연산자는 오른쪽</a:t>
            </a:r>
          </a:p>
          <a:p>
            <a:pPr lvl="0">
              <a:defRPr/>
            </a:pPr>
            <a:r>
              <a:rPr lang="ko-KR" altLang="en-US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우선 결합이므로 </a:t>
            </a:r>
          </a:p>
          <a:p>
            <a:pPr lvl="0">
              <a:defRPr/>
            </a:pPr>
            <a:r>
              <a:rPr lang="ko-KR" altLang="en-US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오른쪽부터 계산된다</a:t>
            </a: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14ED0527-536A-4520-BAC8-75E93675C53F}"/>
              </a:ext>
            </a:extLst>
          </p:cNvPr>
          <p:cNvSpPr/>
          <p:nvPr/>
        </p:nvSpPr>
        <p:spPr bwMode="auto">
          <a:xfrm>
            <a:off x="1415480" y="2453336"/>
            <a:ext cx="927667" cy="510310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2000" b="1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3849DB23-D28D-44C2-B4B8-884D279660A6}"/>
              </a:ext>
            </a:extLst>
          </p:cNvPr>
          <p:cNvSpPr/>
          <p:nvPr/>
        </p:nvSpPr>
        <p:spPr bwMode="auto">
          <a:xfrm>
            <a:off x="2275085" y="2453336"/>
            <a:ext cx="442605" cy="510310"/>
          </a:xfrm>
          <a:prstGeom prst="cube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32F25B49-F489-44BC-AE67-9ABD91608DC7}"/>
              </a:ext>
            </a:extLst>
          </p:cNvPr>
          <p:cNvSpPr/>
          <p:nvPr/>
        </p:nvSpPr>
        <p:spPr bwMode="auto">
          <a:xfrm>
            <a:off x="2686437" y="2440540"/>
            <a:ext cx="927667" cy="510310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kumimoji="0" lang="ko-KR" altLang="en-US" sz="2000" b="1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정육면체 25">
            <a:extLst>
              <a:ext uri="{FF2B5EF4-FFF2-40B4-BE49-F238E27FC236}">
                <a16:creationId xmlns:a16="http://schemas.microsoft.com/office/drawing/2014/main" id="{2F7E7824-D961-48CC-87AD-A9912B3CA5A7}"/>
              </a:ext>
            </a:extLst>
          </p:cNvPr>
          <p:cNvSpPr/>
          <p:nvPr/>
        </p:nvSpPr>
        <p:spPr bwMode="auto">
          <a:xfrm>
            <a:off x="3571458" y="2440636"/>
            <a:ext cx="442605" cy="510310"/>
          </a:xfrm>
          <a:prstGeom prst="cube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ko-KR" altLang="en-US" sz="2800" b="1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정육면체 26">
            <a:extLst>
              <a:ext uri="{FF2B5EF4-FFF2-40B4-BE49-F238E27FC236}">
                <a16:creationId xmlns:a16="http://schemas.microsoft.com/office/drawing/2014/main" id="{E0049709-EAB8-4B1B-81CD-21A74AD86CE5}"/>
              </a:ext>
            </a:extLst>
          </p:cNvPr>
          <p:cNvSpPr/>
          <p:nvPr/>
        </p:nvSpPr>
        <p:spPr bwMode="auto">
          <a:xfrm>
            <a:off x="3989991" y="2420888"/>
            <a:ext cx="927667" cy="510310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z</a:t>
            </a:r>
            <a:endParaRPr kumimoji="0" lang="ko-KR" altLang="en-US" sz="2000" b="1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3126A948-0697-4D33-915E-D607C94902D9}"/>
              </a:ext>
            </a:extLst>
          </p:cNvPr>
          <p:cNvSpPr/>
          <p:nvPr/>
        </p:nvSpPr>
        <p:spPr bwMode="auto">
          <a:xfrm>
            <a:off x="2157790" y="3512114"/>
            <a:ext cx="877836" cy="517358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2000" b="1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정육면체 28">
            <a:extLst>
              <a:ext uri="{FF2B5EF4-FFF2-40B4-BE49-F238E27FC236}">
                <a16:creationId xmlns:a16="http://schemas.microsoft.com/office/drawing/2014/main" id="{39B5A6CC-BCF7-4FBE-AD07-50D85FAE8ABC}"/>
              </a:ext>
            </a:extLst>
          </p:cNvPr>
          <p:cNvSpPr/>
          <p:nvPr/>
        </p:nvSpPr>
        <p:spPr bwMode="auto">
          <a:xfrm>
            <a:off x="2970761" y="3519162"/>
            <a:ext cx="418830" cy="517358"/>
          </a:xfrm>
          <a:prstGeom prst="cube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ko-KR" altLang="en-US" sz="2000" b="1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정육면체 29">
            <a:extLst>
              <a:ext uri="{FF2B5EF4-FFF2-40B4-BE49-F238E27FC236}">
                <a16:creationId xmlns:a16="http://schemas.microsoft.com/office/drawing/2014/main" id="{439345FD-A33E-48EF-BBBE-C28CDFFF3EE9}"/>
              </a:ext>
            </a:extLst>
          </p:cNvPr>
          <p:cNvSpPr/>
          <p:nvPr/>
        </p:nvSpPr>
        <p:spPr bwMode="auto">
          <a:xfrm>
            <a:off x="3345686" y="3512114"/>
            <a:ext cx="877836" cy="517358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kumimoji="0" lang="ko-KR" altLang="en-US" sz="2000" b="1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정육면체 30">
            <a:extLst>
              <a:ext uri="{FF2B5EF4-FFF2-40B4-BE49-F238E27FC236}">
                <a16:creationId xmlns:a16="http://schemas.microsoft.com/office/drawing/2014/main" id="{8B813325-4970-4BC1-80D8-AD7CB3FB224B}"/>
              </a:ext>
            </a:extLst>
          </p:cNvPr>
          <p:cNvSpPr/>
          <p:nvPr/>
        </p:nvSpPr>
        <p:spPr bwMode="auto">
          <a:xfrm>
            <a:off x="2680922" y="4537416"/>
            <a:ext cx="877836" cy="517358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2000" b="1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정육면체 31">
            <a:extLst>
              <a:ext uri="{FF2B5EF4-FFF2-40B4-BE49-F238E27FC236}">
                <a16:creationId xmlns:a16="http://schemas.microsoft.com/office/drawing/2014/main" id="{80DE43FC-455E-4C84-B4F3-82EA4AFBDDE1}"/>
              </a:ext>
            </a:extLst>
          </p:cNvPr>
          <p:cNvSpPr/>
          <p:nvPr/>
        </p:nvSpPr>
        <p:spPr bwMode="auto">
          <a:xfrm>
            <a:off x="4866858" y="2427936"/>
            <a:ext cx="442605" cy="510310"/>
          </a:xfrm>
          <a:prstGeom prst="cube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ko-KR" altLang="en-US" sz="2800" b="1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정육면체 32">
            <a:extLst>
              <a:ext uri="{FF2B5EF4-FFF2-40B4-BE49-F238E27FC236}">
                <a16:creationId xmlns:a16="http://schemas.microsoft.com/office/drawing/2014/main" id="{638EBDAE-F777-4B44-827A-5DAB54432D80}"/>
              </a:ext>
            </a:extLst>
          </p:cNvPr>
          <p:cNvSpPr/>
          <p:nvPr/>
        </p:nvSpPr>
        <p:spPr bwMode="auto">
          <a:xfrm>
            <a:off x="5285391" y="2420888"/>
            <a:ext cx="927667" cy="510310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ko-KR" altLang="en-US" sz="2000" b="1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정육면체 33">
            <a:extLst>
              <a:ext uri="{FF2B5EF4-FFF2-40B4-BE49-F238E27FC236}">
                <a16:creationId xmlns:a16="http://schemas.microsoft.com/office/drawing/2014/main" id="{E223ED33-D498-4728-9F4A-DA6F60743739}"/>
              </a:ext>
            </a:extLst>
          </p:cNvPr>
          <p:cNvSpPr/>
          <p:nvPr/>
        </p:nvSpPr>
        <p:spPr bwMode="auto">
          <a:xfrm>
            <a:off x="4164561" y="3519162"/>
            <a:ext cx="418830" cy="517358"/>
          </a:xfrm>
          <a:prstGeom prst="cube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ko-KR" altLang="en-US" sz="2000" b="1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정육면체 34">
            <a:extLst>
              <a:ext uri="{FF2B5EF4-FFF2-40B4-BE49-F238E27FC236}">
                <a16:creationId xmlns:a16="http://schemas.microsoft.com/office/drawing/2014/main" id="{0DCFFA12-32D2-416D-81F7-744E7007842F}"/>
              </a:ext>
            </a:extLst>
          </p:cNvPr>
          <p:cNvSpPr/>
          <p:nvPr/>
        </p:nvSpPr>
        <p:spPr bwMode="auto">
          <a:xfrm>
            <a:off x="4552186" y="3499414"/>
            <a:ext cx="877836" cy="517358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ko-KR" altLang="en-US" sz="2000" b="1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정육면체 35">
            <a:extLst>
              <a:ext uri="{FF2B5EF4-FFF2-40B4-BE49-F238E27FC236}">
                <a16:creationId xmlns:a16="http://schemas.microsoft.com/office/drawing/2014/main" id="{4967070A-7959-443D-B373-AEDE807E13A3}"/>
              </a:ext>
            </a:extLst>
          </p:cNvPr>
          <p:cNvSpPr/>
          <p:nvPr/>
        </p:nvSpPr>
        <p:spPr bwMode="auto">
          <a:xfrm>
            <a:off x="3513135" y="4531764"/>
            <a:ext cx="418830" cy="517358"/>
          </a:xfrm>
          <a:prstGeom prst="cube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ko-KR" altLang="en-US" sz="2000" b="1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정육면체 36">
            <a:extLst>
              <a:ext uri="{FF2B5EF4-FFF2-40B4-BE49-F238E27FC236}">
                <a16:creationId xmlns:a16="http://schemas.microsoft.com/office/drawing/2014/main" id="{342E4AB4-05F8-4C02-A024-FEE0A36C29FE}"/>
              </a:ext>
            </a:extLst>
          </p:cNvPr>
          <p:cNvSpPr/>
          <p:nvPr/>
        </p:nvSpPr>
        <p:spPr bwMode="auto">
          <a:xfrm>
            <a:off x="3888060" y="4524716"/>
            <a:ext cx="877836" cy="517358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ko-KR" altLang="en-US" sz="2000" b="1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정육면체 37">
            <a:extLst>
              <a:ext uri="{FF2B5EF4-FFF2-40B4-BE49-F238E27FC236}">
                <a16:creationId xmlns:a16="http://schemas.microsoft.com/office/drawing/2014/main" id="{B86A2816-7909-4E11-961B-1B1838DE57D9}"/>
              </a:ext>
            </a:extLst>
          </p:cNvPr>
          <p:cNvSpPr/>
          <p:nvPr/>
        </p:nvSpPr>
        <p:spPr bwMode="auto">
          <a:xfrm>
            <a:off x="3226586" y="5492408"/>
            <a:ext cx="877836" cy="517358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ko-KR" altLang="en-US" sz="2000" b="1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41482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solidFill>
                  <a:schemeClr val="tx1"/>
                </a:solidFill>
              </a:rPr>
              <a:t>결합 규칙의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027834" y="6488955"/>
            <a:ext cx="637117" cy="252413"/>
          </a:xfrm>
        </p:spPr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>
                <a:ea typeface="맑은 고딕" panose="020B0503020000020004" pitchFamily="50" charset="-127"/>
              </a:rPr>
              <a:pPr>
                <a:defRPr/>
              </a:pPr>
              <a:t>68</a:t>
            </a:fld>
            <a:endParaRPr lang="en-US" altLang="ko-KR" dirty="0">
              <a:ea typeface="맑은 고딕" panose="020B0503020000020004" pitchFamily="50" charset="-127"/>
            </a:endParaRPr>
          </a:p>
        </p:txBody>
      </p:sp>
      <p:pic>
        <p:nvPicPr>
          <p:cNvPr id="39" name="_x236778296" descr="EMB000013c824b8">
            <a:extLst>
              <a:ext uri="{FF2B5EF4-FFF2-40B4-BE49-F238E27FC236}">
                <a16:creationId xmlns:a16="http://schemas.microsoft.com/office/drawing/2014/main" id="{3828706E-2912-4CB1-AA32-D988E487B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743075"/>
            <a:ext cx="9050808" cy="31980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xtLst/>
        </p:spPr>
      </p:pic>
    </p:spTree>
    <p:extLst>
      <p:ext uri="{BB962C8B-B14F-4D97-AF65-F5344CB8AC3E}">
        <p14:creationId xmlns:p14="http://schemas.microsoft.com/office/powerpoint/2010/main" val="21336113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#4-1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정수형 변수 </a:t>
            </a:r>
            <a:r>
              <a:rPr lang="en-US" altLang="ko-KR" sz="2000" dirty="0"/>
              <a:t>2</a:t>
            </a:r>
            <a:r>
              <a:rPr lang="ko-KR" altLang="en-US" sz="2000" dirty="0"/>
              <a:t>개를 시간으로 입력 받는다</a:t>
            </a:r>
            <a:endParaRPr lang="en-US" altLang="ko-KR" sz="2000" dirty="0"/>
          </a:p>
          <a:p>
            <a:r>
              <a:rPr lang="ko-KR" altLang="en-US" sz="2000" dirty="0"/>
              <a:t>시간과 분 따로따로 입력 받는 것 허용 안함</a:t>
            </a:r>
            <a:endParaRPr lang="en-US" altLang="ko-KR" sz="2000" dirty="0"/>
          </a:p>
          <a:p>
            <a:r>
              <a:rPr lang="ko-KR" altLang="en-US" sz="2000" dirty="0"/>
              <a:t>두 시간의 차이를 구한다</a:t>
            </a:r>
            <a:endParaRPr lang="en-US" altLang="ko-KR" sz="2000" dirty="0"/>
          </a:p>
          <a:p>
            <a:r>
              <a:rPr lang="en-US" altLang="ko-KR" sz="2000" dirty="0"/>
              <a:t>hint: 3</a:t>
            </a:r>
            <a:r>
              <a:rPr lang="ko-KR" altLang="en-US" sz="2000" dirty="0"/>
              <a:t>항 연산자 이용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69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8655E6-E6F2-4996-9050-E9510C8FE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284984"/>
            <a:ext cx="3437925" cy="22218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9245F7-91F7-4219-9F0D-EBAF7D803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8" y="3289607"/>
            <a:ext cx="3402835" cy="22996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FF2011-134A-4C78-90E3-73FD748FCF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0"/>
          <a:stretch/>
        </p:blipFill>
        <p:spPr>
          <a:xfrm>
            <a:off x="7320136" y="3284984"/>
            <a:ext cx="3744416" cy="225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1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부동 소수점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3B1EF422-E7EE-4403-B6B2-24FB877CB8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1921" y="1268760"/>
                <a:ext cx="10534649" cy="4824413"/>
              </a:xfrm>
            </p:spPr>
            <p:txBody>
              <a:bodyPr/>
              <a:lstStyle/>
              <a:p>
                <a:r>
                  <a:rPr lang="ko-KR" altLang="en-US" sz="2000" dirty="0"/>
                  <a:t>부동소수점이란</a:t>
                </a:r>
                <a:r>
                  <a:rPr lang="en-US" altLang="ko-KR" sz="2000" dirty="0"/>
                  <a:t>?</a:t>
                </a:r>
                <a:br>
                  <a:rPr lang="en-US" altLang="ko-KR" sz="2000" dirty="0"/>
                </a:br>
                <a:r>
                  <a:rPr lang="ko-KR" altLang="en-US" sz="2000" dirty="0"/>
                  <a:t>아주 큰 수와 아주 작은 수를 효율적으로 표현하기 위해 사용된다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효율적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정확</a:t>
                </a:r>
                <a:r>
                  <a:rPr lang="en-US" altLang="ko-KR" sz="2000" dirty="0"/>
                  <a:t>).</a:t>
                </a:r>
              </a:p>
              <a:p>
                <a:r>
                  <a:rPr lang="ko-KR" altLang="en-US" sz="2000" dirty="0"/>
                  <a:t>원리</a:t>
                </a:r>
                <a:br>
                  <a:rPr lang="en-US" altLang="ko-KR" sz="2000" dirty="0"/>
                </a:br>
                <a:r>
                  <a:rPr lang="en-US" altLang="ko-KR" sz="2000" dirty="0"/>
                  <a:t>10</a:t>
                </a:r>
                <a:r>
                  <a:rPr lang="ko-KR" altLang="en-US" sz="2000" dirty="0"/>
                  <a:t>진수를 </a:t>
                </a:r>
                <a:r>
                  <a:rPr lang="en-US" altLang="ko-KR" sz="2000" dirty="0"/>
                  <a:t>10</a:t>
                </a:r>
                <a:r>
                  <a:rPr lang="ko-KR" altLang="en-US" sz="2000" dirty="0"/>
                  <a:t>으로 곱하거나 나누어 소수점의 위치를 변경하듯 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진수도 이와 같이 표현</a:t>
                </a:r>
                <a:endParaRPr lang="en-US" altLang="ko-KR" sz="2000" dirty="0"/>
              </a:p>
              <a:p>
                <a:r>
                  <a:rPr lang="ko-KR" altLang="en-US" sz="2000" dirty="0"/>
                  <a:t>예시</a:t>
                </a:r>
                <a:br>
                  <a:rPr lang="en-US" altLang="ko-KR" sz="2000" dirty="0"/>
                </a:br>
                <a:r>
                  <a:rPr lang="en-US" altLang="ko-KR" sz="2000" dirty="0"/>
                  <a:t>1001.1011 -&gt;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1.0011011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*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br>
                  <a:rPr lang="en-US" altLang="ko-KR" sz="2000" dirty="0"/>
                </a:br>
                <a:r>
                  <a:rPr lang="ko-KR" altLang="en-US" sz="2000" dirty="0"/>
                  <a:t>여기에서 지수부의 </a:t>
                </a:r>
                <a:r>
                  <a:rPr lang="en-US" altLang="ko-KR" sz="2000" dirty="0"/>
                  <a:t>3</a:t>
                </a:r>
                <a:r>
                  <a:rPr lang="ko-KR" altLang="en-US" sz="2000" dirty="0"/>
                  <a:t>은 위의 원리를 통해 소수점의 위치를 정한 것</a:t>
                </a:r>
                <a:r>
                  <a:rPr lang="en-US" altLang="ko-KR" sz="2000" dirty="0"/>
                  <a:t>, </a:t>
                </a:r>
                <a:br>
                  <a:rPr lang="en-US" altLang="ko-KR" sz="2000" dirty="0"/>
                </a:br>
                <a:r>
                  <a:rPr lang="en-US" altLang="ko-KR" sz="2000" dirty="0"/>
                  <a:t>1.0011011</a:t>
                </a:r>
                <a:r>
                  <a:rPr lang="ko-KR" altLang="en-US" sz="2000" dirty="0"/>
                  <a:t>은 </a:t>
                </a:r>
                <a:r>
                  <a:rPr lang="en-US" altLang="ko-KR" sz="2000" dirty="0"/>
                  <a:t>1001.1011</a:t>
                </a:r>
                <a:r>
                  <a:rPr lang="ko-KR" altLang="en-US" sz="2000" dirty="0"/>
                  <a:t>을 정규화 한 것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3B1EF422-E7EE-4403-B6B2-24FB877CB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1921" y="1268760"/>
                <a:ext cx="10534649" cy="4824413"/>
              </a:xfrm>
              <a:blipFill>
                <a:blip r:embed="rId3"/>
                <a:stretch>
                  <a:fillRect l="-116" t="-6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_x222690872" descr="EMB000007f00a48">
            <a:extLst>
              <a:ext uri="{FF2B5EF4-FFF2-40B4-BE49-F238E27FC236}">
                <a16:creationId xmlns:a16="http://schemas.microsoft.com/office/drawing/2014/main" id="{E688290C-3F69-4AB0-BBD3-58CFB7703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01" y="4293096"/>
            <a:ext cx="6881892" cy="1584663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C443C1-1FE1-4FB3-A6D5-CD9FF361960C}"/>
              </a:ext>
            </a:extLst>
          </p:cNvPr>
          <p:cNvSpPr txBox="1"/>
          <p:nvPr/>
        </p:nvSpPr>
        <p:spPr>
          <a:xfrm>
            <a:off x="7997556" y="4581128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표현할 수 있는 범위가 대폭 늘어난다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baseline="30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-38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baseline="30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+38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51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부동 소수점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정밀도</a:t>
            </a:r>
            <a:r>
              <a:rPr lang="en-US" altLang="ko-KR" sz="2000" dirty="0"/>
              <a:t>: </a:t>
            </a:r>
            <a:r>
              <a:rPr lang="ko-KR" altLang="en-US" sz="2000" dirty="0"/>
              <a:t>소수점 </a:t>
            </a:r>
            <a:r>
              <a:rPr lang="ko-KR" altLang="en-US" sz="2000" dirty="0" err="1"/>
              <a:t>몇째</a:t>
            </a:r>
            <a:r>
              <a:rPr lang="ko-KR" altLang="en-US" sz="2000" dirty="0"/>
              <a:t> 자리까지 오차 없이 표현이 가능한지 나타내는 것</a:t>
            </a:r>
            <a:br>
              <a:rPr lang="en-US" altLang="ko-KR" sz="2000" dirty="0"/>
            </a:br>
            <a:r>
              <a:rPr lang="ko-KR" altLang="en-US" sz="2000" dirty="0"/>
              <a:t>유효 숫자의 개수로 나타낸다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유효숫자</a:t>
            </a:r>
            <a:r>
              <a:rPr lang="en-US" altLang="ko-KR" sz="2000" dirty="0"/>
              <a:t>: </a:t>
            </a:r>
            <a:r>
              <a:rPr lang="ko-KR" altLang="en-US" sz="2000" dirty="0"/>
              <a:t>가수 부분에 할당되는 비트에  따라 결정</a:t>
            </a:r>
            <a:endParaRPr lang="en-US" altLang="ko-KR" sz="2000" dirty="0"/>
          </a:p>
        </p:txBody>
      </p:sp>
      <p:pic>
        <p:nvPicPr>
          <p:cNvPr id="7" name="_x222690872" descr="EMB000007f00a48">
            <a:extLst>
              <a:ext uri="{FF2B5EF4-FFF2-40B4-BE49-F238E27FC236}">
                <a16:creationId xmlns:a16="http://schemas.microsoft.com/office/drawing/2014/main" id="{E688290C-3F69-4AB0-BBD3-58CFB7703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95" y="2492409"/>
            <a:ext cx="9070912" cy="2088719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2010239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부동 소수점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196752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부동</a:t>
            </a:r>
            <a:r>
              <a:rPr lang="en-US" altLang="ko-KR" sz="2000" dirty="0"/>
              <a:t> </a:t>
            </a:r>
            <a:r>
              <a:rPr lang="ko-KR" altLang="en-US" sz="2000" dirty="0"/>
              <a:t>소수점 상수는 기본적으로 소수점을 이용해 표현한다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기본적으로 </a:t>
            </a:r>
            <a:r>
              <a:rPr lang="en-US" altLang="ko-KR" sz="2000" dirty="0"/>
              <a:t>double</a:t>
            </a:r>
            <a:r>
              <a:rPr lang="ko-KR" altLang="en-US" sz="2000" dirty="0"/>
              <a:t>형으로 저장</a:t>
            </a:r>
            <a:br>
              <a:rPr lang="en-US" altLang="ko-KR" sz="2000" dirty="0"/>
            </a:br>
            <a:r>
              <a:rPr lang="en-US" altLang="ko-KR" sz="2000" dirty="0"/>
              <a:t>float</a:t>
            </a:r>
            <a:r>
              <a:rPr lang="ko-KR" altLang="en-US" sz="2000" dirty="0"/>
              <a:t>형 상수를 만들려면 끝에 </a:t>
            </a:r>
            <a:r>
              <a:rPr lang="en-US" altLang="ko-KR" sz="2000" dirty="0"/>
              <a:t>f </a:t>
            </a:r>
            <a:r>
              <a:rPr lang="ko-KR" altLang="en-US" sz="2000" dirty="0"/>
              <a:t>또는 </a:t>
            </a:r>
            <a:r>
              <a:rPr lang="en-US" altLang="ko-KR" sz="2000" dirty="0"/>
              <a:t>F</a:t>
            </a:r>
            <a:r>
              <a:rPr lang="ko-KR" altLang="en-US" sz="2000" dirty="0"/>
              <a:t>를 붙인다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979A9BC-9AC3-4005-97CD-33B447DF67DB}"/>
              </a:ext>
            </a:extLst>
          </p:cNvPr>
          <p:cNvSpPr/>
          <p:nvPr/>
        </p:nvSpPr>
        <p:spPr>
          <a:xfrm>
            <a:off x="1127448" y="2348880"/>
            <a:ext cx="8127999" cy="779894"/>
          </a:xfrm>
          <a:prstGeom prst="round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5285B-0D31-4C40-8A73-E6DAEA99A3C2}"/>
              </a:ext>
            </a:extLst>
          </p:cNvPr>
          <p:cNvSpPr txBox="1"/>
          <p:nvPr/>
        </p:nvSpPr>
        <p:spPr>
          <a:xfrm>
            <a:off x="1271464" y="2348880"/>
            <a:ext cx="8127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3.141592          &lt;- double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 상수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(64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3.141592F        &lt;- float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 상수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85B9A33F-96D8-4A33-8A42-AB3A338775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9341293"/>
                  </p:ext>
                </p:extLst>
              </p:nvPr>
            </p:nvGraphicFramePr>
            <p:xfrm>
              <a:off x="808542" y="3383064"/>
              <a:ext cx="10219292" cy="28660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6858">
                      <a:extLst>
                        <a:ext uri="{9D8B030D-6E8A-4147-A177-3AD203B41FA5}">
                          <a16:colId xmlns:a16="http://schemas.microsoft.com/office/drawing/2014/main" val="3616565857"/>
                        </a:ext>
                      </a:extLst>
                    </a:gridCol>
                    <a:gridCol w="2256537">
                      <a:extLst>
                        <a:ext uri="{9D8B030D-6E8A-4147-A177-3AD203B41FA5}">
                          <a16:colId xmlns:a16="http://schemas.microsoft.com/office/drawing/2014/main" val="2551510553"/>
                        </a:ext>
                      </a:extLst>
                    </a:gridCol>
                    <a:gridCol w="756063">
                      <a:extLst>
                        <a:ext uri="{9D8B030D-6E8A-4147-A177-3AD203B41FA5}">
                          <a16:colId xmlns:a16="http://schemas.microsoft.com/office/drawing/2014/main" val="494104009"/>
                        </a:ext>
                      </a:extLst>
                    </a:gridCol>
                    <a:gridCol w="4821542">
                      <a:extLst>
                        <a:ext uri="{9D8B030D-6E8A-4147-A177-3AD203B41FA5}">
                          <a16:colId xmlns:a16="http://schemas.microsoft.com/office/drawing/2014/main" val="772276530"/>
                        </a:ext>
                      </a:extLst>
                    </a:gridCol>
                    <a:gridCol w="1218292">
                      <a:extLst>
                        <a:ext uri="{9D8B030D-6E8A-4147-A177-3AD203B41FA5}">
                          <a16:colId xmlns:a16="http://schemas.microsoft.com/office/drawing/2014/main" val="613906825"/>
                        </a:ext>
                      </a:extLst>
                    </a:gridCol>
                  </a:tblGrid>
                  <a:tr h="414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자료형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명칭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크기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범위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유효숫자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73383"/>
                      </a:ext>
                    </a:extLst>
                  </a:tr>
                  <a:tr h="109159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float</a:t>
                          </a:r>
                          <a:endParaRPr lang="ko-KR" altLang="en-US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단일정밀도</a:t>
                          </a:r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(single-precision)</a:t>
                          </a:r>
                        </a:p>
                        <a:p>
                          <a:pPr latinLnBrk="1"/>
                          <a:r>
                            <a:rPr lang="ko-KR" altLang="en-US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부동 소수점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32</a:t>
                          </a:r>
                          <a:r>
                            <a:rPr lang="ko-KR" altLang="en-US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비트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1.17549×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−38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~±3.40282×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  <a:r>
                            <a:rPr lang="ko-KR" altLang="en-US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1163599"/>
                      </a:ext>
                    </a:extLst>
                  </a:tr>
                  <a:tr h="135961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double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long double</a:t>
                          </a:r>
                          <a:endParaRPr lang="ko-KR" altLang="en-US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두배정밀도</a:t>
                          </a:r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(double-precision)</a:t>
                          </a:r>
                        </a:p>
                        <a:p>
                          <a:pPr latinLnBrk="1"/>
                          <a:r>
                            <a:rPr lang="ko-KR" altLang="en-US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부동 소수점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64</a:t>
                          </a:r>
                          <a:r>
                            <a:rPr lang="ko-KR" altLang="en-US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비트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2.22507×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−308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~±1.79769×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+308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  <a:p>
                          <a:pPr latinLnBrk="1"/>
                          <a:endParaRPr lang="ko-KR" altLang="en-US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15</a:t>
                          </a:r>
                          <a:r>
                            <a:rPr lang="ko-KR" altLang="en-US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76808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85B9A33F-96D8-4A33-8A42-AB3A338775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9341293"/>
                  </p:ext>
                </p:extLst>
              </p:nvPr>
            </p:nvGraphicFramePr>
            <p:xfrm>
              <a:off x="808542" y="3383064"/>
              <a:ext cx="10219292" cy="28660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6858">
                      <a:extLst>
                        <a:ext uri="{9D8B030D-6E8A-4147-A177-3AD203B41FA5}">
                          <a16:colId xmlns:a16="http://schemas.microsoft.com/office/drawing/2014/main" val="3616565857"/>
                        </a:ext>
                      </a:extLst>
                    </a:gridCol>
                    <a:gridCol w="2256537">
                      <a:extLst>
                        <a:ext uri="{9D8B030D-6E8A-4147-A177-3AD203B41FA5}">
                          <a16:colId xmlns:a16="http://schemas.microsoft.com/office/drawing/2014/main" val="2551510553"/>
                        </a:ext>
                      </a:extLst>
                    </a:gridCol>
                    <a:gridCol w="756063">
                      <a:extLst>
                        <a:ext uri="{9D8B030D-6E8A-4147-A177-3AD203B41FA5}">
                          <a16:colId xmlns:a16="http://schemas.microsoft.com/office/drawing/2014/main" val="494104009"/>
                        </a:ext>
                      </a:extLst>
                    </a:gridCol>
                    <a:gridCol w="4821542">
                      <a:extLst>
                        <a:ext uri="{9D8B030D-6E8A-4147-A177-3AD203B41FA5}">
                          <a16:colId xmlns:a16="http://schemas.microsoft.com/office/drawing/2014/main" val="772276530"/>
                        </a:ext>
                      </a:extLst>
                    </a:gridCol>
                    <a:gridCol w="1218292">
                      <a:extLst>
                        <a:ext uri="{9D8B030D-6E8A-4147-A177-3AD203B41FA5}">
                          <a16:colId xmlns:a16="http://schemas.microsoft.com/office/drawing/2014/main" val="613906825"/>
                        </a:ext>
                      </a:extLst>
                    </a:gridCol>
                  </a:tblGrid>
                  <a:tr h="414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자료형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명칭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크기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범위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유효숫자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73383"/>
                      </a:ext>
                    </a:extLst>
                  </a:tr>
                  <a:tr h="109159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float</a:t>
                          </a:r>
                          <a:endParaRPr lang="ko-KR" altLang="en-US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단일정밀도</a:t>
                          </a:r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(single-precision)</a:t>
                          </a:r>
                        </a:p>
                        <a:p>
                          <a:pPr latinLnBrk="1"/>
                          <a:r>
                            <a:rPr lang="ko-KR" altLang="en-US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부동 소수점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32</a:t>
                          </a:r>
                          <a:r>
                            <a:rPr lang="ko-KR" altLang="en-US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비트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6742" t="-40556" r="-25758" b="-1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  <a:r>
                            <a:rPr lang="ko-KR" altLang="en-US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1163599"/>
                      </a:ext>
                    </a:extLst>
                  </a:tr>
                  <a:tr h="135961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double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long double</a:t>
                          </a:r>
                          <a:endParaRPr lang="ko-KR" altLang="en-US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두배정밀도</a:t>
                          </a:r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(double-precision)</a:t>
                          </a:r>
                        </a:p>
                        <a:p>
                          <a:pPr latinLnBrk="1"/>
                          <a:r>
                            <a:rPr lang="ko-KR" altLang="en-US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부동 소수점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64</a:t>
                          </a:r>
                          <a:r>
                            <a:rPr lang="ko-KR" altLang="en-US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비트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6742" t="-112946" r="-25758" b="-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15</a:t>
                          </a:r>
                          <a:r>
                            <a:rPr lang="ko-KR" altLang="en-US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76808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38262800"/>
      </p:ext>
    </p:extLst>
  </p:cSld>
  <p:clrMapOvr>
    <a:masterClrMapping/>
  </p:clrMapOvr>
</p:sld>
</file>

<file path=ppt/theme/theme1.xml><?xml version="1.0" encoding="utf-8"?>
<a:theme xmlns:a="http://schemas.openxmlformats.org/drawingml/2006/main" name="봄의 수채화">
  <a:themeElements>
    <a:clrScheme name="봄의 수채화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봄의 수채화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</a:defRPr>
        </a:defPPr>
      </a:lstStyle>
    </a:txDef>
  </a:objectDefaults>
  <a:extraClrSchemeLst>
    <a:extraClrScheme>
      <a:clrScheme name="봄의 수채화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봄의 수채화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9339</TotalTime>
  <Words>2767</Words>
  <Application>Microsoft Office PowerPoint</Application>
  <PresentationFormat>와이드스크린</PresentationFormat>
  <Paragraphs>1088</Paragraphs>
  <Slides>69</Slides>
  <Notes>62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85" baseType="lpstr">
      <vt:lpstr>HY강B</vt:lpstr>
      <vt:lpstr>HY엽서M</vt:lpstr>
      <vt:lpstr>굴림</vt:lpstr>
      <vt:lpstr>맑은 고딕</vt:lpstr>
      <vt:lpstr>한컴바탕</vt:lpstr>
      <vt:lpstr>Arial</vt:lpstr>
      <vt:lpstr>Arial Black</vt:lpstr>
      <vt:lpstr>Book Antiqua</vt:lpstr>
      <vt:lpstr>Cambria Math</vt:lpstr>
      <vt:lpstr>Comic Sans MS</vt:lpstr>
      <vt:lpstr>Symbol</vt:lpstr>
      <vt:lpstr>Times New Roman</vt:lpstr>
      <vt:lpstr>Trebuchet MS</vt:lpstr>
      <vt:lpstr>Wingdings</vt:lpstr>
      <vt:lpstr>Wingdings 3</vt:lpstr>
      <vt:lpstr>봄의 수채화</vt:lpstr>
      <vt:lpstr>컴퓨터 개론 및 실습</vt:lpstr>
      <vt:lpstr>10진법, 8진법, 16진법</vt:lpstr>
      <vt:lpstr>예제: 10진법, 8진법, 16진법</vt:lpstr>
      <vt:lpstr>‘음의 정수’ 구하기</vt:lpstr>
      <vt:lpstr>PowerPoint 프레젠테이션</vt:lpstr>
      <vt:lpstr>고정 소수점</vt:lpstr>
      <vt:lpstr>부동 소수점</vt:lpstr>
      <vt:lpstr>부동 소수점</vt:lpstr>
      <vt:lpstr>부동 소수점 표현</vt:lpstr>
      <vt:lpstr>부동 소수점 표현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문자 자료형</vt:lpstr>
      <vt:lpstr>ASCII 코드</vt:lpstr>
      <vt:lpstr>문자 자료형</vt:lpstr>
      <vt:lpstr>문자 자료형(기본 연산)</vt:lpstr>
      <vt:lpstr>문자 자료형(제어 문자)</vt:lpstr>
      <vt:lpstr>문자 자료형(제어 문자)</vt:lpstr>
      <vt:lpstr>문자 자료형(제어 문자)</vt:lpstr>
      <vt:lpstr>문자 자료형(제어 문자)</vt:lpstr>
      <vt:lpstr>문자 자료형(제어 문자)</vt:lpstr>
      <vt:lpstr>문자 자료형(특수 문자)</vt:lpstr>
      <vt:lpstr>문자 자료형(특수 문자)</vt:lpstr>
      <vt:lpstr>수식</vt:lpstr>
      <vt:lpstr>연산자의 종류</vt:lpstr>
      <vt:lpstr>연산자의 종류</vt:lpstr>
      <vt:lpstr>연산자의 종류</vt:lpstr>
      <vt:lpstr>피연산자수에 따른 연산자 분류</vt:lpstr>
      <vt:lpstr>조건(삼항) 연산자</vt:lpstr>
      <vt:lpstr>조건(삼항) 연산자</vt:lpstr>
      <vt:lpstr>예제) 조건(삼항) 연산자</vt:lpstr>
      <vt:lpstr>산술 연산자</vt:lpstr>
      <vt:lpstr>예제: 산술연산자</vt:lpstr>
      <vt:lpstr>나눗셈 연산자</vt:lpstr>
      <vt:lpstr>예제: 나눗셈 연산자</vt:lpstr>
      <vt:lpstr>나머지 연산자</vt:lpstr>
      <vt:lpstr>예제: 나머지 연산자</vt:lpstr>
      <vt:lpstr>증감 연산자</vt:lpstr>
      <vt:lpstr>++x와 x++의 차이</vt:lpstr>
      <vt:lpstr>증감 연산자 정리</vt:lpstr>
      <vt:lpstr>PowerPoint 프레젠테이션</vt:lpstr>
      <vt:lpstr>PowerPoint 프레젠테이션</vt:lpstr>
      <vt:lpstr>복합 대입 연산자</vt:lpstr>
      <vt:lpstr>PowerPoint 프레젠테이션</vt:lpstr>
      <vt:lpstr>형 변환</vt:lpstr>
      <vt:lpstr>묵시적 형 변환(Implicit type casting)</vt:lpstr>
      <vt:lpstr>묵시적 형 변환(Implicit type casting)</vt:lpstr>
      <vt:lpstr>묵시적 형 변환(Implicit type casting)</vt:lpstr>
      <vt:lpstr>명시적 형 변환(Explicit type casting)</vt:lpstr>
      <vt:lpstr>명시적 형 변환(Explicit type casting)</vt:lpstr>
      <vt:lpstr>PowerPoint 프레젠테이션</vt:lpstr>
      <vt:lpstr>관계연산자</vt:lpstr>
      <vt:lpstr>논리연산자</vt:lpstr>
      <vt:lpstr>AND 연산자</vt:lpstr>
      <vt:lpstr>OR 연산자</vt:lpstr>
      <vt:lpstr>NOT 연산자</vt:lpstr>
      <vt:lpstr>참과 거짓의 표현방법</vt:lpstr>
      <vt:lpstr>주의사항!</vt:lpstr>
      <vt:lpstr>연산의 우선 순위</vt:lpstr>
      <vt:lpstr>연산의 우선 순위</vt:lpstr>
      <vt:lpstr>우선 순위의 일반적인 지침</vt:lpstr>
      <vt:lpstr>결합 규칙</vt:lpstr>
      <vt:lpstr>결합 규칙</vt:lpstr>
      <vt:lpstr>결합 규칙의 예</vt:lpstr>
      <vt:lpstr>과제 #4-1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 Security</dc:title>
  <dc:creator>Jongwuk Lee</dc:creator>
  <cp:lastModifiedBy>tina</cp:lastModifiedBy>
  <cp:revision>359</cp:revision>
  <dcterms:created xsi:type="dcterms:W3CDTF">2006-02-20T18:05:16Z</dcterms:created>
  <dcterms:modified xsi:type="dcterms:W3CDTF">2019-04-03T08:56:46Z</dcterms:modified>
</cp:coreProperties>
</file>