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9"/>
  </p:notesMasterIdLst>
  <p:sldIdLst>
    <p:sldId id="305" r:id="rId2"/>
    <p:sldId id="541" r:id="rId3"/>
    <p:sldId id="563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4" r:id="rId14"/>
    <p:sldId id="573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61" r:id="rId37"/>
    <p:sldId id="562" r:id="rId38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FF0000"/>
    <a:srgbClr val="0A78C2"/>
    <a:srgbClr val="0000FF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80611" autoAdjust="0"/>
  </p:normalViewPr>
  <p:slideViewPr>
    <p:cSldViewPr>
      <p:cViewPr varScale="1">
        <p:scale>
          <a:sx n="80" d="100"/>
          <a:sy n="80" d="100"/>
        </p:scale>
        <p:origin x="144" y="2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41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4412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20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4820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169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282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49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812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82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197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560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704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723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8728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2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6947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1605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192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539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188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578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16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580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6280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015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1387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89104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351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36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33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17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15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013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89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개론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2019.04.11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guk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if</a:t>
            </a:r>
            <a:r>
              <a:rPr lang="ko-KR" altLang="en-US" sz="2000" dirty="0"/>
              <a:t>문이나 </a:t>
            </a:r>
            <a:r>
              <a:rPr lang="en-US" altLang="ko-KR" sz="2000" dirty="0"/>
              <a:t>else</a:t>
            </a:r>
            <a:r>
              <a:rPr lang="ko-KR" altLang="en-US" sz="2000" dirty="0"/>
              <a:t>문을 사용할 때 </a:t>
            </a:r>
            <a:r>
              <a:rPr lang="en-US" altLang="ko-KR" sz="2000" dirty="0"/>
              <a:t>{ }</a:t>
            </a:r>
            <a:r>
              <a:rPr lang="ko-KR" altLang="en-US" sz="2000" dirty="0"/>
              <a:t>를 통해 블록을 지정하라는 이야기를 </a:t>
            </a:r>
            <a:r>
              <a:rPr lang="ko-KR" altLang="en-US" sz="2000" dirty="0" err="1"/>
              <a:t>했었는데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사실 </a:t>
            </a:r>
            <a:r>
              <a:rPr lang="en-US" altLang="ko-KR" sz="2000" dirty="0"/>
              <a:t>if</a:t>
            </a:r>
            <a:r>
              <a:rPr lang="ko-KR" altLang="en-US" sz="2000" dirty="0"/>
              <a:t>문이나 </a:t>
            </a:r>
            <a:r>
              <a:rPr lang="en-US" altLang="ko-KR" sz="2000" dirty="0"/>
              <a:t>else</a:t>
            </a:r>
            <a:r>
              <a:rPr lang="ko-KR" altLang="en-US" sz="2000" dirty="0"/>
              <a:t>문에서 수행하는 문장이 한 문장이라면 </a:t>
            </a:r>
            <a:r>
              <a:rPr lang="en-US" altLang="ko-KR" sz="2000" dirty="0"/>
              <a:t>{ }</a:t>
            </a:r>
            <a:r>
              <a:rPr lang="ko-KR" altLang="en-US" sz="2000" dirty="0"/>
              <a:t>를 생략할 수 있다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위의 문장은 아래와 동일한 의미를 가진다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DDF798-3771-4FCA-B819-DC309A77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132856"/>
            <a:ext cx="4842733" cy="11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00A1251-8559-4355-BBA1-115D3658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4221088"/>
            <a:ext cx="471472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3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자료형과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{ }</a:t>
            </a:r>
            <a:r>
              <a:rPr lang="ko-KR" altLang="en-US" sz="2000" dirty="0"/>
              <a:t>를 생략한 산술 연산 기호 판별 프로그램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DC53F0-15D7-480F-97A5-D23E1D0A5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760970"/>
            <a:ext cx="5075683" cy="43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64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if</a:t>
            </a:r>
            <a:r>
              <a:rPr lang="ko-KR" altLang="en-US" sz="2000" dirty="0"/>
              <a:t>문 혹은 </a:t>
            </a:r>
            <a:r>
              <a:rPr lang="en-US" altLang="ko-KR" sz="2000" dirty="0"/>
              <a:t>else</a:t>
            </a:r>
            <a:r>
              <a:rPr lang="ko-KR" altLang="en-US" sz="2000" dirty="0"/>
              <a:t>문 안에서 다시 </a:t>
            </a:r>
            <a:r>
              <a:rPr lang="en-US" altLang="ko-KR" sz="2000" dirty="0"/>
              <a:t>if</a:t>
            </a:r>
            <a:r>
              <a:rPr lang="ko-KR" altLang="en-US" sz="2000" dirty="0"/>
              <a:t>문을 사용하는 형태를 의미한다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if</a:t>
            </a:r>
            <a:r>
              <a:rPr lang="ko-KR" altLang="en-US" sz="2000" dirty="0"/>
              <a:t>문 안에 또 </a:t>
            </a:r>
            <a:r>
              <a:rPr lang="en-US" altLang="ko-KR" sz="2000" dirty="0"/>
              <a:t>if</a:t>
            </a:r>
            <a:r>
              <a:rPr lang="ko-KR" altLang="en-US" sz="2000" dirty="0"/>
              <a:t>문이 들어가고 </a:t>
            </a:r>
            <a:r>
              <a:rPr lang="en-US" altLang="ko-KR" sz="2000" dirty="0"/>
              <a:t>else</a:t>
            </a:r>
            <a:r>
              <a:rPr lang="ko-KR" altLang="en-US" sz="2000" dirty="0"/>
              <a:t>문 안에 다시 </a:t>
            </a:r>
            <a:r>
              <a:rPr lang="en-US" altLang="ko-KR" sz="2000" dirty="0"/>
              <a:t>if – else</a:t>
            </a:r>
            <a:r>
              <a:rPr lang="ko-KR" altLang="en-US" sz="2000" dirty="0"/>
              <a:t>문이 들어가기 때문에 </a:t>
            </a:r>
            <a:br>
              <a:rPr lang="en-US" altLang="ko-KR" sz="2000" dirty="0"/>
            </a:br>
            <a:r>
              <a:rPr lang="ko-KR" altLang="en-US" sz="2000" dirty="0"/>
              <a:t>중첩</a:t>
            </a:r>
            <a:r>
              <a:rPr lang="en-US" altLang="ko-KR" sz="2000" dirty="0"/>
              <a:t>(nested) if</a:t>
            </a:r>
            <a:r>
              <a:rPr lang="ko-KR" altLang="en-US" sz="2000" dirty="0"/>
              <a:t>문이라고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3131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196875"/>
            <a:ext cx="10534649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중첩 </a:t>
            </a:r>
            <a:r>
              <a:rPr lang="en-US" altLang="ko-KR" sz="2800" b="1" dirty="0"/>
              <a:t>if</a:t>
            </a:r>
            <a:r>
              <a:rPr lang="ko-KR" altLang="en-US" sz="2800" b="1" dirty="0"/>
              <a:t>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if(condition1)</a:t>
            </a:r>
          </a:p>
          <a:p>
            <a:pPr marL="0" indent="0">
              <a:buNone/>
            </a:pPr>
            <a:r>
              <a:rPr lang="en-US" altLang="ko-KR" sz="2000" dirty="0"/>
              <a:t>	{</a:t>
            </a:r>
          </a:p>
          <a:p>
            <a:pPr marL="0" indent="0">
              <a:buNone/>
            </a:pPr>
            <a:r>
              <a:rPr lang="en-US" altLang="ko-KR" sz="2000" dirty="0"/>
              <a:t>	     if(condition2)</a:t>
            </a:r>
          </a:p>
          <a:p>
            <a:pPr marL="0" indent="0">
              <a:buNone/>
            </a:pPr>
            <a:r>
              <a:rPr lang="en-US" altLang="ko-KR" sz="2000" dirty="0"/>
              <a:t>	     {</a:t>
            </a:r>
          </a:p>
          <a:p>
            <a:pPr marL="0" indent="0">
              <a:buNone/>
            </a:pPr>
            <a:r>
              <a:rPr lang="en-US" altLang="ko-KR" sz="2000" dirty="0"/>
              <a:t>	        statement1;</a:t>
            </a:r>
          </a:p>
          <a:p>
            <a:pPr marL="0" indent="0">
              <a:buNone/>
            </a:pPr>
            <a:r>
              <a:rPr lang="en-US" altLang="ko-KR" sz="2000" dirty="0"/>
              <a:t>	     }</a:t>
            </a:r>
          </a:p>
          <a:p>
            <a:pPr marL="0" indent="0">
              <a:buNone/>
            </a:pPr>
            <a:r>
              <a:rPr lang="en-US" altLang="ko-KR" sz="2000" dirty="0"/>
              <a:t>	     else</a:t>
            </a:r>
          </a:p>
          <a:p>
            <a:pPr marL="0" indent="0">
              <a:buNone/>
            </a:pPr>
            <a:r>
              <a:rPr lang="en-US" altLang="ko-KR" sz="2000" dirty="0"/>
              <a:t>	     {</a:t>
            </a:r>
          </a:p>
          <a:p>
            <a:pPr marL="0" indent="0">
              <a:buNone/>
            </a:pPr>
            <a:r>
              <a:rPr lang="en-US" altLang="ko-KR" sz="2000" dirty="0"/>
              <a:t>	        statement2;</a:t>
            </a:r>
          </a:p>
          <a:p>
            <a:pPr marL="0" indent="0">
              <a:buNone/>
            </a:pPr>
            <a:r>
              <a:rPr lang="en-US" altLang="ko-KR" sz="2000" dirty="0"/>
              <a:t>	     }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condition1 </a:t>
            </a:r>
            <a:r>
              <a:rPr lang="ko-KR" altLang="en-US" sz="2000" dirty="0"/>
              <a:t>의 조건이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이고 </a:t>
            </a:r>
            <a:r>
              <a:rPr lang="en-US" altLang="ko-KR" sz="2000" dirty="0"/>
              <a:t>condition2</a:t>
            </a:r>
            <a:r>
              <a:rPr lang="ko-KR" altLang="en-US" sz="2000" dirty="0"/>
              <a:t>의 조건이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이면 </a:t>
            </a:r>
            <a:r>
              <a:rPr lang="en-US" altLang="ko-KR" sz="2000" dirty="0"/>
              <a:t>statement1</a:t>
            </a:r>
            <a:r>
              <a:rPr lang="ko-KR" altLang="en-US" sz="2000" dirty="0"/>
              <a:t>을 수행하고 </a:t>
            </a:r>
            <a:r>
              <a:rPr lang="en-US" altLang="ko-KR" sz="2000" dirty="0"/>
              <a:t>condition1 </a:t>
            </a:r>
            <a:r>
              <a:rPr lang="ko-KR" altLang="en-US" sz="2000" dirty="0"/>
              <a:t>의 조건이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이고 </a:t>
            </a:r>
            <a:r>
              <a:rPr lang="en-US" altLang="ko-KR" sz="2000" dirty="0"/>
              <a:t>condition2</a:t>
            </a:r>
            <a:r>
              <a:rPr lang="ko-KR" altLang="en-US" sz="2000" dirty="0"/>
              <a:t>의 조건이 </a:t>
            </a:r>
            <a:r>
              <a:rPr lang="en-US" altLang="ko-KR" sz="2000" dirty="0"/>
              <a:t>false</a:t>
            </a:r>
            <a:r>
              <a:rPr lang="ko-KR" altLang="en-US" sz="2000" dirty="0"/>
              <a:t>이면 </a:t>
            </a:r>
            <a:r>
              <a:rPr lang="en-US" altLang="ko-KR" sz="2000" dirty="0"/>
              <a:t>statement2</a:t>
            </a:r>
            <a:r>
              <a:rPr lang="ko-KR" altLang="en-US" sz="2000" dirty="0"/>
              <a:t>를 수행한다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059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중첩 </a:t>
            </a:r>
            <a:r>
              <a:rPr lang="en-US" altLang="ko-KR" sz="2800" b="1" dirty="0"/>
              <a:t>if</a:t>
            </a:r>
            <a:r>
              <a:rPr lang="ko-KR" altLang="en-US" sz="2800" b="1" dirty="0"/>
              <a:t>문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계속</a:t>
            </a:r>
            <a:r>
              <a:rPr lang="en-US" altLang="ko-KR" sz="2800" b="1" dirty="0"/>
              <a:t>)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649186-794B-4C63-B621-049DD2347561}"/>
              </a:ext>
            </a:extLst>
          </p:cNvPr>
          <p:cNvCxnSpPr>
            <a:cxnSpLocks/>
          </p:cNvCxnSpPr>
          <p:nvPr/>
        </p:nvCxnSpPr>
        <p:spPr>
          <a:xfrm>
            <a:off x="4943871" y="1286519"/>
            <a:ext cx="0" cy="45720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E3DBF503-B3CA-4CAE-B5B7-E2C154E30241}"/>
              </a:ext>
            </a:extLst>
          </p:cNvPr>
          <p:cNvSpPr/>
          <p:nvPr/>
        </p:nvSpPr>
        <p:spPr>
          <a:xfrm>
            <a:off x="4046014" y="1745763"/>
            <a:ext cx="1795714" cy="982176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Condition1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B4C68E-4DBB-4C0F-B6B0-1362A1854C2B}"/>
              </a:ext>
            </a:extLst>
          </p:cNvPr>
          <p:cNvCxnSpPr>
            <a:cxnSpLocks/>
          </p:cNvCxnSpPr>
          <p:nvPr/>
        </p:nvCxnSpPr>
        <p:spPr>
          <a:xfrm>
            <a:off x="4943871" y="2727939"/>
            <a:ext cx="0" cy="413029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64906FAA-A69C-4C2A-8B98-B64907FC67F8}"/>
              </a:ext>
            </a:extLst>
          </p:cNvPr>
          <p:cNvSpPr/>
          <p:nvPr/>
        </p:nvSpPr>
        <p:spPr>
          <a:xfrm>
            <a:off x="4222243" y="4631342"/>
            <a:ext cx="1444334" cy="776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BAAE04-DE46-4FF7-8DC2-22936E8274A2}"/>
              </a:ext>
            </a:extLst>
          </p:cNvPr>
          <p:cNvCxnSpPr>
            <a:cxnSpLocks/>
          </p:cNvCxnSpPr>
          <p:nvPr/>
        </p:nvCxnSpPr>
        <p:spPr>
          <a:xfrm>
            <a:off x="4944410" y="4148434"/>
            <a:ext cx="0" cy="482908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8E2E50-207F-43DB-AE16-DF082F9435DE}"/>
              </a:ext>
            </a:extLst>
          </p:cNvPr>
          <p:cNvCxnSpPr>
            <a:cxnSpLocks/>
          </p:cNvCxnSpPr>
          <p:nvPr/>
        </p:nvCxnSpPr>
        <p:spPr>
          <a:xfrm>
            <a:off x="5841728" y="2236851"/>
            <a:ext cx="2558527" cy="0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7">
            <a:extLst>
              <a:ext uri="{FF2B5EF4-FFF2-40B4-BE49-F238E27FC236}">
                <a16:creationId xmlns:a16="http://schemas.microsoft.com/office/drawing/2014/main" id="{A6E0D15E-F849-4C14-B0A9-7F946F62B501}"/>
              </a:ext>
            </a:extLst>
          </p:cNvPr>
          <p:cNvSpPr txBox="1"/>
          <p:nvPr/>
        </p:nvSpPr>
        <p:spPr>
          <a:xfrm>
            <a:off x="5140591" y="2715101"/>
            <a:ext cx="624658" cy="369332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48">
            <a:extLst>
              <a:ext uri="{FF2B5EF4-FFF2-40B4-BE49-F238E27FC236}">
                <a16:creationId xmlns:a16="http://schemas.microsoft.com/office/drawing/2014/main" id="{01866C09-BC72-4CC6-8649-0885F59A317A}"/>
              </a:ext>
            </a:extLst>
          </p:cNvPr>
          <p:cNvSpPr txBox="1"/>
          <p:nvPr/>
        </p:nvSpPr>
        <p:spPr>
          <a:xfrm>
            <a:off x="6312023" y="1653618"/>
            <a:ext cx="716863" cy="369332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A6BA4055-279E-472B-8495-13EF5F5481DB}"/>
              </a:ext>
            </a:extLst>
          </p:cNvPr>
          <p:cNvSpPr/>
          <p:nvPr/>
        </p:nvSpPr>
        <p:spPr>
          <a:xfrm>
            <a:off x="6312023" y="4631342"/>
            <a:ext cx="1444334" cy="776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DB86814A-A630-415B-ACF0-10FC82F1F304}"/>
              </a:ext>
            </a:extLst>
          </p:cNvPr>
          <p:cNvSpPr/>
          <p:nvPr/>
        </p:nvSpPr>
        <p:spPr>
          <a:xfrm>
            <a:off x="4046553" y="3166258"/>
            <a:ext cx="1795714" cy="982176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Condition2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20">
            <a:extLst>
              <a:ext uri="{FF2B5EF4-FFF2-40B4-BE49-F238E27FC236}">
                <a16:creationId xmlns:a16="http://schemas.microsoft.com/office/drawing/2014/main" id="{0DD3BCA0-005B-4161-88FA-DCFAC2B3378D}"/>
              </a:ext>
            </a:extLst>
          </p:cNvPr>
          <p:cNvSpPr txBox="1"/>
          <p:nvPr/>
        </p:nvSpPr>
        <p:spPr>
          <a:xfrm>
            <a:off x="5140591" y="4148434"/>
            <a:ext cx="624658" cy="369332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꺾인 연결선 10">
            <a:extLst>
              <a:ext uri="{FF2B5EF4-FFF2-40B4-BE49-F238E27FC236}">
                <a16:creationId xmlns:a16="http://schemas.microsoft.com/office/drawing/2014/main" id="{3429A8BD-A123-4B37-AC14-EC9682BDB4E6}"/>
              </a:ext>
            </a:extLst>
          </p:cNvPr>
          <p:cNvCxnSpPr>
            <a:stCxn id="35" idx="3"/>
            <a:endCxn id="34" idx="0"/>
          </p:cNvCxnSpPr>
          <p:nvPr/>
        </p:nvCxnSpPr>
        <p:spPr>
          <a:xfrm>
            <a:off x="5842267" y="3657346"/>
            <a:ext cx="1191923" cy="973996"/>
          </a:xfrm>
          <a:prstGeom prst="bentConnector2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3">
            <a:extLst>
              <a:ext uri="{FF2B5EF4-FFF2-40B4-BE49-F238E27FC236}">
                <a16:creationId xmlns:a16="http://schemas.microsoft.com/office/drawing/2014/main" id="{F3A932C4-B93E-4D2F-BFB8-0C1DCDAD6DA1}"/>
              </a:ext>
            </a:extLst>
          </p:cNvPr>
          <p:cNvSpPr txBox="1"/>
          <p:nvPr/>
        </p:nvSpPr>
        <p:spPr>
          <a:xfrm>
            <a:off x="6204011" y="3166258"/>
            <a:ext cx="716863" cy="369332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AD5B280-108E-492A-A378-7CD19F7AFB4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943871" y="5408160"/>
            <a:ext cx="539" cy="54112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28">
            <a:extLst>
              <a:ext uri="{FF2B5EF4-FFF2-40B4-BE49-F238E27FC236}">
                <a16:creationId xmlns:a16="http://schemas.microsoft.com/office/drawing/2014/main" id="{CD11DEA2-27FD-4533-971C-BCFC2EDBE3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44411" y="2236850"/>
            <a:ext cx="3455845" cy="3441869"/>
          </a:xfrm>
          <a:prstGeom prst="bentConnector3">
            <a:avLst>
              <a:gd name="adj1" fmla="val 77"/>
            </a:avLst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A456E56-1EBF-42D2-A850-7CFD8570BF43}"/>
              </a:ext>
            </a:extLst>
          </p:cNvPr>
          <p:cNvCxnSpPr>
            <a:stCxn id="34" idx="2"/>
          </p:cNvCxnSpPr>
          <p:nvPr/>
        </p:nvCxnSpPr>
        <p:spPr>
          <a:xfrm>
            <a:off x="7034190" y="5408160"/>
            <a:ext cx="0" cy="27056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6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606BFA-F5CB-4134-B27F-4EF5CC1F0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02"/>
          <a:stretch/>
        </p:blipFill>
        <p:spPr bwMode="auto">
          <a:xfrm>
            <a:off x="1487488" y="1196280"/>
            <a:ext cx="4625286" cy="496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0AD18CD-F19B-4A9B-86A2-4AF34642B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5"/>
          <a:stretch/>
        </p:blipFill>
        <p:spPr bwMode="auto">
          <a:xfrm>
            <a:off x="6456040" y="1916832"/>
            <a:ext cx="4539419" cy="316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73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위에서 이야기한 </a:t>
            </a:r>
            <a:r>
              <a:rPr lang="en-US" altLang="ko-KR" sz="2000" dirty="0"/>
              <a:t>{ }</a:t>
            </a:r>
            <a:r>
              <a:rPr lang="ko-KR" altLang="en-US" sz="2000" dirty="0"/>
              <a:t>를 생략할 수 있는 </a:t>
            </a:r>
            <a:r>
              <a:rPr lang="en-US" altLang="ko-KR" sz="2000" dirty="0"/>
              <a:t>if</a:t>
            </a:r>
            <a:r>
              <a:rPr lang="ko-KR" altLang="en-US" sz="2000" dirty="0"/>
              <a:t>문의 특징 때문에 중첩 </a:t>
            </a:r>
            <a:r>
              <a:rPr lang="en-US" altLang="ko-KR" sz="2000" dirty="0"/>
              <a:t>if</a:t>
            </a:r>
            <a:r>
              <a:rPr lang="ko-KR" altLang="en-US" sz="2000" dirty="0"/>
              <a:t>문에서 </a:t>
            </a:r>
            <a:r>
              <a:rPr lang="en-US" altLang="ko-KR" sz="2000" dirty="0"/>
              <a:t>if – else</a:t>
            </a:r>
            <a:r>
              <a:rPr lang="ko-KR" altLang="en-US" sz="2000" dirty="0"/>
              <a:t>를 판단하기가 모호해질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위와 같은 코드에서는 </a:t>
            </a:r>
            <a:r>
              <a:rPr lang="en-US" altLang="ko-KR" sz="2000" dirty="0"/>
              <a:t>if(score &gt; 90)</a:t>
            </a:r>
            <a:r>
              <a:rPr lang="ko-KR" altLang="en-US" sz="2000" dirty="0"/>
              <a:t>이 </a:t>
            </a:r>
            <a:r>
              <a:rPr lang="en-US" altLang="ko-KR" sz="2000" dirty="0"/>
              <a:t>else</a:t>
            </a:r>
            <a:r>
              <a:rPr lang="ko-KR" altLang="en-US" sz="2000" dirty="0"/>
              <a:t>와 매칭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F16CE4-2C93-4FA5-A614-C49A771D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988840"/>
            <a:ext cx="4727970" cy="157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14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들여쓰기를 지켜서 하지 않았다면 판단하기는 더욱 모호해진다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항상 </a:t>
            </a:r>
            <a:r>
              <a:rPr lang="en-US" altLang="ko-KR" sz="2000" dirty="0"/>
              <a:t>else</a:t>
            </a:r>
            <a:r>
              <a:rPr lang="ko-KR" altLang="en-US" sz="2000" dirty="0"/>
              <a:t>문은 바로 위에 있는 </a:t>
            </a:r>
            <a:r>
              <a:rPr lang="en-US" altLang="ko-KR" sz="2000" dirty="0"/>
              <a:t>if</a:t>
            </a:r>
            <a:r>
              <a:rPr lang="ko-KR" altLang="en-US" sz="2000" dirty="0"/>
              <a:t>문과 매칭된다는 것을 기억해야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B669AFE-D7F0-4857-BB63-020EC8AB5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772816"/>
            <a:ext cx="499718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37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아래 코드에서 </a:t>
            </a:r>
            <a:r>
              <a:rPr lang="en-US" altLang="ko-KR" sz="2000" dirty="0"/>
              <a:t>if(score &gt; 80)</a:t>
            </a:r>
            <a:r>
              <a:rPr lang="ko-KR" altLang="en-US" sz="2000" dirty="0"/>
              <a:t>과 </a:t>
            </a:r>
            <a:r>
              <a:rPr lang="en-US" altLang="ko-KR" sz="2000" dirty="0"/>
              <a:t>else</a:t>
            </a:r>
            <a:r>
              <a:rPr lang="ko-KR" altLang="en-US" sz="2000" dirty="0"/>
              <a:t>를 매칭시키고자 한다면</a:t>
            </a:r>
            <a:r>
              <a:rPr lang="en-US" altLang="ko-KR" sz="2000" dirty="0"/>
              <a:t>, if(score &gt; 80)</a:t>
            </a:r>
            <a:r>
              <a:rPr lang="ko-KR" altLang="en-US" sz="2000" dirty="0"/>
              <a:t>을 블록으로 묶어주면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6034B42-313A-48A8-A15F-AFC400682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988840"/>
            <a:ext cx="4727970" cy="157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443BCD5-3521-40BC-95D4-8578581B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1" y="3947769"/>
            <a:ext cx="5490679" cy="207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35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의 배수이면서 </a:t>
            </a:r>
            <a:r>
              <a:rPr lang="en-US" altLang="ko-KR" sz="2000" dirty="0"/>
              <a:t>3</a:t>
            </a:r>
            <a:r>
              <a:rPr lang="ko-KR" altLang="en-US" sz="2000" dirty="0"/>
              <a:t>의 배수인 숫자를 찾고자 할 때 어떻게 해야 찾을 수 있을까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세 숫자의 크기를 비교하고자 할 때 어떻게 해야 세 숫자의 크기를 비교할 수 있을까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55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(Conditional statement)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조건식을 판별하여 참일 경우 혹은 거짓일 경우의 프로그램 동작을 제어하기 위해 </a:t>
            </a:r>
            <a:br>
              <a:rPr lang="en-US" altLang="ko-KR" sz="2000" dirty="0"/>
            </a:br>
            <a:r>
              <a:rPr lang="ko-KR" altLang="en-US" sz="2000" dirty="0"/>
              <a:t>사용되는 문장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우리가 사용하는 변수나 계산 결과를 특정 조건으로 판별하고자 할 때 사용한다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86245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196875"/>
            <a:ext cx="10534649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else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if</a:t>
            </a:r>
            <a:r>
              <a:rPr lang="ko-KR" altLang="en-US" sz="2800" b="1" dirty="0"/>
              <a:t>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if(condition1)</a:t>
            </a:r>
          </a:p>
          <a:p>
            <a:pPr marL="0" indent="0">
              <a:buNone/>
            </a:pPr>
            <a:r>
              <a:rPr lang="en-US" altLang="ko-KR" sz="2000" dirty="0"/>
              <a:t>	{</a:t>
            </a:r>
          </a:p>
          <a:p>
            <a:pPr marL="0" indent="0">
              <a:buNone/>
            </a:pPr>
            <a:r>
              <a:rPr lang="en-US" altLang="ko-KR" sz="2000" dirty="0"/>
              <a:t>	     statement1;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	else if(condition2)</a:t>
            </a:r>
          </a:p>
          <a:p>
            <a:pPr marL="0" indent="0">
              <a:buNone/>
            </a:pPr>
            <a:r>
              <a:rPr lang="en-US" altLang="ko-KR" sz="2000" dirty="0"/>
              <a:t>	{</a:t>
            </a:r>
          </a:p>
          <a:p>
            <a:pPr marL="0" indent="0">
              <a:buNone/>
            </a:pPr>
            <a:r>
              <a:rPr lang="en-US" altLang="ko-KR" sz="2000" dirty="0"/>
              <a:t>	     statement2;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	else</a:t>
            </a:r>
          </a:p>
          <a:p>
            <a:pPr marL="0" indent="0">
              <a:buNone/>
            </a:pPr>
            <a:r>
              <a:rPr lang="en-US" altLang="ko-KR" sz="2000" dirty="0"/>
              <a:t>	{</a:t>
            </a:r>
          </a:p>
          <a:p>
            <a:pPr marL="0" indent="0">
              <a:buNone/>
            </a:pPr>
            <a:r>
              <a:rPr lang="en-US" altLang="ko-KR" sz="2000" dirty="0"/>
              <a:t>	     statement3;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B1823D-A20F-482B-A720-D5E26880B556}"/>
              </a:ext>
            </a:extLst>
          </p:cNvPr>
          <p:cNvSpPr/>
          <p:nvPr/>
        </p:nvSpPr>
        <p:spPr>
          <a:xfrm>
            <a:off x="5447928" y="1995805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condition1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조건이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statement1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수행하고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condition1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조건이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condition2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조건이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statement2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수행하고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condition1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condition2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statement3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346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else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if</a:t>
            </a:r>
            <a:r>
              <a:rPr lang="ko-KR" altLang="en-US" sz="2800" b="1" dirty="0"/>
              <a:t>문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계속</a:t>
            </a:r>
            <a:r>
              <a:rPr lang="en-US" altLang="ko-KR" sz="2800" b="1" dirty="0"/>
              <a:t>)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F27C785-E40A-4E97-89E8-F25F3AD8ED2F}"/>
              </a:ext>
            </a:extLst>
          </p:cNvPr>
          <p:cNvCxnSpPr/>
          <p:nvPr/>
        </p:nvCxnSpPr>
        <p:spPr>
          <a:xfrm>
            <a:off x="5087349" y="1285796"/>
            <a:ext cx="0" cy="45720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4E4F0595-82BB-4899-AA7B-E70B151BA854}"/>
              </a:ext>
            </a:extLst>
          </p:cNvPr>
          <p:cNvSpPr/>
          <p:nvPr/>
        </p:nvSpPr>
        <p:spPr>
          <a:xfrm>
            <a:off x="4189492" y="1745040"/>
            <a:ext cx="1795714" cy="982176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Condition1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305277-6602-4F21-B352-23E1E0C4EF22}"/>
              </a:ext>
            </a:extLst>
          </p:cNvPr>
          <p:cNvCxnSpPr/>
          <p:nvPr/>
        </p:nvCxnSpPr>
        <p:spPr>
          <a:xfrm>
            <a:off x="5087349" y="2727216"/>
            <a:ext cx="0" cy="413029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2467C82D-956F-45D5-840B-9E981B60F46E}"/>
              </a:ext>
            </a:extLst>
          </p:cNvPr>
          <p:cNvSpPr/>
          <p:nvPr/>
        </p:nvSpPr>
        <p:spPr>
          <a:xfrm>
            <a:off x="4365721" y="3140245"/>
            <a:ext cx="1444334" cy="776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113CFD0A-271C-4B1E-9859-DCB992EA5D17}"/>
              </a:ext>
            </a:extLst>
          </p:cNvPr>
          <p:cNvSpPr txBox="1"/>
          <p:nvPr/>
        </p:nvSpPr>
        <p:spPr>
          <a:xfrm>
            <a:off x="5284069" y="2714378"/>
            <a:ext cx="624658" cy="369332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8">
            <a:extLst>
              <a:ext uri="{FF2B5EF4-FFF2-40B4-BE49-F238E27FC236}">
                <a16:creationId xmlns:a16="http://schemas.microsoft.com/office/drawing/2014/main" id="{285D47B1-66E0-481A-9FF7-A3C95BD0C9DE}"/>
              </a:ext>
            </a:extLst>
          </p:cNvPr>
          <p:cNvSpPr txBox="1"/>
          <p:nvPr/>
        </p:nvSpPr>
        <p:spPr>
          <a:xfrm>
            <a:off x="6265382" y="1745040"/>
            <a:ext cx="716863" cy="369332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D6283582-938B-44AE-BF0D-1603A65A5A3F}"/>
              </a:ext>
            </a:extLst>
          </p:cNvPr>
          <p:cNvSpPr/>
          <p:nvPr/>
        </p:nvSpPr>
        <p:spPr>
          <a:xfrm>
            <a:off x="6540256" y="4541862"/>
            <a:ext cx="1444334" cy="776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7395FDF8-E153-4CE1-86D0-9D4882475353}"/>
              </a:ext>
            </a:extLst>
          </p:cNvPr>
          <p:cNvSpPr/>
          <p:nvPr/>
        </p:nvSpPr>
        <p:spPr>
          <a:xfrm>
            <a:off x="6364566" y="3030773"/>
            <a:ext cx="1795714" cy="982176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Condition2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42EFB87A-B505-4004-AA38-B615F85DFB46}"/>
              </a:ext>
            </a:extLst>
          </p:cNvPr>
          <p:cNvSpPr txBox="1"/>
          <p:nvPr/>
        </p:nvSpPr>
        <p:spPr>
          <a:xfrm>
            <a:off x="7317420" y="4025960"/>
            <a:ext cx="624658" cy="369332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98EFF487-222D-4371-BBBA-857444805954}"/>
              </a:ext>
            </a:extLst>
          </p:cNvPr>
          <p:cNvSpPr txBox="1"/>
          <p:nvPr/>
        </p:nvSpPr>
        <p:spPr>
          <a:xfrm>
            <a:off x="8406801" y="3083710"/>
            <a:ext cx="716863" cy="369332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642A230-860E-43A0-8D4D-44A5E1138E7B}"/>
              </a:ext>
            </a:extLst>
          </p:cNvPr>
          <p:cNvCxnSpPr>
            <a:stCxn id="25" idx="2"/>
          </p:cNvCxnSpPr>
          <p:nvPr/>
        </p:nvCxnSpPr>
        <p:spPr>
          <a:xfrm>
            <a:off x="5087888" y="3917063"/>
            <a:ext cx="0" cy="2031494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1963CA-EB3D-46F4-9803-C59EFC1A3217}"/>
              </a:ext>
            </a:extLst>
          </p:cNvPr>
          <p:cNvCxnSpPr>
            <a:stCxn id="43" idx="2"/>
          </p:cNvCxnSpPr>
          <p:nvPr/>
        </p:nvCxnSpPr>
        <p:spPr>
          <a:xfrm>
            <a:off x="7262423" y="5318680"/>
            <a:ext cx="0" cy="27056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">
            <a:extLst>
              <a:ext uri="{FF2B5EF4-FFF2-40B4-BE49-F238E27FC236}">
                <a16:creationId xmlns:a16="http://schemas.microsoft.com/office/drawing/2014/main" id="{F5B0A0FB-08D6-4A1A-AB20-68E1C21B204A}"/>
              </a:ext>
            </a:extLst>
          </p:cNvPr>
          <p:cNvCxnSpPr>
            <a:stCxn id="23" idx="3"/>
            <a:endCxn id="44" idx="0"/>
          </p:cNvCxnSpPr>
          <p:nvPr/>
        </p:nvCxnSpPr>
        <p:spPr>
          <a:xfrm>
            <a:off x="5985206" y="2236128"/>
            <a:ext cx="1277217" cy="794645"/>
          </a:xfrm>
          <a:prstGeom prst="bentConnector2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A18836A-2C1F-4A42-9C43-093F2A4A0907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>
            <a:off x="7262423" y="4012949"/>
            <a:ext cx="0" cy="528913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963F9B15-1488-4482-9328-0DFED99460DC}"/>
              </a:ext>
            </a:extLst>
          </p:cNvPr>
          <p:cNvSpPr/>
          <p:nvPr/>
        </p:nvSpPr>
        <p:spPr>
          <a:xfrm>
            <a:off x="8543733" y="4541862"/>
            <a:ext cx="1444334" cy="776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꺾인 연결선 22">
            <a:extLst>
              <a:ext uri="{FF2B5EF4-FFF2-40B4-BE49-F238E27FC236}">
                <a16:creationId xmlns:a16="http://schemas.microsoft.com/office/drawing/2014/main" id="{936194DD-59C4-44DA-BC2F-0439880BE5BD}"/>
              </a:ext>
            </a:extLst>
          </p:cNvPr>
          <p:cNvCxnSpPr>
            <a:stCxn id="44" idx="3"/>
            <a:endCxn id="51" idx="0"/>
          </p:cNvCxnSpPr>
          <p:nvPr/>
        </p:nvCxnSpPr>
        <p:spPr>
          <a:xfrm>
            <a:off x="8160280" y="3521861"/>
            <a:ext cx="1105620" cy="1020001"/>
          </a:xfrm>
          <a:prstGeom prst="bentConnector2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F53F796-C5E3-44C3-9C8E-E155F203BB4D}"/>
              </a:ext>
            </a:extLst>
          </p:cNvPr>
          <p:cNvCxnSpPr>
            <a:stCxn id="51" idx="2"/>
          </p:cNvCxnSpPr>
          <p:nvPr/>
        </p:nvCxnSpPr>
        <p:spPr>
          <a:xfrm>
            <a:off x="9265900" y="5318680"/>
            <a:ext cx="0" cy="27056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E403C79-B910-4053-AF1E-41CB75EDDF6A}"/>
              </a:ext>
            </a:extLst>
          </p:cNvPr>
          <p:cNvCxnSpPr/>
          <p:nvPr/>
        </p:nvCxnSpPr>
        <p:spPr>
          <a:xfrm flipH="1">
            <a:off x="5087888" y="5589240"/>
            <a:ext cx="4178012" cy="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if – else </a:t>
            </a:r>
            <a:r>
              <a:rPr lang="ko-KR" altLang="en-US" sz="2000" dirty="0"/>
              <a:t>문 만으로 모든 조건을 표현하기에는 무리가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따라서 </a:t>
            </a:r>
            <a:r>
              <a:rPr lang="en-US" altLang="ko-KR" sz="2000" dirty="0"/>
              <a:t>if</a:t>
            </a:r>
            <a:r>
              <a:rPr lang="ko-KR" altLang="en-US" sz="2000" dirty="0"/>
              <a:t>와 </a:t>
            </a:r>
            <a:r>
              <a:rPr lang="en-US" altLang="ko-KR" sz="2000" dirty="0"/>
              <a:t>else if, else</a:t>
            </a:r>
            <a:r>
              <a:rPr lang="ko-KR" altLang="en-US" sz="2000" dirty="0"/>
              <a:t>를 이용하여 조건문을 연속적으로 사용하는 것이 가능하다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연속 </a:t>
            </a:r>
            <a:r>
              <a:rPr lang="en-US" altLang="ko-KR" sz="2000" dirty="0"/>
              <a:t>if</a:t>
            </a:r>
            <a:r>
              <a:rPr lang="ko-KR" altLang="en-US" sz="2000" dirty="0"/>
              <a:t>문은 </a:t>
            </a:r>
            <a:r>
              <a:rPr lang="en-US" altLang="ko-KR" sz="2000" dirty="0"/>
              <a:t>else if</a:t>
            </a:r>
            <a:r>
              <a:rPr lang="ko-KR" altLang="en-US" sz="2000" dirty="0"/>
              <a:t>문을 여러 개 사용하는 것이고 </a:t>
            </a:r>
            <a:r>
              <a:rPr lang="en-US" altLang="ko-KR" sz="2000" dirty="0"/>
              <a:t>if</a:t>
            </a:r>
            <a:r>
              <a:rPr lang="ko-KR" altLang="en-US" sz="2000" dirty="0"/>
              <a:t>와 </a:t>
            </a:r>
            <a:r>
              <a:rPr lang="en-US" altLang="ko-KR" sz="2000" dirty="0"/>
              <a:t>else</a:t>
            </a:r>
            <a:r>
              <a:rPr lang="ko-KR" altLang="en-US" sz="2000" dirty="0"/>
              <a:t>는 한 번만 사용할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961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883"/>
            <a:ext cx="10534649" cy="48244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1600" dirty="0"/>
              <a:t>if(condition1)</a:t>
            </a:r>
          </a:p>
          <a:p>
            <a:pPr marL="0" indent="0">
              <a:buNone/>
            </a:pPr>
            <a:r>
              <a:rPr lang="en-US" altLang="ko-KR" sz="1600" dirty="0"/>
              <a:t>	{</a:t>
            </a:r>
          </a:p>
          <a:p>
            <a:pPr marL="0" indent="0">
              <a:buNone/>
            </a:pPr>
            <a:r>
              <a:rPr lang="en-US" altLang="ko-KR" sz="1600" dirty="0"/>
              <a:t>	     statement1;</a:t>
            </a:r>
          </a:p>
          <a:p>
            <a:pPr marL="0" indent="0">
              <a:buNone/>
            </a:pPr>
            <a:r>
              <a:rPr lang="en-US" altLang="ko-KR" sz="1600" dirty="0"/>
              <a:t>	}</a:t>
            </a:r>
          </a:p>
          <a:p>
            <a:pPr marL="0" indent="0">
              <a:buNone/>
            </a:pPr>
            <a:r>
              <a:rPr lang="en-US" altLang="ko-KR" sz="1600" dirty="0"/>
              <a:t>	else if(condition2)</a:t>
            </a:r>
          </a:p>
          <a:p>
            <a:pPr marL="0" indent="0">
              <a:buNone/>
            </a:pPr>
            <a:r>
              <a:rPr lang="en-US" altLang="ko-KR" sz="1600" dirty="0"/>
              <a:t>	{</a:t>
            </a:r>
          </a:p>
          <a:p>
            <a:pPr marL="0" indent="0">
              <a:buNone/>
            </a:pPr>
            <a:r>
              <a:rPr lang="en-US" altLang="ko-KR" sz="1600" dirty="0"/>
              <a:t>	     statement2;</a:t>
            </a:r>
          </a:p>
          <a:p>
            <a:pPr marL="0" indent="0">
              <a:buNone/>
            </a:pPr>
            <a:r>
              <a:rPr lang="en-US" altLang="ko-KR" sz="1600" dirty="0"/>
              <a:t>	}</a:t>
            </a:r>
          </a:p>
          <a:p>
            <a:pPr marL="0" indent="0">
              <a:buNone/>
            </a:pPr>
            <a:r>
              <a:rPr lang="en-US" altLang="ko-KR" sz="1600" dirty="0"/>
              <a:t>	else if(condition3)</a:t>
            </a:r>
          </a:p>
          <a:p>
            <a:pPr marL="0" indent="0">
              <a:buNone/>
            </a:pPr>
            <a:r>
              <a:rPr lang="en-US" altLang="ko-KR" sz="1600" dirty="0"/>
              <a:t>	{</a:t>
            </a:r>
          </a:p>
          <a:p>
            <a:pPr marL="0" indent="0">
              <a:buNone/>
            </a:pPr>
            <a:r>
              <a:rPr lang="en-US" altLang="ko-KR" sz="1600" dirty="0"/>
              <a:t>	     statement3;</a:t>
            </a:r>
          </a:p>
          <a:p>
            <a:pPr marL="0" indent="0">
              <a:buNone/>
            </a:pPr>
            <a:r>
              <a:rPr lang="en-US" altLang="ko-KR" sz="1600" dirty="0"/>
              <a:t>	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else</a:t>
            </a:r>
          </a:p>
          <a:p>
            <a:pPr marL="0" indent="0">
              <a:buNone/>
            </a:pPr>
            <a:r>
              <a:rPr lang="en-US" altLang="ko-KR" sz="1600" dirty="0"/>
              <a:t>	{</a:t>
            </a:r>
          </a:p>
          <a:p>
            <a:pPr marL="0" indent="0">
              <a:buNone/>
            </a:pPr>
            <a:r>
              <a:rPr lang="en-US" altLang="ko-KR" sz="1600" dirty="0"/>
              <a:t>	     </a:t>
            </a:r>
            <a:r>
              <a:rPr lang="en-US" altLang="ko-KR" sz="1600" dirty="0" err="1"/>
              <a:t>statementN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54251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연속 </a:t>
            </a:r>
            <a:r>
              <a:rPr lang="en-US" altLang="ko-KR" sz="2800" b="1" dirty="0"/>
              <a:t>if</a:t>
            </a:r>
            <a:r>
              <a:rPr lang="ko-KR" altLang="en-US" sz="2800" b="1" dirty="0"/>
              <a:t>문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계속</a:t>
            </a:r>
            <a:r>
              <a:rPr lang="en-US" altLang="ko-KR" sz="2800" b="1" dirty="0"/>
              <a:t>)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8BA19B7-2D1D-47E9-9494-29C5C169943B}"/>
              </a:ext>
            </a:extLst>
          </p:cNvPr>
          <p:cNvCxnSpPr/>
          <p:nvPr/>
        </p:nvCxnSpPr>
        <p:spPr>
          <a:xfrm>
            <a:off x="5409681" y="1171419"/>
            <a:ext cx="0" cy="45720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9DA3B8E9-5268-46FB-8A6B-1DDB37794D88}"/>
              </a:ext>
            </a:extLst>
          </p:cNvPr>
          <p:cNvSpPr/>
          <p:nvPr/>
        </p:nvSpPr>
        <p:spPr>
          <a:xfrm>
            <a:off x="4511824" y="1630663"/>
            <a:ext cx="1795714" cy="982176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Condition1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FD0C771C-217A-4542-99C6-734071A41041}"/>
              </a:ext>
            </a:extLst>
          </p:cNvPr>
          <p:cNvSpPr/>
          <p:nvPr/>
        </p:nvSpPr>
        <p:spPr>
          <a:xfrm>
            <a:off x="6862588" y="1733342"/>
            <a:ext cx="1444334" cy="776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8">
            <a:extLst>
              <a:ext uri="{FF2B5EF4-FFF2-40B4-BE49-F238E27FC236}">
                <a16:creationId xmlns:a16="http://schemas.microsoft.com/office/drawing/2014/main" id="{A589F685-2D1E-4D92-8FBB-0A7D16745272}"/>
              </a:ext>
            </a:extLst>
          </p:cNvPr>
          <p:cNvSpPr txBox="1"/>
          <p:nvPr/>
        </p:nvSpPr>
        <p:spPr>
          <a:xfrm>
            <a:off x="5614824" y="2612839"/>
            <a:ext cx="596638" cy="307777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CDE4E337-8FD2-4E83-BB4E-41674E7E951E}"/>
              </a:ext>
            </a:extLst>
          </p:cNvPr>
          <p:cNvSpPr/>
          <p:nvPr/>
        </p:nvSpPr>
        <p:spPr>
          <a:xfrm>
            <a:off x="6862588" y="3032086"/>
            <a:ext cx="1444334" cy="776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01E8B60A-4E97-4FEF-BC35-D97E5377AC6F}"/>
              </a:ext>
            </a:extLst>
          </p:cNvPr>
          <p:cNvSpPr/>
          <p:nvPr/>
        </p:nvSpPr>
        <p:spPr>
          <a:xfrm>
            <a:off x="4511824" y="2929407"/>
            <a:ext cx="1795714" cy="982176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Condition2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E342833F-27C7-457B-AC53-6B95752700B0}"/>
              </a:ext>
            </a:extLst>
          </p:cNvPr>
          <p:cNvSpPr txBox="1"/>
          <p:nvPr/>
        </p:nvSpPr>
        <p:spPr>
          <a:xfrm>
            <a:off x="6251478" y="1720667"/>
            <a:ext cx="528478" cy="307777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EE9F6951-1E08-46D4-9A7C-0A23627883EC}"/>
              </a:ext>
            </a:extLst>
          </p:cNvPr>
          <p:cNvSpPr txBox="1"/>
          <p:nvPr/>
        </p:nvSpPr>
        <p:spPr>
          <a:xfrm>
            <a:off x="5614824" y="3906217"/>
            <a:ext cx="596638" cy="307777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FF0DF25B-A648-47A0-9B30-B6792E33144B}"/>
              </a:ext>
            </a:extLst>
          </p:cNvPr>
          <p:cNvSpPr/>
          <p:nvPr/>
        </p:nvSpPr>
        <p:spPr>
          <a:xfrm>
            <a:off x="6862588" y="4311102"/>
            <a:ext cx="1444334" cy="776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0A180BB1-0990-45C1-8143-7312D2F23C40}"/>
              </a:ext>
            </a:extLst>
          </p:cNvPr>
          <p:cNvSpPr/>
          <p:nvPr/>
        </p:nvSpPr>
        <p:spPr>
          <a:xfrm>
            <a:off x="4511824" y="4208423"/>
            <a:ext cx="1795714" cy="982176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Condition3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4E28BE2-F010-4792-9617-218AA0D2A60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307538" y="2121751"/>
            <a:ext cx="555050" cy="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FA2ECAE-824D-45E4-B43B-51915AB55F90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6307538" y="3420495"/>
            <a:ext cx="555050" cy="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E870AC-5AD1-4F46-99EB-3AF69FB4A295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>
            <a:off x="6307538" y="4699511"/>
            <a:ext cx="555050" cy="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58AB6AD-995A-4DC2-8862-2A46D7E78859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>
            <a:off x="5409681" y="2612839"/>
            <a:ext cx="0" cy="316568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4ABE5F3-4F70-4FCC-BBC1-3176AE70ADF3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>
            <a:off x="5409681" y="3911583"/>
            <a:ext cx="0" cy="29684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39">
            <a:extLst>
              <a:ext uri="{FF2B5EF4-FFF2-40B4-BE49-F238E27FC236}">
                <a16:creationId xmlns:a16="http://schemas.microsoft.com/office/drawing/2014/main" id="{C63468E8-C998-4E0F-BA45-5620F5349DD3}"/>
              </a:ext>
            </a:extLst>
          </p:cNvPr>
          <p:cNvSpPr txBox="1"/>
          <p:nvPr/>
        </p:nvSpPr>
        <p:spPr>
          <a:xfrm>
            <a:off x="6211462" y="3032086"/>
            <a:ext cx="528478" cy="307777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40">
            <a:extLst>
              <a:ext uri="{FF2B5EF4-FFF2-40B4-BE49-F238E27FC236}">
                <a16:creationId xmlns:a16="http://schemas.microsoft.com/office/drawing/2014/main" id="{143CC603-90DF-4085-8559-909BDCD064E9}"/>
              </a:ext>
            </a:extLst>
          </p:cNvPr>
          <p:cNvSpPr txBox="1"/>
          <p:nvPr/>
        </p:nvSpPr>
        <p:spPr>
          <a:xfrm>
            <a:off x="6230891" y="4313651"/>
            <a:ext cx="528478" cy="307777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3A997C7A-D9CD-448C-97AA-B678C547F1DE}"/>
              </a:ext>
            </a:extLst>
          </p:cNvPr>
          <p:cNvSpPr/>
          <p:nvPr/>
        </p:nvSpPr>
        <p:spPr>
          <a:xfrm>
            <a:off x="4649846" y="5402132"/>
            <a:ext cx="1519670" cy="259116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 N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6CE324D-59B8-418C-AA66-BA63850896DC}"/>
              </a:ext>
            </a:extLst>
          </p:cNvPr>
          <p:cNvCxnSpPr>
            <a:stCxn id="36" idx="2"/>
            <a:endCxn id="57" idx="0"/>
          </p:cNvCxnSpPr>
          <p:nvPr/>
        </p:nvCxnSpPr>
        <p:spPr>
          <a:xfrm>
            <a:off x="5409681" y="5190599"/>
            <a:ext cx="0" cy="211533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5FCCD0F-12B1-4E96-9302-265193D68102}"/>
              </a:ext>
            </a:extLst>
          </p:cNvPr>
          <p:cNvCxnSpPr>
            <a:stCxn id="29" idx="3"/>
          </p:cNvCxnSpPr>
          <p:nvPr/>
        </p:nvCxnSpPr>
        <p:spPr>
          <a:xfrm>
            <a:off x="8306922" y="2121751"/>
            <a:ext cx="559143" cy="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416E20-B6E9-407A-84EC-2226C395209C}"/>
              </a:ext>
            </a:extLst>
          </p:cNvPr>
          <p:cNvCxnSpPr>
            <a:stCxn id="31" idx="3"/>
          </p:cNvCxnSpPr>
          <p:nvPr/>
        </p:nvCxnSpPr>
        <p:spPr>
          <a:xfrm>
            <a:off x="8306922" y="3420495"/>
            <a:ext cx="559143" cy="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A13446A-89A6-4E52-8962-5405E7F28F35}"/>
              </a:ext>
            </a:extLst>
          </p:cNvPr>
          <p:cNvCxnSpPr>
            <a:stCxn id="35" idx="3"/>
          </p:cNvCxnSpPr>
          <p:nvPr/>
        </p:nvCxnSpPr>
        <p:spPr>
          <a:xfrm>
            <a:off x="8306922" y="4699511"/>
            <a:ext cx="559143" cy="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58">
            <a:extLst>
              <a:ext uri="{FF2B5EF4-FFF2-40B4-BE49-F238E27FC236}">
                <a16:creationId xmlns:a16="http://schemas.microsoft.com/office/drawing/2014/main" id="{D7041F0E-B5F2-4E2F-B517-8631FED90DDE}"/>
              </a:ext>
            </a:extLst>
          </p:cNvPr>
          <p:cNvCxnSpPr>
            <a:endCxn id="57" idx="3"/>
          </p:cNvCxnSpPr>
          <p:nvPr/>
        </p:nvCxnSpPr>
        <p:spPr>
          <a:xfrm rot="5400000">
            <a:off x="5812822" y="2478446"/>
            <a:ext cx="3409939" cy="2696549"/>
          </a:xfrm>
          <a:prstGeom prst="bentConnector2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10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if</a:t>
            </a:r>
            <a:r>
              <a:rPr lang="ko-KR" altLang="en-US" sz="2000" dirty="0"/>
              <a:t>문을 연속적으로 사용하는 것이 불편할 정도로 단순한 비교를 여러 번 할 때 </a:t>
            </a:r>
            <a:br>
              <a:rPr lang="en-US" altLang="ko-KR" sz="2000" dirty="0"/>
            </a:br>
            <a:r>
              <a:rPr lang="en-US" altLang="ko-KR" sz="2000" dirty="0"/>
              <a:t>if, else if, else</a:t>
            </a:r>
            <a:r>
              <a:rPr lang="ko-KR" altLang="en-US" sz="2000" dirty="0"/>
              <a:t>를 사용하지 않고 </a:t>
            </a:r>
            <a:r>
              <a:rPr lang="en-US" altLang="ko-KR" sz="2000" dirty="0"/>
              <a:t>switch-case</a:t>
            </a:r>
            <a:r>
              <a:rPr lang="ko-KR" altLang="en-US" sz="2000" dirty="0"/>
              <a:t>를 이용하여 손 쉽게 여러 개의 비교를 </a:t>
            </a:r>
            <a:br>
              <a:rPr lang="en-US" altLang="ko-KR" sz="2000" dirty="0"/>
            </a:br>
            <a:r>
              <a:rPr lang="ko-KR" altLang="en-US" sz="2000" dirty="0"/>
              <a:t>하는 것이 가능하다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switch-case</a:t>
            </a:r>
            <a:r>
              <a:rPr lang="ko-KR" altLang="en-US" sz="2000" dirty="0"/>
              <a:t>는 연속 </a:t>
            </a:r>
            <a:r>
              <a:rPr lang="en-US" altLang="ko-KR" sz="2000" dirty="0"/>
              <a:t>if</a:t>
            </a:r>
            <a:r>
              <a:rPr lang="ko-KR" altLang="en-US" sz="2000" dirty="0"/>
              <a:t>문과 동일한 기능을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switch </a:t>
            </a:r>
            <a:r>
              <a:rPr lang="ko-KR" altLang="en-US" sz="2000" dirty="0"/>
              <a:t>의 비교는 정수</a:t>
            </a:r>
            <a:r>
              <a:rPr lang="en-US" altLang="ko-KR" sz="2000" dirty="0"/>
              <a:t>, </a:t>
            </a:r>
            <a:r>
              <a:rPr lang="ko-KR" altLang="en-US" sz="2000" dirty="0"/>
              <a:t>문자만 가능하다</a:t>
            </a:r>
            <a:r>
              <a:rPr lang="en-US" altLang="ko-KR" sz="2000" dirty="0"/>
              <a:t>. 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실수 불가능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case</a:t>
            </a:r>
            <a:r>
              <a:rPr lang="ko-KR" altLang="en-US" sz="2000" dirty="0"/>
              <a:t>에는 변수가 아닌 상수로만 비교를 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0236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switch-case 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196875"/>
            <a:ext cx="10534649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switch-case</a:t>
            </a:r>
            <a:r>
              <a:rPr lang="ko-KR" altLang="en-US" sz="2800" b="1" dirty="0"/>
              <a:t> 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switch(Variable)</a:t>
            </a:r>
          </a:p>
          <a:p>
            <a:pPr marL="0" indent="0">
              <a:buNone/>
            </a:pPr>
            <a:r>
              <a:rPr lang="en-US" altLang="ko-KR" sz="2000" dirty="0"/>
              <a:t>	{</a:t>
            </a:r>
          </a:p>
          <a:p>
            <a:pPr marL="0" indent="0">
              <a:buNone/>
            </a:pPr>
            <a:r>
              <a:rPr lang="en-US" altLang="ko-KR" sz="2000" dirty="0"/>
              <a:t>	     case value1 : </a:t>
            </a:r>
          </a:p>
          <a:p>
            <a:pPr marL="0" indent="0">
              <a:buNone/>
            </a:pPr>
            <a:r>
              <a:rPr lang="en-US" altLang="ko-KR" sz="2000" dirty="0"/>
              <a:t>		statement1;</a:t>
            </a:r>
          </a:p>
          <a:p>
            <a:pPr marL="0" indent="0">
              <a:buNone/>
            </a:pPr>
            <a:r>
              <a:rPr lang="en-US" altLang="ko-KR" sz="2000" dirty="0"/>
              <a:t>		break;</a:t>
            </a:r>
          </a:p>
          <a:p>
            <a:pPr marL="0" indent="0">
              <a:buNone/>
            </a:pPr>
            <a:r>
              <a:rPr lang="en-US" altLang="ko-KR" sz="2000" dirty="0"/>
              <a:t>	     case value2 :</a:t>
            </a:r>
          </a:p>
          <a:p>
            <a:pPr marL="0" indent="0">
              <a:buNone/>
            </a:pPr>
            <a:r>
              <a:rPr lang="en-US" altLang="ko-KR" sz="2000" dirty="0"/>
              <a:t>		statement2;</a:t>
            </a:r>
          </a:p>
          <a:p>
            <a:pPr marL="0" indent="0">
              <a:buNone/>
            </a:pPr>
            <a:r>
              <a:rPr lang="en-US" altLang="ko-KR" sz="2000" dirty="0"/>
              <a:t>		break;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default :</a:t>
            </a:r>
          </a:p>
          <a:p>
            <a:pPr marL="0" indent="0">
              <a:buNone/>
            </a:pPr>
            <a:r>
              <a:rPr lang="en-US" altLang="ko-KR" sz="2000" dirty="0"/>
              <a:t>		statement N;</a:t>
            </a:r>
          </a:p>
          <a:p>
            <a:pPr marL="0" indent="0">
              <a:buNone/>
            </a:pPr>
            <a:r>
              <a:rPr lang="en-US" altLang="ko-KR" sz="2000" dirty="0"/>
              <a:t>		(break;)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31E787-4A8B-4642-9B41-E37859918E1F}"/>
              </a:ext>
            </a:extLst>
          </p:cNvPr>
          <p:cNvSpPr/>
          <p:nvPr/>
        </p:nvSpPr>
        <p:spPr>
          <a:xfrm>
            <a:off x="5663952" y="2348880"/>
            <a:ext cx="5256584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문과 같은 동작하는 하는 조건문으로서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value(n)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일치할 때 해당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statement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실행하고 빠져 나온다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09728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어떤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와도 일치 하지 않을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default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문장을 실행하고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는 생략 가능하다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37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switch-case </a:t>
            </a:r>
            <a:r>
              <a:rPr lang="ko-KR" altLang="en-US" dirty="0"/>
              <a:t>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switch-case</a:t>
            </a:r>
            <a:r>
              <a:rPr lang="ko-KR" altLang="en-US" sz="2800" b="1" dirty="0"/>
              <a:t>문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계속</a:t>
            </a:r>
            <a:r>
              <a:rPr lang="en-US" altLang="ko-KR" sz="2800" b="1" dirty="0"/>
              <a:t>)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A4CAAAC-2B02-48F7-A3F6-F08203933650}"/>
              </a:ext>
            </a:extLst>
          </p:cNvPr>
          <p:cNvCxnSpPr/>
          <p:nvPr/>
        </p:nvCxnSpPr>
        <p:spPr>
          <a:xfrm>
            <a:off x="6118706" y="1485472"/>
            <a:ext cx="0" cy="457200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3DF77D7A-BF49-4CBC-B554-59D2CC2D947A}"/>
              </a:ext>
            </a:extLst>
          </p:cNvPr>
          <p:cNvSpPr/>
          <p:nvPr/>
        </p:nvSpPr>
        <p:spPr>
          <a:xfrm>
            <a:off x="5220849" y="1942672"/>
            <a:ext cx="1795714" cy="982176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0EB642A5-5F46-4F4B-BB55-16C2D22AEF68}"/>
              </a:ext>
            </a:extLst>
          </p:cNvPr>
          <p:cNvSpPr/>
          <p:nvPr/>
        </p:nvSpPr>
        <p:spPr>
          <a:xfrm>
            <a:off x="3681994" y="4138511"/>
            <a:ext cx="1444334" cy="776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215EEDEE-C259-4A04-8889-4B086E0066F3}"/>
              </a:ext>
            </a:extLst>
          </p:cNvPr>
          <p:cNvSpPr/>
          <p:nvPr/>
        </p:nvSpPr>
        <p:spPr>
          <a:xfrm>
            <a:off x="5396539" y="4138511"/>
            <a:ext cx="1444334" cy="776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552A306C-19C3-4C33-B162-A59947D4CCC6}"/>
              </a:ext>
            </a:extLst>
          </p:cNvPr>
          <p:cNvSpPr/>
          <p:nvPr/>
        </p:nvSpPr>
        <p:spPr>
          <a:xfrm>
            <a:off x="7065549" y="4138511"/>
            <a:ext cx="1444334" cy="77681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942CB0-26A1-475A-A199-6B22CE5C8351}"/>
              </a:ext>
            </a:extLst>
          </p:cNvPr>
          <p:cNvCxnSpPr>
            <a:stCxn id="43" idx="2"/>
          </p:cNvCxnSpPr>
          <p:nvPr/>
        </p:nvCxnSpPr>
        <p:spPr>
          <a:xfrm>
            <a:off x="6118706" y="2924848"/>
            <a:ext cx="0" cy="386297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E9E2527-217C-4A64-89E8-6781C004829B}"/>
              </a:ext>
            </a:extLst>
          </p:cNvPr>
          <p:cNvCxnSpPr/>
          <p:nvPr/>
        </p:nvCxnSpPr>
        <p:spPr>
          <a:xfrm>
            <a:off x="4404161" y="3311145"/>
            <a:ext cx="3383555" cy="0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62539E5-D12A-4627-A01A-C6A84EDC6D26}"/>
              </a:ext>
            </a:extLst>
          </p:cNvPr>
          <p:cNvCxnSpPr>
            <a:endCxn id="44" idx="0"/>
          </p:cNvCxnSpPr>
          <p:nvPr/>
        </p:nvCxnSpPr>
        <p:spPr>
          <a:xfrm>
            <a:off x="4404161" y="3311145"/>
            <a:ext cx="0" cy="827366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BC2BD95-4451-40FB-AC09-185087859565}"/>
              </a:ext>
            </a:extLst>
          </p:cNvPr>
          <p:cNvCxnSpPr>
            <a:endCxn id="45" idx="0"/>
          </p:cNvCxnSpPr>
          <p:nvPr/>
        </p:nvCxnSpPr>
        <p:spPr>
          <a:xfrm>
            <a:off x="6118706" y="3311145"/>
            <a:ext cx="0" cy="827366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3772B1E-C1C7-46B3-B90F-8E14E52B708E}"/>
              </a:ext>
            </a:extLst>
          </p:cNvPr>
          <p:cNvCxnSpPr>
            <a:endCxn id="46" idx="0"/>
          </p:cNvCxnSpPr>
          <p:nvPr/>
        </p:nvCxnSpPr>
        <p:spPr>
          <a:xfrm>
            <a:off x="7787716" y="3311145"/>
            <a:ext cx="0" cy="827366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FA3D3C4-1FE8-47AD-B8E1-48059D54A3A3}"/>
              </a:ext>
            </a:extLst>
          </p:cNvPr>
          <p:cNvCxnSpPr/>
          <p:nvPr/>
        </p:nvCxnSpPr>
        <p:spPr>
          <a:xfrm>
            <a:off x="4404161" y="5327369"/>
            <a:ext cx="3383555" cy="0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F51717B-46CB-4125-8EBF-E1D017FD8151}"/>
              </a:ext>
            </a:extLst>
          </p:cNvPr>
          <p:cNvCxnSpPr>
            <a:stCxn id="44" idx="2"/>
          </p:cNvCxnSpPr>
          <p:nvPr/>
        </p:nvCxnSpPr>
        <p:spPr>
          <a:xfrm>
            <a:off x="4404161" y="4915329"/>
            <a:ext cx="0" cy="412040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EE6A8E-382D-48CA-827A-E266AC7C9DDB}"/>
              </a:ext>
            </a:extLst>
          </p:cNvPr>
          <p:cNvCxnSpPr>
            <a:stCxn id="46" idx="2"/>
          </p:cNvCxnSpPr>
          <p:nvPr/>
        </p:nvCxnSpPr>
        <p:spPr>
          <a:xfrm>
            <a:off x="7787716" y="4915329"/>
            <a:ext cx="0" cy="412040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A76AC1A-11D7-40CF-8BDA-A106A10014C9}"/>
              </a:ext>
            </a:extLst>
          </p:cNvPr>
          <p:cNvCxnSpPr>
            <a:stCxn id="45" idx="2"/>
          </p:cNvCxnSpPr>
          <p:nvPr/>
        </p:nvCxnSpPr>
        <p:spPr>
          <a:xfrm>
            <a:off x="6118706" y="4915329"/>
            <a:ext cx="0" cy="412040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5311FED-D32C-4E85-B436-9482B73EB7C7}"/>
              </a:ext>
            </a:extLst>
          </p:cNvPr>
          <p:cNvCxnSpPr/>
          <p:nvPr/>
        </p:nvCxnSpPr>
        <p:spPr>
          <a:xfrm>
            <a:off x="6118706" y="5327369"/>
            <a:ext cx="0" cy="504056"/>
          </a:xfrm>
          <a:prstGeom prst="straightConnector1">
            <a:avLst/>
          </a:prstGeom>
          <a:ln>
            <a:solidFill>
              <a:srgbClr val="002D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">
            <a:extLst>
              <a:ext uri="{FF2B5EF4-FFF2-40B4-BE49-F238E27FC236}">
                <a16:creationId xmlns:a16="http://schemas.microsoft.com/office/drawing/2014/main" id="{D9C6ED84-4BAA-4637-AD69-A5FE71105932}"/>
              </a:ext>
            </a:extLst>
          </p:cNvPr>
          <p:cNvSpPr txBox="1"/>
          <p:nvPr/>
        </p:nvSpPr>
        <p:spPr>
          <a:xfrm>
            <a:off x="3567040" y="3034146"/>
            <a:ext cx="1770228" cy="276999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if(variable == value1)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23">
            <a:extLst>
              <a:ext uri="{FF2B5EF4-FFF2-40B4-BE49-F238E27FC236}">
                <a16:creationId xmlns:a16="http://schemas.microsoft.com/office/drawing/2014/main" id="{8C15B498-955C-460B-994D-F40B053C07CD}"/>
              </a:ext>
            </a:extLst>
          </p:cNvPr>
          <p:cNvSpPr txBox="1"/>
          <p:nvPr/>
        </p:nvSpPr>
        <p:spPr>
          <a:xfrm>
            <a:off x="5976106" y="3586327"/>
            <a:ext cx="1770228" cy="276999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if(variable == value2)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24">
            <a:extLst>
              <a:ext uri="{FF2B5EF4-FFF2-40B4-BE49-F238E27FC236}">
                <a16:creationId xmlns:a16="http://schemas.microsoft.com/office/drawing/2014/main" id="{15D77740-E1CE-4193-96C8-87D20241A44E}"/>
              </a:ext>
            </a:extLst>
          </p:cNvPr>
          <p:cNvSpPr txBox="1"/>
          <p:nvPr/>
        </p:nvSpPr>
        <p:spPr>
          <a:xfrm>
            <a:off x="6950718" y="3034145"/>
            <a:ext cx="1770228" cy="276999"/>
          </a:xfrm>
          <a:prstGeom prst="rect">
            <a:avLst/>
          </a:prstGeom>
          <a:noFill/>
          <a:ln>
            <a:solidFill>
              <a:srgbClr val="002D56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if(variable == value3)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211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switch-case 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switch-case</a:t>
            </a:r>
            <a:r>
              <a:rPr lang="ko-KR" altLang="en-US" sz="2000" dirty="0"/>
              <a:t>문에서는 </a:t>
            </a:r>
            <a:r>
              <a:rPr lang="en-US" altLang="ko-KR" sz="2000" dirty="0"/>
              <a:t>case </a:t>
            </a:r>
            <a:r>
              <a:rPr lang="ko-KR" altLang="en-US" sz="2000" dirty="0"/>
              <a:t>아래에 사용하는 </a:t>
            </a:r>
            <a:r>
              <a:rPr lang="en-US" altLang="ko-KR" sz="2000" dirty="0"/>
              <a:t>break;</a:t>
            </a:r>
            <a:r>
              <a:rPr lang="ko-KR" altLang="en-US" sz="2000" dirty="0"/>
              <a:t>는 의도적으로 생략하기도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C71F30-9936-4B1A-B6C5-69B06AFD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1772816"/>
            <a:ext cx="4176464" cy="458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입력된 숫자가 짝수인지 아닌지 판단하는 프로그램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44B3A0B-4BA6-43E4-ABB2-91C37EA75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844824"/>
            <a:ext cx="3657307" cy="410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(Conditional statement)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if </a:t>
            </a:r>
            <a:r>
              <a:rPr lang="ko-KR" altLang="en-US" sz="2800" b="1" dirty="0"/>
              <a:t>문</a:t>
            </a:r>
            <a:endParaRPr lang="en-US" altLang="ko-KR" sz="2800" b="1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if(condition)</a:t>
            </a:r>
          </a:p>
          <a:p>
            <a:pPr marL="0" indent="0">
              <a:buNone/>
            </a:pPr>
            <a:r>
              <a:rPr lang="en-US" altLang="ko-KR" sz="2000" dirty="0"/>
              <a:t>	{</a:t>
            </a:r>
          </a:p>
          <a:p>
            <a:pPr marL="0" indent="0">
              <a:buNone/>
            </a:pPr>
            <a:r>
              <a:rPr lang="en-US" altLang="ko-KR" sz="2000" dirty="0"/>
              <a:t>	     statement;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위와 같이 프로그램을 작성하면 </a:t>
            </a:r>
            <a:r>
              <a:rPr lang="en-US" altLang="ko-KR" sz="2000" dirty="0"/>
              <a:t>condition</a:t>
            </a:r>
            <a:r>
              <a:rPr lang="ko-KR" altLang="en-US" sz="2000" dirty="0"/>
              <a:t>에 해당하는 조건이 참일 경우 </a:t>
            </a:r>
            <a:br>
              <a:rPr lang="en-US" altLang="ko-KR" sz="2000" dirty="0"/>
            </a:br>
            <a:r>
              <a:rPr lang="en-US" altLang="ko-KR" sz="2000" dirty="0"/>
              <a:t>block( ‘{‘</a:t>
            </a:r>
            <a:r>
              <a:rPr lang="ko-KR" altLang="en-US" sz="2000" dirty="0"/>
              <a:t>에서 ‘</a:t>
            </a:r>
            <a:r>
              <a:rPr lang="en-US" altLang="ko-KR" sz="2000" dirty="0"/>
              <a:t>}’</a:t>
            </a:r>
            <a:r>
              <a:rPr lang="ko-KR" altLang="en-US" sz="2000" dirty="0"/>
              <a:t>까지</a:t>
            </a:r>
            <a:r>
              <a:rPr lang="en-US" altLang="ko-KR" sz="2000" dirty="0"/>
              <a:t>) </a:t>
            </a:r>
            <a:r>
              <a:rPr lang="ko-KR" altLang="en-US" sz="2000" dirty="0"/>
              <a:t>안에 있는 </a:t>
            </a:r>
            <a:r>
              <a:rPr lang="en-US" altLang="ko-KR" sz="2000" dirty="0"/>
              <a:t>statement</a:t>
            </a:r>
            <a:r>
              <a:rPr lang="ko-KR" altLang="en-US" sz="2000" dirty="0"/>
              <a:t>를 실행한다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0736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분자와 분모를 입력 받아 나눗셈을 하는 프로그램</a:t>
            </a:r>
            <a:endParaRPr lang="en-US" altLang="ko-KR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BA99DC-E244-4FA2-800D-CA7407D4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700808"/>
            <a:ext cx="3960440" cy="466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952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윤년 계산 프로그램</a:t>
            </a:r>
            <a:endParaRPr lang="en-US" altLang="ko-KR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FAF838-461D-47A4-A8FD-076E1EBA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44824"/>
            <a:ext cx="5688632" cy="410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D32CCC60-E0EC-42CB-9ACF-B6CB6F2BB338}"/>
              </a:ext>
            </a:extLst>
          </p:cNvPr>
          <p:cNvSpPr txBox="1"/>
          <p:nvPr/>
        </p:nvSpPr>
        <p:spPr>
          <a:xfrm>
            <a:off x="7392144" y="2060848"/>
            <a:ext cx="372536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일이 있는 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)&gt;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배수의 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배수의 해는 없고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배수의 해는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(2016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,2020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,…2096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,2104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,…)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(2100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,2200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,2300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,2500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,…)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(2400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,2800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,3200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,…)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윤년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63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성적 판별 프로그램</a:t>
            </a:r>
            <a:endParaRPr lang="en-US" altLang="ko-KR" sz="2000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E7EE378-892F-4CD3-8080-B867A1E0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772815"/>
            <a:ext cx="4968545" cy="415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3806119-F8EE-4296-8E60-1A1CB2C07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72816"/>
            <a:ext cx="4489547" cy="415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648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숫자 판별 프로그램</a:t>
            </a:r>
            <a:endParaRPr lang="en-US" altLang="ko-KR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ED24F3A-3208-461F-A526-C8779219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844" y="1088740"/>
            <a:ext cx="4125040" cy="522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207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E889D3-E420-441F-BB6D-FC50A893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53" y="27148"/>
            <a:ext cx="7747398" cy="62373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A70C65-E664-4529-B715-A2A35C7FB9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47" t="32150" r="24710" b="21651"/>
          <a:stretch/>
        </p:blipFill>
        <p:spPr>
          <a:xfrm>
            <a:off x="1047751" y="2564904"/>
            <a:ext cx="475252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46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94B6B8-B5FE-4583-9F13-23A1A5631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000"/>
          <a:stretch/>
        </p:blipFill>
        <p:spPr>
          <a:xfrm>
            <a:off x="1548857" y="1135812"/>
            <a:ext cx="9017343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89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두 개의 바구니에 파란구슬 </a:t>
            </a:r>
            <a:r>
              <a:rPr lang="ko-KR" altLang="en-US" sz="2000" dirty="0" err="1"/>
              <a:t>빨간구슬이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섞여있다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한번에 한 개의 구슬만 집어 다른 바구니로 옮길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구슬 옮기기를 반복할 때 한쪽에는 파란구슬만</a:t>
            </a:r>
            <a:r>
              <a:rPr lang="en-US" altLang="ko-KR" sz="2000" dirty="0"/>
              <a:t>, </a:t>
            </a:r>
            <a:r>
              <a:rPr lang="ko-KR" altLang="en-US" sz="2000" dirty="0"/>
              <a:t>다른 한쪽에는 </a:t>
            </a:r>
            <a:r>
              <a:rPr lang="ko-KR" altLang="en-US" sz="2000" dirty="0" err="1"/>
              <a:t>빨간구슬만</a:t>
            </a:r>
            <a:r>
              <a:rPr lang="ko-KR" altLang="en-US" sz="2000" dirty="0"/>
              <a:t> 있게 </a:t>
            </a:r>
            <a:br>
              <a:rPr lang="en-US" altLang="ko-KR" sz="2000" dirty="0"/>
            </a:br>
            <a:r>
              <a:rPr lang="ko-KR" altLang="en-US" sz="2000" dirty="0"/>
              <a:t>하려한다 구슬을 옮기는 최소 횟수를 구하여라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F57359-D9FF-4076-8B42-98A2B22A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068960"/>
            <a:ext cx="6264696" cy="27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16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#5-2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세 정수를 입력 받는다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세 정수 중 두번째로 큰 정수를 출력하여라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02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(Conditional statement)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if </a:t>
            </a:r>
            <a:r>
              <a:rPr lang="ko-KR" altLang="en-US" sz="2800" b="1" dirty="0"/>
              <a:t>문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계속</a:t>
            </a:r>
            <a:r>
              <a:rPr lang="en-US" altLang="ko-KR" sz="2800" b="1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B392D38-210E-4C99-859A-99035505B6C6}"/>
              </a:ext>
            </a:extLst>
          </p:cNvPr>
          <p:cNvCxnSpPr/>
          <p:nvPr/>
        </p:nvCxnSpPr>
        <p:spPr>
          <a:xfrm>
            <a:off x="5420925" y="1412776"/>
            <a:ext cx="0" cy="4572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2279CD2-1BB9-404C-86DB-25C884ED90DC}"/>
              </a:ext>
            </a:extLst>
          </p:cNvPr>
          <p:cNvSpPr/>
          <p:nvPr/>
        </p:nvSpPr>
        <p:spPr>
          <a:xfrm>
            <a:off x="4151784" y="1869976"/>
            <a:ext cx="2538282" cy="13883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55BFB3-A308-4394-8240-7AB6875F76DF}"/>
              </a:ext>
            </a:extLst>
          </p:cNvPr>
          <p:cNvCxnSpPr/>
          <p:nvPr/>
        </p:nvCxnSpPr>
        <p:spPr>
          <a:xfrm>
            <a:off x="5420925" y="3257128"/>
            <a:ext cx="0" cy="6705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C2CF082F-5113-4E27-898C-D9F659CF951F}"/>
              </a:ext>
            </a:extLst>
          </p:cNvPr>
          <p:cNvSpPr/>
          <p:nvPr/>
        </p:nvSpPr>
        <p:spPr>
          <a:xfrm>
            <a:off x="4151784" y="3927688"/>
            <a:ext cx="2538282" cy="11627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DD7362-2117-433D-BC0F-B37FEC817BF4}"/>
              </a:ext>
            </a:extLst>
          </p:cNvPr>
          <p:cNvCxnSpPr>
            <a:stCxn id="6" idx="3"/>
          </p:cNvCxnSpPr>
          <p:nvPr/>
        </p:nvCxnSpPr>
        <p:spPr>
          <a:xfrm>
            <a:off x="6690066" y="2564140"/>
            <a:ext cx="95621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60B32026-4F8F-460B-9995-A6C432C45231}"/>
              </a:ext>
            </a:extLst>
          </p:cNvPr>
          <p:cNvSpPr txBox="1"/>
          <p:nvPr/>
        </p:nvSpPr>
        <p:spPr>
          <a:xfrm>
            <a:off x="5596118" y="3355072"/>
            <a:ext cx="62465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9BC72906-BADA-4F4F-90F0-1EFCEDC2529E}"/>
              </a:ext>
            </a:extLst>
          </p:cNvPr>
          <p:cNvSpPr txBox="1"/>
          <p:nvPr/>
        </p:nvSpPr>
        <p:spPr>
          <a:xfrm>
            <a:off x="6809739" y="2070110"/>
            <a:ext cx="71686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AEF526-06F9-496B-8A56-CD98945C7A5C}"/>
              </a:ext>
            </a:extLst>
          </p:cNvPr>
          <p:cNvCxnSpPr/>
          <p:nvPr/>
        </p:nvCxnSpPr>
        <p:spPr>
          <a:xfrm>
            <a:off x="5420544" y="5090482"/>
            <a:ext cx="0" cy="9361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AA67379-9B1E-411D-8C4C-46B454AEFC34}"/>
              </a:ext>
            </a:extLst>
          </p:cNvPr>
          <p:cNvCxnSpPr/>
          <p:nvPr/>
        </p:nvCxnSpPr>
        <p:spPr>
          <a:xfrm>
            <a:off x="7645896" y="2564140"/>
            <a:ext cx="0" cy="279364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F6091B-7120-4BC5-A86D-7F0841E0AB65}"/>
              </a:ext>
            </a:extLst>
          </p:cNvPr>
          <p:cNvCxnSpPr/>
          <p:nvPr/>
        </p:nvCxnSpPr>
        <p:spPr>
          <a:xfrm flipH="1">
            <a:off x="5420544" y="5357780"/>
            <a:ext cx="222535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3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(Conditional statement)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if – else </a:t>
            </a:r>
            <a:r>
              <a:rPr lang="ko-KR" altLang="en-US" sz="2800" b="1" dirty="0"/>
              <a:t>문</a:t>
            </a:r>
            <a:endParaRPr lang="en-US" altLang="ko-KR" sz="2800" b="1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if(condition)</a:t>
            </a:r>
          </a:p>
          <a:p>
            <a:pPr marL="0" indent="0">
              <a:buNone/>
            </a:pPr>
            <a:r>
              <a:rPr lang="en-US" altLang="ko-KR" sz="2000" dirty="0"/>
              <a:t>	{</a:t>
            </a:r>
          </a:p>
          <a:p>
            <a:pPr marL="0" indent="0">
              <a:buNone/>
            </a:pPr>
            <a:r>
              <a:rPr lang="en-US" altLang="ko-KR" sz="2000" dirty="0"/>
              <a:t>	     statement1;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	else</a:t>
            </a:r>
          </a:p>
          <a:p>
            <a:pPr marL="0" indent="0">
              <a:buNone/>
            </a:pPr>
            <a:r>
              <a:rPr lang="en-US" altLang="ko-KR" sz="2000" dirty="0"/>
              <a:t>	{</a:t>
            </a:r>
          </a:p>
          <a:p>
            <a:pPr marL="0" indent="0">
              <a:buNone/>
            </a:pPr>
            <a:r>
              <a:rPr lang="en-US" altLang="ko-KR" sz="2000" dirty="0"/>
              <a:t>	     statement2;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condition</a:t>
            </a:r>
            <a:r>
              <a:rPr lang="ko-KR" altLang="en-US" sz="2000" dirty="0"/>
              <a:t>의 조건이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이면 </a:t>
            </a:r>
            <a:r>
              <a:rPr lang="en-US" altLang="ko-KR" sz="2000" dirty="0"/>
              <a:t>statement1</a:t>
            </a:r>
            <a:r>
              <a:rPr lang="ko-KR" altLang="en-US" sz="2000" dirty="0"/>
              <a:t>을 수행하고 </a:t>
            </a:r>
            <a:r>
              <a:rPr lang="en-US" altLang="ko-KR" sz="2000" dirty="0"/>
              <a:t>condition</a:t>
            </a:r>
            <a:r>
              <a:rPr lang="ko-KR" altLang="en-US" sz="2000" dirty="0"/>
              <a:t>의 조건이 </a:t>
            </a:r>
            <a:r>
              <a:rPr lang="en-US" altLang="ko-KR" sz="2000" dirty="0"/>
              <a:t>false</a:t>
            </a:r>
            <a:r>
              <a:rPr lang="ko-KR" altLang="en-US" sz="2000" dirty="0"/>
              <a:t>이면 </a:t>
            </a:r>
            <a:r>
              <a:rPr lang="en-US" altLang="ko-KR" sz="2000" dirty="0"/>
              <a:t>statement2</a:t>
            </a:r>
            <a:r>
              <a:rPr lang="ko-KR" altLang="en-US" sz="2000" dirty="0"/>
              <a:t>를 수행한다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3825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(Conditional statement)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if – else</a:t>
            </a:r>
            <a:r>
              <a:rPr lang="ko-KR" altLang="en-US" sz="2800" b="1" dirty="0"/>
              <a:t>문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계속</a:t>
            </a:r>
            <a:r>
              <a:rPr lang="en-US" altLang="ko-KR" sz="2800" b="1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EA8DD4-4DAA-4037-8A6F-BED5567F0E8F}"/>
              </a:ext>
            </a:extLst>
          </p:cNvPr>
          <p:cNvCxnSpPr/>
          <p:nvPr/>
        </p:nvCxnSpPr>
        <p:spPr>
          <a:xfrm>
            <a:off x="5410872" y="1407478"/>
            <a:ext cx="0" cy="4572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486BE615-C327-4745-B5C4-340EADA65F23}"/>
              </a:ext>
            </a:extLst>
          </p:cNvPr>
          <p:cNvSpPr/>
          <p:nvPr/>
        </p:nvSpPr>
        <p:spPr>
          <a:xfrm>
            <a:off x="4141731" y="1864678"/>
            <a:ext cx="2538282" cy="13883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48E703-F636-48B5-891F-D1A29830BAB9}"/>
              </a:ext>
            </a:extLst>
          </p:cNvPr>
          <p:cNvCxnSpPr/>
          <p:nvPr/>
        </p:nvCxnSpPr>
        <p:spPr>
          <a:xfrm>
            <a:off x="5410872" y="3251830"/>
            <a:ext cx="0" cy="6705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E96D102C-26EE-4374-84B4-D64E53EF9B29}"/>
              </a:ext>
            </a:extLst>
          </p:cNvPr>
          <p:cNvSpPr/>
          <p:nvPr/>
        </p:nvSpPr>
        <p:spPr>
          <a:xfrm>
            <a:off x="4141731" y="3922390"/>
            <a:ext cx="2538282" cy="11627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5E487D-C25F-4452-B37E-7B413D8739C2}"/>
              </a:ext>
            </a:extLst>
          </p:cNvPr>
          <p:cNvCxnSpPr>
            <a:stCxn id="19" idx="2"/>
          </p:cNvCxnSpPr>
          <p:nvPr/>
        </p:nvCxnSpPr>
        <p:spPr>
          <a:xfrm>
            <a:off x="5410872" y="5085184"/>
            <a:ext cx="0" cy="9361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57FADA-209F-4005-8BC7-72BCDC092721}"/>
              </a:ext>
            </a:extLst>
          </p:cNvPr>
          <p:cNvCxnSpPr>
            <a:stCxn id="17" idx="3"/>
          </p:cNvCxnSpPr>
          <p:nvPr/>
        </p:nvCxnSpPr>
        <p:spPr>
          <a:xfrm>
            <a:off x="6680013" y="2558842"/>
            <a:ext cx="17472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7">
            <a:extLst>
              <a:ext uri="{FF2B5EF4-FFF2-40B4-BE49-F238E27FC236}">
                <a16:creationId xmlns:a16="http://schemas.microsoft.com/office/drawing/2014/main" id="{B96EC928-03BC-45C8-A91D-49B6B38417DD}"/>
              </a:ext>
            </a:extLst>
          </p:cNvPr>
          <p:cNvSpPr txBox="1"/>
          <p:nvPr/>
        </p:nvSpPr>
        <p:spPr>
          <a:xfrm>
            <a:off x="5586065" y="3349774"/>
            <a:ext cx="62465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48">
            <a:extLst>
              <a:ext uri="{FF2B5EF4-FFF2-40B4-BE49-F238E27FC236}">
                <a16:creationId xmlns:a16="http://schemas.microsoft.com/office/drawing/2014/main" id="{0F019355-B5D9-40A0-9CBE-2A83BCA7AA1B}"/>
              </a:ext>
            </a:extLst>
          </p:cNvPr>
          <p:cNvSpPr txBox="1"/>
          <p:nvPr/>
        </p:nvSpPr>
        <p:spPr>
          <a:xfrm>
            <a:off x="6799686" y="2064812"/>
            <a:ext cx="71686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716CE199-32C7-43BB-A804-572BB7CA96A6}"/>
              </a:ext>
            </a:extLst>
          </p:cNvPr>
          <p:cNvSpPr/>
          <p:nvPr/>
        </p:nvSpPr>
        <p:spPr>
          <a:xfrm>
            <a:off x="7158118" y="3922390"/>
            <a:ext cx="2538282" cy="11627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9B0E5FF-094D-4E88-AB46-6374C0CA506A}"/>
              </a:ext>
            </a:extLst>
          </p:cNvPr>
          <p:cNvCxnSpPr>
            <a:endCxn id="24" idx="0"/>
          </p:cNvCxnSpPr>
          <p:nvPr/>
        </p:nvCxnSpPr>
        <p:spPr>
          <a:xfrm>
            <a:off x="8427259" y="2558842"/>
            <a:ext cx="0" cy="13635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13">
            <a:extLst>
              <a:ext uri="{FF2B5EF4-FFF2-40B4-BE49-F238E27FC236}">
                <a16:creationId xmlns:a16="http://schemas.microsoft.com/office/drawing/2014/main" id="{6D9D8F38-6B41-483B-A24E-09FE3E6742BB}"/>
              </a:ext>
            </a:extLst>
          </p:cNvPr>
          <p:cNvCxnSpPr>
            <a:stCxn id="24" idx="2"/>
          </p:cNvCxnSpPr>
          <p:nvPr/>
        </p:nvCxnSpPr>
        <p:spPr>
          <a:xfrm rot="5400000">
            <a:off x="6685040" y="3811017"/>
            <a:ext cx="468052" cy="301638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0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(Conditional statement)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조건문에서 사용할 수 있는 조건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</a:t>
            </a:r>
            <a:r>
              <a:rPr lang="ko-KR" altLang="en-US" sz="2000" dirty="0"/>
              <a:t>언어에서 사용되는 </a:t>
            </a:r>
            <a:r>
              <a:rPr lang="en-US" altLang="ko-KR" sz="2000" dirty="0"/>
              <a:t>‘=‘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수학에서 사용되는 </a:t>
            </a:r>
            <a:r>
              <a:rPr lang="en-US" altLang="ko-KR" sz="2000" dirty="0"/>
              <a:t>‘=‘</a:t>
            </a:r>
            <a:r>
              <a:rPr lang="ko-KR" altLang="en-US" sz="2000" dirty="0"/>
              <a:t>와는 다르다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</a:t>
            </a:r>
            <a:r>
              <a:rPr lang="ko-KR" altLang="en-US" sz="2000" dirty="0"/>
              <a:t>언어에서 두 변수의 값 혹은 두 숫자가 같은 값인지 판별하기 위해서는 </a:t>
            </a:r>
            <a:r>
              <a:rPr lang="en-US" altLang="ko-KR" sz="2000" dirty="0"/>
              <a:t>‘==‘</a:t>
            </a:r>
            <a:r>
              <a:rPr lang="ko-KR" altLang="en-US" sz="2000" dirty="0"/>
              <a:t>를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</a:t>
            </a:r>
            <a:r>
              <a:rPr lang="ko-KR" altLang="en-US" sz="2000" dirty="0"/>
              <a:t>언어에서는 두 개의 값의 관계에 대한 연산자인 </a:t>
            </a:r>
            <a:r>
              <a:rPr lang="en-US" altLang="ko-KR" sz="2000" dirty="0"/>
              <a:t>‘</a:t>
            </a:r>
            <a:r>
              <a:rPr lang="ko-KR" altLang="en-US" sz="2000" dirty="0"/>
              <a:t>관계연산자</a:t>
            </a:r>
            <a:r>
              <a:rPr lang="en-US" altLang="ko-KR" sz="2000" dirty="0"/>
              <a:t>’, </a:t>
            </a:r>
            <a:r>
              <a:rPr lang="ko-KR" altLang="en-US" sz="2000" dirty="0"/>
              <a:t>두 값이 </a:t>
            </a:r>
            <a:r>
              <a:rPr lang="ko-KR" altLang="en-US" sz="2000" dirty="0" err="1"/>
              <a:t>같은지</a:t>
            </a:r>
            <a:r>
              <a:rPr lang="ko-KR" altLang="en-US" sz="2000" dirty="0"/>
              <a:t> 판단하는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등가연산자</a:t>
            </a:r>
            <a:r>
              <a:rPr lang="en-US" altLang="ko-KR" sz="2000" dirty="0"/>
              <a:t>’, </a:t>
            </a:r>
            <a:r>
              <a:rPr lang="ko-KR" altLang="en-US" sz="2000" dirty="0"/>
              <a:t>논리적으로 </a:t>
            </a:r>
            <a:r>
              <a:rPr lang="ko-KR" altLang="en-US" sz="2000" dirty="0" err="1"/>
              <a:t>같은지</a:t>
            </a:r>
            <a:r>
              <a:rPr lang="ko-KR" altLang="en-US" sz="2000" dirty="0"/>
              <a:t> 판단하는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논리 연산자</a:t>
            </a:r>
            <a:r>
              <a:rPr lang="en-US" altLang="ko-KR" sz="2000" dirty="0"/>
              <a:t>’</a:t>
            </a:r>
            <a:r>
              <a:rPr lang="ko-KR" altLang="en-US" sz="2000" dirty="0"/>
              <a:t>가 있다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9460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(Conditional statement)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조건문에서 사용할 수 있는 연산자의 종류</a:t>
            </a:r>
            <a:endParaRPr lang="en-US" altLang="ko-KR" sz="2000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BE2979BD-EE32-400C-B875-475FDA45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060848"/>
            <a:ext cx="916549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자료형과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산술 연산 기호 판별 프로그램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253F84-BAF5-48D7-8F37-BAE4D3AA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772815"/>
            <a:ext cx="4608512" cy="451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75466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8628</TotalTime>
  <Words>849</Words>
  <Application>Microsoft Office PowerPoint</Application>
  <PresentationFormat>와이드스크린</PresentationFormat>
  <Paragraphs>342</Paragraphs>
  <Slides>37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굴림</vt:lpstr>
      <vt:lpstr>맑은 고딕</vt:lpstr>
      <vt:lpstr>Arial</vt:lpstr>
      <vt:lpstr>Arial Black</vt:lpstr>
      <vt:lpstr>Book Antiqua</vt:lpstr>
      <vt:lpstr>Comic Sans MS</vt:lpstr>
      <vt:lpstr>Times New Roman</vt:lpstr>
      <vt:lpstr>Wingdings</vt:lpstr>
      <vt:lpstr>봄의 수채화</vt:lpstr>
      <vt:lpstr>컴퓨터 개론 및 실습</vt:lpstr>
      <vt:lpstr>조건문 (Conditional statement)</vt:lpstr>
      <vt:lpstr>조건문 (Conditional statement)</vt:lpstr>
      <vt:lpstr>조건문 (Conditional statement)</vt:lpstr>
      <vt:lpstr>조건문 (Conditional statement)</vt:lpstr>
      <vt:lpstr>조건문 (Conditional statement)</vt:lpstr>
      <vt:lpstr>조건문 (Conditional statement)</vt:lpstr>
      <vt:lpstr>조건문 (Conditional statement)</vt:lpstr>
      <vt:lpstr>문자 자료형과 if문</vt:lpstr>
      <vt:lpstr>if문의 특징</vt:lpstr>
      <vt:lpstr>문자 자료형과 if문</vt:lpstr>
      <vt:lpstr>중첩 if문</vt:lpstr>
      <vt:lpstr>중첩 if문</vt:lpstr>
      <vt:lpstr>중첩 if문</vt:lpstr>
      <vt:lpstr>중첩 if문</vt:lpstr>
      <vt:lpstr>if문의 특징</vt:lpstr>
      <vt:lpstr>if문의 특징</vt:lpstr>
      <vt:lpstr>if문의 특징</vt:lpstr>
      <vt:lpstr>중첩 if문 실습</vt:lpstr>
      <vt:lpstr>else if문</vt:lpstr>
      <vt:lpstr>else if문</vt:lpstr>
      <vt:lpstr>연속 if문</vt:lpstr>
      <vt:lpstr>연속 if문</vt:lpstr>
      <vt:lpstr>연속 if문</vt:lpstr>
      <vt:lpstr>switch-case문</vt:lpstr>
      <vt:lpstr>switch-case 문</vt:lpstr>
      <vt:lpstr>switch-case 문</vt:lpstr>
      <vt:lpstr>switch-case 문</vt:lpstr>
      <vt:lpstr>조건문 실습1</vt:lpstr>
      <vt:lpstr>조건문 실습2</vt:lpstr>
      <vt:lpstr>조건문 실습3</vt:lpstr>
      <vt:lpstr>조건문 실습4</vt:lpstr>
      <vt:lpstr>조건문 실습5</vt:lpstr>
      <vt:lpstr>조건문 실습6</vt:lpstr>
      <vt:lpstr>조건문 실습6</vt:lpstr>
      <vt:lpstr>과제 #5</vt:lpstr>
      <vt:lpstr>과제 #5-2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400</cp:revision>
  <dcterms:created xsi:type="dcterms:W3CDTF">2006-02-20T18:05:16Z</dcterms:created>
  <dcterms:modified xsi:type="dcterms:W3CDTF">2019-04-10T08:39:07Z</dcterms:modified>
</cp:coreProperties>
</file>