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7"/>
  </p:notesMasterIdLst>
  <p:sldIdLst>
    <p:sldId id="305" r:id="rId2"/>
    <p:sldId id="489" r:id="rId3"/>
    <p:sldId id="553" r:id="rId4"/>
    <p:sldId id="512" r:id="rId5"/>
    <p:sldId id="554" r:id="rId6"/>
    <p:sldId id="555" r:id="rId7"/>
    <p:sldId id="556" r:id="rId8"/>
    <p:sldId id="557" r:id="rId9"/>
    <p:sldId id="518" r:id="rId10"/>
    <p:sldId id="558" r:id="rId11"/>
    <p:sldId id="559" r:id="rId12"/>
    <p:sldId id="561" r:id="rId13"/>
    <p:sldId id="560" r:id="rId14"/>
    <p:sldId id="562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578" r:id="rId31"/>
    <p:sldId id="579" r:id="rId32"/>
    <p:sldId id="526" r:id="rId33"/>
    <p:sldId id="580" r:id="rId34"/>
    <p:sldId id="552" r:id="rId35"/>
    <p:sldId id="581" r:id="rId36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8C2"/>
    <a:srgbClr val="FF0000"/>
    <a:srgbClr val="002D56"/>
    <a:srgbClr val="0000FF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0611" autoAdjust="0"/>
  </p:normalViewPr>
  <p:slideViewPr>
    <p:cSldViewPr>
      <p:cViewPr varScale="1">
        <p:scale>
          <a:sx n="80" d="100"/>
          <a:sy n="80" d="100"/>
        </p:scale>
        <p:origin x="144" y="2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211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2759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550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27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8387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1307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048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8941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9888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0015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131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7873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9709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4708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0804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454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1848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4098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613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244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597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92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73AF-A2C5-4828-BFE9-9E251FFF6A9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27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2867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5854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0424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494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115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567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168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869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7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464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1991544" y="2819400"/>
            <a:ext cx="828092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707231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6" y="0"/>
            <a:ext cx="1651535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7834" y="6489701"/>
            <a:ext cx="637117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2" y="1412876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579527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5946237"/>
            <a:ext cx="1559024" cy="1299187"/>
          </a:xfrm>
          <a:prstGeom prst="rect">
            <a:avLst/>
          </a:prstGeom>
        </p:spPr>
      </p:pic>
      <p:sp>
        <p:nvSpPr>
          <p:cNvPr id="41" name="bk object 19"/>
          <p:cNvSpPr/>
          <p:nvPr userDrawn="1"/>
        </p:nvSpPr>
        <p:spPr>
          <a:xfrm>
            <a:off x="0" y="6411141"/>
            <a:ext cx="12192000" cy="276999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" y="6341258"/>
            <a:ext cx="139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PMI</a:t>
            </a:r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27834" y="6489701"/>
            <a:ext cx="63711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331717" y="692150"/>
            <a:ext cx="7528569" cy="2133600"/>
          </a:xfrm>
        </p:spPr>
        <p:txBody>
          <a:bodyPr anchor="ctr"/>
          <a:lstStyle/>
          <a:p>
            <a:pPr algn="ctr"/>
            <a:r>
              <a:rPr lang="ko-KR" altLang="en-US" sz="4000" dirty="0">
                <a:cs typeface="Arial" charset="0"/>
              </a:rPr>
              <a:t>컴퓨터 개론 및 실습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5608240" y="3434928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2018.05.08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kuk</a:t>
            </a:r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40" y="5949280"/>
            <a:ext cx="1559024" cy="1299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5360" y="6381328"/>
            <a:ext cx="115212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전역변수</a:t>
            </a:r>
            <a:r>
              <a:rPr lang="en-US" altLang="ko-KR" dirty="0"/>
              <a:t>, </a:t>
            </a:r>
            <a:r>
              <a:rPr lang="ko-KR" altLang="en-US" dirty="0"/>
              <a:t>지역변수</a:t>
            </a:r>
            <a:r>
              <a:rPr lang="en-US" altLang="ko-KR" dirty="0"/>
              <a:t>, </a:t>
            </a:r>
            <a:r>
              <a:rPr lang="ko-KR" altLang="en-US" dirty="0"/>
              <a:t>정적변수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ko-KR" altLang="en-US" dirty="0"/>
              <a:t>변수는 우리가 프로그램 내에서 어떤 값을 저장하기 위해 사용하는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변수는 이름</a:t>
            </a:r>
            <a:r>
              <a:rPr lang="en-US" altLang="ko-KR" dirty="0"/>
              <a:t>,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값 </a:t>
            </a:r>
            <a:r>
              <a:rPr lang="en-US" altLang="ko-KR" dirty="0"/>
              <a:t>+ </a:t>
            </a:r>
            <a:r>
              <a:rPr lang="ko-KR" altLang="en-US" dirty="0"/>
              <a:t>범위</a:t>
            </a:r>
            <a:r>
              <a:rPr lang="en-US" altLang="ko-KR" dirty="0"/>
              <a:t>, </a:t>
            </a:r>
            <a:r>
              <a:rPr lang="ko-KR" altLang="en-US" dirty="0"/>
              <a:t>생존시간</a:t>
            </a:r>
            <a:r>
              <a:rPr lang="en-US" altLang="ko-KR" dirty="0"/>
              <a:t>, </a:t>
            </a:r>
            <a:r>
              <a:rPr lang="ko-KR" altLang="en-US" dirty="0"/>
              <a:t>연결의 속성을 가지고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변수를 사용할 수 있는 범위에 따라 변수는 전역변수</a:t>
            </a:r>
            <a:r>
              <a:rPr lang="en-US" altLang="ko-KR" dirty="0"/>
              <a:t>, </a:t>
            </a:r>
            <a:r>
              <a:rPr lang="ko-KR" altLang="en-US" dirty="0"/>
              <a:t>지역변수</a:t>
            </a:r>
            <a:r>
              <a:rPr lang="en-US" altLang="ko-KR" dirty="0"/>
              <a:t>, </a:t>
            </a:r>
            <a:r>
              <a:rPr lang="ko-KR" altLang="en-US" dirty="0"/>
              <a:t>정적변수로 구분된다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926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ko-KR" altLang="en-US" dirty="0"/>
              <a:t>지역변수</a:t>
            </a:r>
            <a:r>
              <a:rPr lang="en-US" altLang="ko-KR" dirty="0"/>
              <a:t>(Local Variable)</a:t>
            </a:r>
            <a:r>
              <a:rPr lang="ko-KR" altLang="en-US" dirty="0"/>
              <a:t>은 지금까지 사용하던 변수를 의미하며</a:t>
            </a:r>
            <a:r>
              <a:rPr lang="en-US" altLang="ko-KR" dirty="0"/>
              <a:t>, { }(</a:t>
            </a:r>
            <a:r>
              <a:rPr lang="ko-KR" altLang="en-US" dirty="0"/>
              <a:t>블록</a:t>
            </a:r>
            <a:r>
              <a:rPr lang="en-US" altLang="ko-KR" dirty="0"/>
              <a:t>)</a:t>
            </a:r>
            <a:r>
              <a:rPr lang="ko-KR" altLang="en-US" dirty="0"/>
              <a:t>으로 지정된 범위 내에서만 사용할 수 있는 변수를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지역변수는 지역변수를 사용할 수 있는 범위를 벗어나서 사용하고자 할 경우 에러가 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변수의 범위를 벗어나서 사용할 수 없기 때문에 지금까지 함수에서 반환 값으로 함수의 계산 결과를 전달한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705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2E27BE1-098E-4645-801A-FB050696BD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37" y="1297359"/>
            <a:ext cx="3884960" cy="31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8D01812-6538-402D-A396-0D03D8509A0D}"/>
              </a:ext>
            </a:extLst>
          </p:cNvPr>
          <p:cNvSpPr txBox="1">
            <a:spLocks/>
          </p:cNvSpPr>
          <p:nvPr/>
        </p:nvSpPr>
        <p:spPr>
          <a:xfrm>
            <a:off x="5869632" y="1404697"/>
            <a:ext cx="5050904" cy="44005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factorial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내에서 선언한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지역 변수로서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factorial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밖에서는 사용이 불가능하다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반환함으로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factorial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가져올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F8A2FF-5BE8-4E0C-97FB-62E245A9C13B}"/>
              </a:ext>
            </a:extLst>
          </p:cNvPr>
          <p:cNvSpPr/>
          <p:nvPr/>
        </p:nvSpPr>
        <p:spPr>
          <a:xfrm>
            <a:off x="1703511" y="1748458"/>
            <a:ext cx="3245986" cy="247263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4A47E-02A5-4587-8CB1-F60890190436}"/>
              </a:ext>
            </a:extLst>
          </p:cNvPr>
          <p:cNvSpPr txBox="1"/>
          <p:nvPr/>
        </p:nvSpPr>
        <p:spPr>
          <a:xfrm>
            <a:off x="1384305" y="4797152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수 있는 범위</a:t>
            </a:r>
          </a:p>
        </p:txBody>
      </p:sp>
    </p:spTree>
    <p:extLst>
      <p:ext uri="{BB962C8B-B14F-4D97-AF65-F5344CB8AC3E}">
        <p14:creationId xmlns:p14="http://schemas.microsoft.com/office/powerpoint/2010/main" val="216391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ko-KR" altLang="en-US" dirty="0"/>
              <a:t>전역변수</a:t>
            </a:r>
            <a:r>
              <a:rPr lang="en-US" altLang="ko-KR" dirty="0"/>
              <a:t>(Global Variable)</a:t>
            </a:r>
            <a:r>
              <a:rPr lang="ko-KR" altLang="en-US" dirty="0"/>
              <a:t>은 지금까지 사용하던 변수와 다르게 범위에 제약을 받지 않고 사용할 수 있는 변수를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전역변수는 전역변수가 존재하는 해당 파일의 </a:t>
            </a:r>
            <a:r>
              <a:rPr lang="ko-KR" altLang="en-US" dirty="0" err="1"/>
              <a:t>어디에서든</a:t>
            </a:r>
            <a:r>
              <a:rPr lang="ko-KR" altLang="en-US" dirty="0"/>
              <a:t> 사용이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전역변수를 이용하면 함수에 인자를 넘기거나 반환 값을 받아오지 않아도 함수에 값을 넘겨주는 것과 반환 값을 받아오는 것 같은 효과를 줄 수 있지만</a:t>
            </a:r>
            <a:r>
              <a:rPr lang="en-US" altLang="ko-KR" dirty="0"/>
              <a:t>, </a:t>
            </a:r>
            <a:r>
              <a:rPr lang="ko-KR" altLang="en-US" dirty="0"/>
              <a:t>많이 사용하는 것은 좋지 못하다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926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C81CD9F9-BCD5-4E53-8D26-76F7A6D7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936" y="1260681"/>
            <a:ext cx="5616624" cy="4400567"/>
          </a:xfrm>
        </p:spPr>
        <p:txBody>
          <a:bodyPr/>
          <a:lstStyle/>
          <a:p>
            <a:r>
              <a:rPr lang="ko-KR" altLang="en-US" dirty="0"/>
              <a:t>전역변수의 사용 가능범위 왼쪽 </a:t>
            </a:r>
            <a:br>
              <a:rPr lang="en-US" altLang="ko-KR" dirty="0"/>
            </a:br>
            <a:r>
              <a:rPr lang="ko-KR" altLang="en-US" dirty="0"/>
              <a:t>프로그램의 전체영역이다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프로그램의 어디에서나 사용이 가능하기 때문에 굳이 </a:t>
            </a:r>
            <a:r>
              <a:rPr lang="en-US" altLang="ko-KR" dirty="0"/>
              <a:t>factorial </a:t>
            </a:r>
            <a:r>
              <a:rPr lang="ko-KR" altLang="en-US" dirty="0"/>
              <a:t>함수로 인자를 넘기지 않아도 되고 반환 값을 받아오지 않아도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</a:t>
            </a:r>
            <a:r>
              <a:rPr lang="en-US" altLang="ko-KR" dirty="0"/>
              <a:t>factorial</a:t>
            </a:r>
            <a:r>
              <a:rPr lang="ko-KR" altLang="en-US" dirty="0"/>
              <a:t>을 계산하기 위해 </a:t>
            </a:r>
            <a:br>
              <a:rPr lang="en-US" altLang="ko-KR" dirty="0"/>
            </a:br>
            <a:r>
              <a:rPr lang="ko-KR" altLang="en-US" dirty="0"/>
              <a:t>함수를 호출만 해주면 된다</a:t>
            </a:r>
            <a:r>
              <a:rPr lang="en-US" altLang="ko-KR" dirty="0"/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B27B0F5-A69A-4F7D-A617-FCE4FE18E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86" y="1117193"/>
            <a:ext cx="3672408" cy="503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443894E-7CB6-4A46-8887-1D40877586E1}"/>
              </a:ext>
            </a:extLst>
          </p:cNvPr>
          <p:cNvSpPr/>
          <p:nvPr/>
        </p:nvSpPr>
        <p:spPr>
          <a:xfrm>
            <a:off x="1199456" y="2204864"/>
            <a:ext cx="3600400" cy="4032448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ko-KR" altLang="en-US" dirty="0"/>
              <a:t>정적변수</a:t>
            </a:r>
            <a:r>
              <a:rPr lang="en-US" altLang="ko-KR" dirty="0"/>
              <a:t>(Static Variable)</a:t>
            </a:r>
            <a:r>
              <a:rPr lang="ko-KR" altLang="en-US" dirty="0"/>
              <a:t>은 변수의 범위를 벗어나도 메모리에서 사라지지 않고 남아있는 변수를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번 선언이 되면 선언된 위치에서는 계속 사용이 가능하며 사라지지 않기 때문에 이전에 가지고 있었던 값을 계속 유지하고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정적변수는 딱 한 번만 초기화 된다는 특징이 있어</a:t>
            </a:r>
            <a:r>
              <a:rPr lang="en-US" altLang="ko-KR" dirty="0"/>
              <a:t>, </a:t>
            </a:r>
            <a:r>
              <a:rPr lang="ko-KR" altLang="en-US" dirty="0"/>
              <a:t>함수의 호출 횟수를 세고자 하는 경우 많이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395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7E26B11C-0596-4B48-B43E-D2C6B774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850" y="1588409"/>
            <a:ext cx="5100389" cy="4400567"/>
          </a:xfrm>
        </p:spPr>
        <p:txBody>
          <a:bodyPr/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코딩하여</a:t>
            </a:r>
            <a:r>
              <a:rPr lang="ko-KR" altLang="en-US" dirty="0"/>
              <a:t> 결과를 확인해보자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6ADE86-3812-4014-87BF-F65C2FE14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" y="1142559"/>
            <a:ext cx="3320057" cy="509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B0A99E-5544-49E6-9E1F-49256D23A41F}"/>
              </a:ext>
            </a:extLst>
          </p:cNvPr>
          <p:cNvSpPr/>
          <p:nvPr/>
        </p:nvSpPr>
        <p:spPr>
          <a:xfrm>
            <a:off x="1544119" y="4437112"/>
            <a:ext cx="1455537" cy="162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2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AC83A90-2A10-4396-9B1D-D89D08FD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24" y="1121761"/>
            <a:ext cx="3333613" cy="511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2AB155-8DCE-4DB3-8A08-EDA05578A0F9}"/>
              </a:ext>
            </a:extLst>
          </p:cNvPr>
          <p:cNvSpPr/>
          <p:nvPr/>
        </p:nvSpPr>
        <p:spPr>
          <a:xfrm>
            <a:off x="1642906" y="4365104"/>
            <a:ext cx="1593683" cy="23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6D9216C-9C4B-473B-901F-56DC1BB31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58" y="1120620"/>
            <a:ext cx="3363466" cy="511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715140-F99D-448A-8A54-EBB683D93933}"/>
              </a:ext>
            </a:extLst>
          </p:cNvPr>
          <p:cNvSpPr/>
          <p:nvPr/>
        </p:nvSpPr>
        <p:spPr>
          <a:xfrm>
            <a:off x="5519936" y="4365104"/>
            <a:ext cx="1080120" cy="23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71FA36-A884-4240-9ADF-B57FD4CBED8E}"/>
              </a:ext>
            </a:extLst>
          </p:cNvPr>
          <p:cNvSpPr txBox="1"/>
          <p:nvPr/>
        </p:nvSpPr>
        <p:spPr>
          <a:xfrm>
            <a:off x="8419850" y="3789040"/>
            <a:ext cx="2644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프로그램의 차이는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8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7E26B11C-0596-4B48-B43E-D2C6B774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850" y="1588409"/>
            <a:ext cx="5374678" cy="4400567"/>
          </a:xfrm>
        </p:spPr>
        <p:txBody>
          <a:bodyPr/>
          <a:lstStyle/>
          <a:p>
            <a:r>
              <a:rPr lang="ko-KR" altLang="en-US" dirty="0"/>
              <a:t>빨간색 박스가 가리키는 </a:t>
            </a:r>
            <a:r>
              <a:rPr lang="en-US" altLang="ko-KR" dirty="0"/>
              <a:t>count</a:t>
            </a:r>
            <a:r>
              <a:rPr lang="ko-KR" altLang="en-US" dirty="0"/>
              <a:t>의 초기화 부분은 </a:t>
            </a:r>
            <a:r>
              <a:rPr lang="en-US" altLang="ko-KR" dirty="0"/>
              <a:t>print</a:t>
            </a:r>
            <a:r>
              <a:rPr lang="ko-KR" altLang="en-US" dirty="0"/>
              <a:t>함수가 처음 </a:t>
            </a:r>
            <a:br>
              <a:rPr lang="en-US" altLang="ko-KR" dirty="0"/>
            </a:br>
            <a:r>
              <a:rPr lang="ko-KR" altLang="en-US" dirty="0"/>
              <a:t>호출되었을 때 딱 한 번만 실행된다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다음부터 </a:t>
            </a:r>
            <a:r>
              <a:rPr lang="en-US" altLang="ko-KR" dirty="0"/>
              <a:t>print</a:t>
            </a:r>
            <a:r>
              <a:rPr lang="ko-KR" altLang="en-US" dirty="0"/>
              <a:t>함수를 호출하면 </a:t>
            </a:r>
            <a:r>
              <a:rPr lang="en-US" altLang="ko-KR" dirty="0"/>
              <a:t>count++</a:t>
            </a:r>
            <a:r>
              <a:rPr lang="ko-KR" altLang="en-US" dirty="0"/>
              <a:t>만 수행하기 때문에 함수를 호출할 때 마다 </a:t>
            </a:r>
            <a:r>
              <a:rPr lang="en-US" altLang="ko-KR" dirty="0"/>
              <a:t>count</a:t>
            </a:r>
            <a:r>
              <a:rPr lang="ko-KR" altLang="en-US" dirty="0"/>
              <a:t>의 값이 </a:t>
            </a:r>
            <a:br>
              <a:rPr lang="en-US" altLang="ko-KR" dirty="0"/>
            </a:br>
            <a:r>
              <a:rPr lang="ko-KR" altLang="en-US" dirty="0"/>
              <a:t>증가하게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6ADE86-3812-4014-87BF-F65C2FE14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" y="1142559"/>
            <a:ext cx="3320057" cy="509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B0A99E-5544-49E6-9E1F-49256D23A41F}"/>
              </a:ext>
            </a:extLst>
          </p:cNvPr>
          <p:cNvSpPr/>
          <p:nvPr/>
        </p:nvSpPr>
        <p:spPr>
          <a:xfrm>
            <a:off x="1544119" y="4437112"/>
            <a:ext cx="1455537" cy="162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7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  <a:r>
              <a:rPr lang="en-US" altLang="ko-KR" dirty="0"/>
              <a:t>(Recursive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ko-KR" altLang="en-US" dirty="0"/>
              <a:t>순환 혹은 </a:t>
            </a:r>
            <a:r>
              <a:rPr lang="ko-KR" altLang="en-US" dirty="0" err="1"/>
              <a:t>재귀함수라고</a:t>
            </a:r>
            <a:r>
              <a:rPr lang="ko-KR" altLang="en-US" dirty="0"/>
              <a:t> 부르며 함수 내에서 자기 자신을 호출하는 함수를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재귀함수에는 함수자체를 멈추게 하는 </a:t>
            </a:r>
            <a:r>
              <a:rPr lang="en-US" altLang="ko-KR" dirty="0"/>
              <a:t>base case</a:t>
            </a:r>
            <a:r>
              <a:rPr lang="ko-KR" altLang="en-US" dirty="0"/>
              <a:t>와 </a:t>
            </a:r>
            <a:r>
              <a:rPr lang="en-US" altLang="ko-KR" dirty="0"/>
              <a:t>base case</a:t>
            </a:r>
            <a:r>
              <a:rPr lang="ko-KR" altLang="en-US" dirty="0"/>
              <a:t>에 도달할 때까지 자기 자신을 호출하는 </a:t>
            </a:r>
            <a:r>
              <a:rPr lang="en-US" altLang="ko-KR" dirty="0"/>
              <a:t>recursive case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재귀함수를 작성하는 요령은 </a:t>
            </a:r>
            <a:r>
              <a:rPr lang="en-US" altLang="ko-KR" dirty="0"/>
              <a:t>base case</a:t>
            </a:r>
            <a:r>
              <a:rPr lang="ko-KR" altLang="en-US" dirty="0"/>
              <a:t>를 잘 정의하는 것이고 </a:t>
            </a:r>
            <a:r>
              <a:rPr lang="en-US" altLang="ko-KR" dirty="0"/>
              <a:t>base case</a:t>
            </a:r>
            <a:r>
              <a:rPr lang="ko-KR" altLang="en-US" dirty="0"/>
              <a:t>를 잘 못 정의하였을 경우 이는 프로그램의 심각한 문제를 초래한다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20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 원리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ko-KR" altLang="en-US" dirty="0"/>
              <a:t>우리가 흔히 함수를 사용하는 것을 “함수를 호출한다</a:t>
            </a:r>
            <a:r>
              <a:rPr lang="en-US" altLang="ko-KR" dirty="0"/>
              <a:t>.”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함수가 호출 될 때는 함수가 끝난 뒤 돌아올 위치와 인자 값</a:t>
            </a:r>
            <a:r>
              <a:rPr lang="en-US" altLang="ko-KR" dirty="0"/>
              <a:t>(argument), </a:t>
            </a:r>
            <a:r>
              <a:rPr lang="ko-KR" altLang="en-US" dirty="0"/>
              <a:t>반환 값을 메모리에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함수를 호출할 때 사용한 인자 값으로 함수를 수행하고 함수의 수행결과를 가지고 원래 있었던 위치로 돌아온다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286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factorial </a:t>
            </a:r>
            <a:r>
              <a:rPr lang="ko-KR" altLang="en-US" dirty="0"/>
              <a:t>함수 작성하기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en-US" altLang="ko-KR" dirty="0"/>
              <a:t>factorial</a:t>
            </a:r>
            <a:r>
              <a:rPr lang="ko-KR" altLang="en-US" dirty="0"/>
              <a:t>의 정의를 수학적으로 표현하면 아래와 같이 표현할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A2A151-7977-4CF0-AAC2-7FCB6978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996952"/>
            <a:ext cx="5152513" cy="138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4FFC80-0C81-4159-AC01-13772A04592D}"/>
              </a:ext>
            </a:extLst>
          </p:cNvPr>
          <p:cNvSpPr txBox="1"/>
          <p:nvPr/>
        </p:nvSpPr>
        <p:spPr>
          <a:xfrm>
            <a:off x="5494087" y="2276872"/>
            <a:ext cx="329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부분이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 case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C7DB6-9D84-439A-AA3B-B07F8ABE0560}"/>
              </a:ext>
            </a:extLst>
          </p:cNvPr>
          <p:cNvSpPr txBox="1"/>
          <p:nvPr/>
        </p:nvSpPr>
        <p:spPr>
          <a:xfrm>
            <a:off x="4854468" y="4733736"/>
            <a:ext cx="388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부분이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recursive case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BF6DC9-8737-4235-9FE3-934891CBACE3}"/>
              </a:ext>
            </a:extLst>
          </p:cNvPr>
          <p:cNvSpPr/>
          <p:nvPr/>
        </p:nvSpPr>
        <p:spPr>
          <a:xfrm>
            <a:off x="5159896" y="3191555"/>
            <a:ext cx="3192229" cy="409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0B956C-9BBF-4BA8-9C46-9EA0D222D564}"/>
              </a:ext>
            </a:extLst>
          </p:cNvPr>
          <p:cNvSpPr/>
          <p:nvPr/>
        </p:nvSpPr>
        <p:spPr>
          <a:xfrm>
            <a:off x="4319447" y="3758021"/>
            <a:ext cx="4152817" cy="463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DA7B-1407-41D1-9204-E63D90BFCB59}"/>
              </a:ext>
            </a:extLst>
          </p:cNvPr>
          <p:cNvCxnSpPr/>
          <p:nvPr/>
        </p:nvCxnSpPr>
        <p:spPr>
          <a:xfrm flipH="1" flipV="1">
            <a:off x="7235992" y="2708920"/>
            <a:ext cx="1" cy="48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E48BD8-6179-434C-A619-5D3CECEBE50B}"/>
              </a:ext>
            </a:extLst>
          </p:cNvPr>
          <p:cNvCxnSpPr/>
          <p:nvPr/>
        </p:nvCxnSpPr>
        <p:spPr>
          <a:xfrm flipH="1">
            <a:off x="6816080" y="4221088"/>
            <a:ext cx="1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21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factorial </a:t>
            </a:r>
            <a:r>
              <a:rPr lang="ko-KR" altLang="en-US" dirty="0"/>
              <a:t>함수 작성하기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ko-KR" altLang="en-US" dirty="0"/>
              <a:t>위에서 수학적으로 표현한 </a:t>
            </a:r>
            <a:r>
              <a:rPr lang="en-US" altLang="ko-KR" dirty="0"/>
              <a:t>factorial</a:t>
            </a:r>
            <a:r>
              <a:rPr lang="ko-KR" altLang="en-US" dirty="0"/>
              <a:t>을 함수로 작성하면 아래와 같다</a:t>
            </a:r>
            <a:r>
              <a:rPr lang="en-US" altLang="ko-KR" dirty="0"/>
              <a:t>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EC259E5-F8A9-4D41-A96F-33F16D9FA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38" y="2708920"/>
            <a:ext cx="4001858" cy="197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841269-C936-4491-B478-F1E5ABD75EF3}"/>
              </a:ext>
            </a:extLst>
          </p:cNvPr>
          <p:cNvSpPr/>
          <p:nvPr/>
        </p:nvSpPr>
        <p:spPr>
          <a:xfrm>
            <a:off x="1755560" y="3197006"/>
            <a:ext cx="1820160" cy="56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FA339D-96B2-4C55-9CB1-31325621B2B1}"/>
              </a:ext>
            </a:extLst>
          </p:cNvPr>
          <p:cNvSpPr/>
          <p:nvPr/>
        </p:nvSpPr>
        <p:spPr>
          <a:xfrm>
            <a:off x="1755560" y="3906874"/>
            <a:ext cx="3689920" cy="5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B6DBBFC-928C-43A5-B3B4-D8C6B25941C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575720" y="3480156"/>
            <a:ext cx="2548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D27F01-A451-483C-90C9-4B28E5FDDC3C}"/>
              </a:ext>
            </a:extLst>
          </p:cNvPr>
          <p:cNvSpPr txBox="1"/>
          <p:nvPr/>
        </p:nvSpPr>
        <p:spPr>
          <a:xfrm>
            <a:off x="6096000" y="3255367"/>
            <a:ext cx="1536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 case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2ED605C-07CB-4277-BAE6-1ED458D298A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45480" y="4171174"/>
            <a:ext cx="237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607206-C6A9-44AC-9434-0DB41A5232D1}"/>
              </a:ext>
            </a:extLst>
          </p:cNvPr>
          <p:cNvSpPr txBox="1"/>
          <p:nvPr/>
        </p:nvSpPr>
        <p:spPr>
          <a:xfrm>
            <a:off x="7824192" y="3903439"/>
            <a:ext cx="2125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recursive case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0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ko-KR" altLang="en-US" dirty="0"/>
              <a:t>재귀함수로 작성된 </a:t>
            </a:r>
            <a:r>
              <a:rPr lang="en-US" altLang="ko-KR" dirty="0"/>
              <a:t>factorial </a:t>
            </a:r>
            <a:r>
              <a:rPr lang="ko-KR" altLang="en-US" dirty="0"/>
              <a:t>함수를 </a:t>
            </a:r>
            <a:r>
              <a:rPr lang="en-US" altLang="ko-KR" dirty="0"/>
              <a:t>factorial(3)</a:t>
            </a:r>
            <a:r>
              <a:rPr lang="ko-KR" altLang="en-US" dirty="0"/>
              <a:t>으로 호출했을 때 실행 시나리오를 생각해보자</a:t>
            </a:r>
            <a:r>
              <a:rPr lang="en-US" altLang="ko-KR" dirty="0"/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6FAB265-EBD9-4F1B-9680-0C782CF4B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108281"/>
            <a:ext cx="4680520" cy="404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FA6B6B-95C6-4E3B-98D5-56B0D3EC8E05}"/>
              </a:ext>
            </a:extLst>
          </p:cNvPr>
          <p:cNvSpPr txBox="1"/>
          <p:nvPr/>
        </p:nvSpPr>
        <p:spPr>
          <a:xfrm>
            <a:off x="1598593" y="3534107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시작한다고 생각하자</a:t>
            </a:r>
          </a:p>
        </p:txBody>
      </p:sp>
      <p:sp>
        <p:nvSpPr>
          <p:cNvPr id="21" name="오른쪽 화살표 11">
            <a:extLst>
              <a:ext uri="{FF2B5EF4-FFF2-40B4-BE49-F238E27FC236}">
                <a16:creationId xmlns:a16="http://schemas.microsoft.com/office/drawing/2014/main" id="{C1BD582F-B9F6-47BD-ACAE-96617C4D915D}"/>
              </a:ext>
            </a:extLst>
          </p:cNvPr>
          <p:cNvSpPr/>
          <p:nvPr/>
        </p:nvSpPr>
        <p:spPr>
          <a:xfrm>
            <a:off x="4151784" y="3639605"/>
            <a:ext cx="602294" cy="221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87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338444-453A-443F-BA9A-BA4EA59DD22A}"/>
              </a:ext>
            </a:extLst>
          </p:cNvPr>
          <p:cNvGrpSpPr/>
          <p:nvPr/>
        </p:nvGrpSpPr>
        <p:grpSpPr>
          <a:xfrm>
            <a:off x="1027118" y="1988840"/>
            <a:ext cx="9389362" cy="3739719"/>
            <a:chOff x="262533" y="2996952"/>
            <a:chExt cx="7693843" cy="28150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3C92F40-5C8D-4141-991A-82F7BA2EE8EC}"/>
                </a:ext>
              </a:extLst>
            </p:cNvPr>
            <p:cNvSpPr/>
            <p:nvPr/>
          </p:nvSpPr>
          <p:spPr>
            <a:xfrm>
              <a:off x="6440692" y="3140968"/>
              <a:ext cx="1080120" cy="22855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670449-3FBF-4E94-98C8-CF351318CB4F}"/>
                </a:ext>
              </a:extLst>
            </p:cNvPr>
            <p:cNvSpPr txBox="1"/>
            <p:nvPr/>
          </p:nvSpPr>
          <p:spPr>
            <a:xfrm>
              <a:off x="6008644" y="5534020"/>
              <a:ext cx="1947732" cy="27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호출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스택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2E0178C-28C5-4F3F-9486-B3B8CBA64A16}"/>
                </a:ext>
              </a:extLst>
            </p:cNvPr>
            <p:cNvCxnSpPr/>
            <p:nvPr/>
          </p:nvCxnSpPr>
          <p:spPr>
            <a:xfrm>
              <a:off x="6440692" y="4365104"/>
              <a:ext cx="108012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1B8A7B-5033-43B7-9600-1DBC1011B976}"/>
                </a:ext>
              </a:extLst>
            </p:cNvPr>
            <p:cNvSpPr/>
            <p:nvPr/>
          </p:nvSpPr>
          <p:spPr>
            <a:xfrm>
              <a:off x="6512700" y="4508741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1224C3-95DE-4151-BDE9-3F6C532F5FE5}"/>
                </a:ext>
              </a:extLst>
            </p:cNvPr>
            <p:cNvSpPr/>
            <p:nvPr/>
          </p:nvSpPr>
          <p:spPr>
            <a:xfrm>
              <a:off x="6514458" y="5120999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DE5E0A-6FA9-4605-BA81-3AE142EF319F}"/>
                </a:ext>
              </a:extLst>
            </p:cNvPr>
            <p:cNvSpPr/>
            <p:nvPr/>
          </p:nvSpPr>
          <p:spPr>
            <a:xfrm>
              <a:off x="6512700" y="481582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FF2296-0FD2-4685-B315-02A1D9828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33" y="2996952"/>
              <a:ext cx="4883452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F9A3FC-18F6-4644-AF3C-9882D25983C1}"/>
                </a:ext>
              </a:extLst>
            </p:cNvPr>
            <p:cNvSpPr/>
            <p:nvPr/>
          </p:nvSpPr>
          <p:spPr>
            <a:xfrm>
              <a:off x="294493" y="3764254"/>
              <a:ext cx="287970" cy="200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8ECDD9E-5FCC-4760-A2EE-574914887406}"/>
                </a:ext>
              </a:extLst>
            </p:cNvPr>
            <p:cNvSpPr/>
            <p:nvPr/>
          </p:nvSpPr>
          <p:spPr>
            <a:xfrm>
              <a:off x="3730163" y="3774182"/>
              <a:ext cx="1202923" cy="200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84BA05B-BA87-4305-B804-1E5664F87A22}"/>
                </a:ext>
              </a:extLst>
            </p:cNvPr>
            <p:cNvCxnSpPr>
              <a:stCxn id="17" idx="2"/>
              <a:endCxn id="11" idx="1"/>
            </p:cNvCxnSpPr>
            <p:nvPr/>
          </p:nvCxnSpPr>
          <p:spPr>
            <a:xfrm>
              <a:off x="4331625" y="3974514"/>
              <a:ext cx="2181075" cy="64242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E19BBDC-B39E-4CD2-8B32-50FE764C83B7}"/>
                </a:ext>
              </a:extLst>
            </p:cNvPr>
            <p:cNvCxnSpPr>
              <a:stCxn id="16" idx="2"/>
              <a:endCxn id="13" idx="1"/>
            </p:cNvCxnSpPr>
            <p:nvPr/>
          </p:nvCxnSpPr>
          <p:spPr>
            <a:xfrm>
              <a:off x="438478" y="3964586"/>
              <a:ext cx="6075980" cy="12646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D60042-F905-42AA-AB8B-06568553E980}"/>
                </a:ext>
              </a:extLst>
            </p:cNvPr>
            <p:cNvSpPr txBox="1"/>
            <p:nvPr/>
          </p:nvSpPr>
          <p:spPr>
            <a:xfrm>
              <a:off x="7524328" y="4455467"/>
              <a:ext cx="236700" cy="231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493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44D8E7-2F9D-4685-8FB3-59AD18BE2AAC}"/>
              </a:ext>
            </a:extLst>
          </p:cNvPr>
          <p:cNvGrpSpPr/>
          <p:nvPr/>
        </p:nvGrpSpPr>
        <p:grpSpPr>
          <a:xfrm>
            <a:off x="798549" y="1412776"/>
            <a:ext cx="9617931" cy="4367162"/>
            <a:chOff x="294493" y="1412776"/>
            <a:chExt cx="7661883" cy="3715374"/>
          </a:xfrm>
        </p:grpSpPr>
        <p:sp>
          <p:nvSpPr>
            <p:cNvPr id="20" name="왼쪽으로 구부러진 화살표 23">
              <a:extLst>
                <a:ext uri="{FF2B5EF4-FFF2-40B4-BE49-F238E27FC236}">
                  <a16:creationId xmlns:a16="http://schemas.microsoft.com/office/drawing/2014/main" id="{81288C4A-5C3C-438E-B985-6C267FE16528}"/>
                </a:ext>
              </a:extLst>
            </p:cNvPr>
            <p:cNvSpPr/>
            <p:nvPr/>
          </p:nvSpPr>
          <p:spPr>
            <a:xfrm rot="10800000">
              <a:off x="5684608" y="3120459"/>
              <a:ext cx="648072" cy="1116314"/>
            </a:xfrm>
            <a:prstGeom prst="curvedLef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828C29AB-CB9B-40F9-AAD2-435047468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93" y="3078526"/>
              <a:ext cx="3696719" cy="159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2BE700-FD1A-4EE8-9EA3-BE307C956B6E}"/>
                </a:ext>
              </a:extLst>
            </p:cNvPr>
            <p:cNvSpPr/>
            <p:nvPr/>
          </p:nvSpPr>
          <p:spPr>
            <a:xfrm>
              <a:off x="6440692" y="1412776"/>
              <a:ext cx="1080120" cy="3293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74F6C9-C6DA-44EE-8C4D-FE6ADBD7F3C7}"/>
                </a:ext>
              </a:extLst>
            </p:cNvPr>
            <p:cNvSpPr txBox="1"/>
            <p:nvPr/>
          </p:nvSpPr>
          <p:spPr>
            <a:xfrm>
              <a:off x="6008644" y="4813940"/>
              <a:ext cx="1947732" cy="314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호출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스택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D8CD55B-1A99-4061-BAAD-AA455D555015}"/>
                </a:ext>
              </a:extLst>
            </p:cNvPr>
            <p:cNvCxnSpPr/>
            <p:nvPr/>
          </p:nvCxnSpPr>
          <p:spPr>
            <a:xfrm>
              <a:off x="6440692" y="3645024"/>
              <a:ext cx="108012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1C700DB-765D-4C5F-B973-EFAF51FE8A1B}"/>
                </a:ext>
              </a:extLst>
            </p:cNvPr>
            <p:cNvSpPr/>
            <p:nvPr/>
          </p:nvSpPr>
          <p:spPr>
            <a:xfrm>
              <a:off x="6512700" y="3788661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1E5452-324B-459B-89AC-C6DAAD4AC775}"/>
                </a:ext>
              </a:extLst>
            </p:cNvPr>
            <p:cNvSpPr/>
            <p:nvPr/>
          </p:nvSpPr>
          <p:spPr>
            <a:xfrm>
              <a:off x="6514458" y="4400919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3AD144C-B869-4EF6-B164-D961958A3E04}"/>
                </a:ext>
              </a:extLst>
            </p:cNvPr>
            <p:cNvSpPr/>
            <p:nvPr/>
          </p:nvSpPr>
          <p:spPr>
            <a:xfrm>
              <a:off x="6512700" y="409574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0852DF3-969F-4933-8BDE-63191E92FE28}"/>
                </a:ext>
              </a:extLst>
            </p:cNvPr>
            <p:cNvSpPr/>
            <p:nvPr/>
          </p:nvSpPr>
          <p:spPr>
            <a:xfrm>
              <a:off x="294793" y="4236780"/>
              <a:ext cx="316767" cy="200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803A97-1FF5-4030-93CF-74DA511AAB78}"/>
                </a:ext>
              </a:extLst>
            </p:cNvPr>
            <p:cNvSpPr/>
            <p:nvPr/>
          </p:nvSpPr>
          <p:spPr>
            <a:xfrm>
              <a:off x="2386036" y="4236780"/>
              <a:ext cx="1455537" cy="200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809C78E-0648-4F6F-ADC7-6129C096D120}"/>
                </a:ext>
              </a:extLst>
            </p:cNvPr>
            <p:cNvCxnSpPr>
              <a:stCxn id="30" idx="0"/>
              <a:endCxn id="33" idx="1"/>
            </p:cNvCxnSpPr>
            <p:nvPr/>
          </p:nvCxnSpPr>
          <p:spPr>
            <a:xfrm flipV="1">
              <a:off x="3113805" y="2780549"/>
              <a:ext cx="3400653" cy="1456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536EFE6-A28C-41B5-B38C-91F90AC57DEF}"/>
                </a:ext>
              </a:extLst>
            </p:cNvPr>
            <p:cNvCxnSpPr>
              <a:stCxn id="29" idx="0"/>
              <a:endCxn id="34" idx="1"/>
            </p:cNvCxnSpPr>
            <p:nvPr/>
          </p:nvCxnSpPr>
          <p:spPr>
            <a:xfrm flipV="1">
              <a:off x="453177" y="3392807"/>
              <a:ext cx="6063039" cy="8439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55EBE0-A1B3-4815-A6C3-1BD544ECC07C}"/>
                </a:ext>
              </a:extLst>
            </p:cNvPr>
            <p:cNvSpPr/>
            <p:nvPr/>
          </p:nvSpPr>
          <p:spPr>
            <a:xfrm>
              <a:off x="6514458" y="2672347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C74D8D6-7648-4072-A4AF-49F84BEBD003}"/>
                </a:ext>
              </a:extLst>
            </p:cNvPr>
            <p:cNvSpPr/>
            <p:nvPr/>
          </p:nvSpPr>
          <p:spPr>
            <a:xfrm>
              <a:off x="6516216" y="3284605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CDCE16-1CD8-46E8-84AB-B6072FEC24A3}"/>
                </a:ext>
              </a:extLst>
            </p:cNvPr>
            <p:cNvSpPr/>
            <p:nvPr/>
          </p:nvSpPr>
          <p:spPr>
            <a:xfrm>
              <a:off x="6514458" y="2979429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D2705F2-7078-4AD9-83B1-89473B0363EA}"/>
                </a:ext>
              </a:extLst>
            </p:cNvPr>
            <p:cNvCxnSpPr/>
            <p:nvPr/>
          </p:nvCxnSpPr>
          <p:spPr>
            <a:xfrm>
              <a:off x="6444208" y="2492896"/>
              <a:ext cx="108012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F8B266-EF8C-47EC-AF28-2F96105DAF4C}"/>
                </a:ext>
              </a:extLst>
            </p:cNvPr>
            <p:cNvSpPr txBox="1"/>
            <p:nvPr/>
          </p:nvSpPr>
          <p:spPr>
            <a:xfrm>
              <a:off x="7524328" y="3740720"/>
              <a:ext cx="230115" cy="26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20B296-E171-40E2-B6A6-51536AE3B150}"/>
                </a:ext>
              </a:extLst>
            </p:cNvPr>
            <p:cNvSpPr txBox="1"/>
            <p:nvPr/>
          </p:nvSpPr>
          <p:spPr>
            <a:xfrm>
              <a:off x="7524328" y="2632025"/>
              <a:ext cx="230115" cy="26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922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A3714E-8BB0-4E85-BE10-ED8547B83E7A}"/>
              </a:ext>
            </a:extLst>
          </p:cNvPr>
          <p:cNvGrpSpPr/>
          <p:nvPr/>
        </p:nvGrpSpPr>
        <p:grpSpPr>
          <a:xfrm>
            <a:off x="1055440" y="1124744"/>
            <a:ext cx="9324322" cy="5177080"/>
            <a:chOff x="294493" y="1484784"/>
            <a:chExt cx="7661883" cy="4601016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1E35BCC4-CC90-4EFF-A325-A36836D8C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93" y="3078526"/>
              <a:ext cx="3696719" cy="159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D37FC0-4637-4390-9ADA-246F09DC344E}"/>
                </a:ext>
              </a:extLst>
            </p:cNvPr>
            <p:cNvSpPr/>
            <p:nvPr/>
          </p:nvSpPr>
          <p:spPr>
            <a:xfrm>
              <a:off x="6440692" y="1484784"/>
              <a:ext cx="1080120" cy="41577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6EEAE2-F52D-44D7-8BE7-F5B3F4914955}"/>
                </a:ext>
              </a:extLst>
            </p:cNvPr>
            <p:cNvSpPr txBox="1"/>
            <p:nvPr/>
          </p:nvSpPr>
          <p:spPr>
            <a:xfrm>
              <a:off x="6008644" y="5750044"/>
              <a:ext cx="1947732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호출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스택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22FF517-7751-4622-AEFC-46BB8985AA25}"/>
                </a:ext>
              </a:extLst>
            </p:cNvPr>
            <p:cNvCxnSpPr/>
            <p:nvPr/>
          </p:nvCxnSpPr>
          <p:spPr>
            <a:xfrm>
              <a:off x="6440692" y="4581128"/>
              <a:ext cx="108012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E37BCDC-7EDB-41E2-86FC-A056C42A67EB}"/>
                </a:ext>
              </a:extLst>
            </p:cNvPr>
            <p:cNvSpPr/>
            <p:nvPr/>
          </p:nvSpPr>
          <p:spPr>
            <a:xfrm>
              <a:off x="6512700" y="4724765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3F9427-C624-4454-B2FC-03070FCC1C70}"/>
                </a:ext>
              </a:extLst>
            </p:cNvPr>
            <p:cNvSpPr/>
            <p:nvPr/>
          </p:nvSpPr>
          <p:spPr>
            <a:xfrm>
              <a:off x="6514458" y="533702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0DDB28C-E85C-4F52-B4D6-5637B2450F44}"/>
                </a:ext>
              </a:extLst>
            </p:cNvPr>
            <p:cNvSpPr/>
            <p:nvPr/>
          </p:nvSpPr>
          <p:spPr>
            <a:xfrm>
              <a:off x="6512700" y="5031847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5FAB96A-436A-4567-BCA0-BF2FAB775931}"/>
                </a:ext>
              </a:extLst>
            </p:cNvPr>
            <p:cNvSpPr/>
            <p:nvPr/>
          </p:nvSpPr>
          <p:spPr>
            <a:xfrm>
              <a:off x="294793" y="4236780"/>
              <a:ext cx="316767" cy="200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85D410B-C9DC-4F5A-BB75-AC2A2D6281BF}"/>
                </a:ext>
              </a:extLst>
            </p:cNvPr>
            <p:cNvSpPr/>
            <p:nvPr/>
          </p:nvSpPr>
          <p:spPr>
            <a:xfrm>
              <a:off x="2386036" y="4236780"/>
              <a:ext cx="1455537" cy="200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1D4F583-DBC8-4546-895C-84606A9FD9B8}"/>
                </a:ext>
              </a:extLst>
            </p:cNvPr>
            <p:cNvCxnSpPr>
              <a:stCxn id="71" idx="0"/>
              <a:endCxn id="78" idx="1"/>
            </p:cNvCxnSpPr>
            <p:nvPr/>
          </p:nvCxnSpPr>
          <p:spPr>
            <a:xfrm flipV="1">
              <a:off x="3113805" y="2564525"/>
              <a:ext cx="3400653" cy="167225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CB57DD6-45C3-419E-A7F9-54A1F5C6B453}"/>
                </a:ext>
              </a:extLst>
            </p:cNvPr>
            <p:cNvCxnSpPr>
              <a:stCxn id="70" idx="0"/>
              <a:endCxn id="79" idx="1"/>
            </p:cNvCxnSpPr>
            <p:nvPr/>
          </p:nvCxnSpPr>
          <p:spPr>
            <a:xfrm flipV="1">
              <a:off x="453177" y="3176783"/>
              <a:ext cx="6063039" cy="105999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60AE326-C9A6-4C64-8786-94CC9AC918FC}"/>
                </a:ext>
              </a:extLst>
            </p:cNvPr>
            <p:cNvSpPr/>
            <p:nvPr/>
          </p:nvSpPr>
          <p:spPr>
            <a:xfrm>
              <a:off x="6514458" y="3608451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82756A5-0C21-46B1-8BC4-E2EE4CB3568E}"/>
                </a:ext>
              </a:extLst>
            </p:cNvPr>
            <p:cNvSpPr/>
            <p:nvPr/>
          </p:nvSpPr>
          <p:spPr>
            <a:xfrm>
              <a:off x="6516216" y="4220709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1034E6-4648-4F54-B07D-0DA5CF9B0375}"/>
                </a:ext>
              </a:extLst>
            </p:cNvPr>
            <p:cNvSpPr/>
            <p:nvPr/>
          </p:nvSpPr>
          <p:spPr>
            <a:xfrm>
              <a:off x="6514458" y="391553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8D8C63E-535A-4E37-928C-47374538AFED}"/>
                </a:ext>
              </a:extLst>
            </p:cNvPr>
            <p:cNvCxnSpPr/>
            <p:nvPr/>
          </p:nvCxnSpPr>
          <p:spPr>
            <a:xfrm>
              <a:off x="6444208" y="3429000"/>
              <a:ext cx="108012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F8351C7-C55A-4DD7-87F9-B68C73264173}"/>
                </a:ext>
              </a:extLst>
            </p:cNvPr>
            <p:cNvSpPr/>
            <p:nvPr/>
          </p:nvSpPr>
          <p:spPr>
            <a:xfrm>
              <a:off x="6514458" y="245632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E393B5D-5537-4956-AE6D-2B810DF92AD6}"/>
                </a:ext>
              </a:extLst>
            </p:cNvPr>
            <p:cNvSpPr/>
            <p:nvPr/>
          </p:nvSpPr>
          <p:spPr>
            <a:xfrm>
              <a:off x="6516216" y="3068581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8B8BA48-0E1B-4788-A304-02372F407E40}"/>
                </a:ext>
              </a:extLst>
            </p:cNvPr>
            <p:cNvSpPr/>
            <p:nvPr/>
          </p:nvSpPr>
          <p:spPr>
            <a:xfrm>
              <a:off x="6514458" y="2763405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279D205-3771-4764-9D2D-DA7C6382E76B}"/>
                </a:ext>
              </a:extLst>
            </p:cNvPr>
            <p:cNvCxnSpPr/>
            <p:nvPr/>
          </p:nvCxnSpPr>
          <p:spPr>
            <a:xfrm>
              <a:off x="6444208" y="2276872"/>
              <a:ext cx="108012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29AED54-0514-45CD-9624-1F4CAF0F9DB2}"/>
                </a:ext>
              </a:extLst>
            </p:cNvPr>
            <p:cNvSpPr txBox="1"/>
            <p:nvPr/>
          </p:nvSpPr>
          <p:spPr>
            <a:xfrm>
              <a:off x="7567761" y="2408698"/>
              <a:ext cx="237361" cy="273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5227045-F60E-4C9B-854E-B70123B4CADB}"/>
                </a:ext>
              </a:extLst>
            </p:cNvPr>
            <p:cNvSpPr txBox="1"/>
            <p:nvPr/>
          </p:nvSpPr>
          <p:spPr>
            <a:xfrm>
              <a:off x="7524328" y="3553271"/>
              <a:ext cx="237361" cy="273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2A74552-AB0C-4F44-82E7-08BC39D024A2}"/>
                </a:ext>
              </a:extLst>
            </p:cNvPr>
            <p:cNvSpPr txBox="1"/>
            <p:nvPr/>
          </p:nvSpPr>
          <p:spPr>
            <a:xfrm>
              <a:off x="7524328" y="4672186"/>
              <a:ext cx="237361" cy="273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왼쪽으로 구부러진 화살표 28">
              <a:extLst>
                <a:ext uri="{FF2B5EF4-FFF2-40B4-BE49-F238E27FC236}">
                  <a16:creationId xmlns:a16="http://schemas.microsoft.com/office/drawing/2014/main" id="{47AB639F-1ADE-4BD3-A409-2D6BA63789DA}"/>
                </a:ext>
              </a:extLst>
            </p:cNvPr>
            <p:cNvSpPr/>
            <p:nvPr/>
          </p:nvSpPr>
          <p:spPr>
            <a:xfrm rot="10800000">
              <a:off x="5684607" y="4023734"/>
              <a:ext cx="648072" cy="1116314"/>
            </a:xfrm>
            <a:prstGeom prst="curvedLef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왼쪽으로 구부러진 화살표 29">
              <a:extLst>
                <a:ext uri="{FF2B5EF4-FFF2-40B4-BE49-F238E27FC236}">
                  <a16:creationId xmlns:a16="http://schemas.microsoft.com/office/drawing/2014/main" id="{B34ADBDA-C8E5-49F2-90F4-05B6B3107042}"/>
                </a:ext>
              </a:extLst>
            </p:cNvPr>
            <p:cNvSpPr/>
            <p:nvPr/>
          </p:nvSpPr>
          <p:spPr>
            <a:xfrm rot="10800000">
              <a:off x="5684606" y="2842495"/>
              <a:ext cx="648072" cy="1116314"/>
            </a:xfrm>
            <a:prstGeom prst="curvedLef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434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A3714E-8BB0-4E85-BE10-ED8547B83E7A}"/>
              </a:ext>
            </a:extLst>
          </p:cNvPr>
          <p:cNvGrpSpPr/>
          <p:nvPr/>
        </p:nvGrpSpPr>
        <p:grpSpPr>
          <a:xfrm>
            <a:off x="1055440" y="1124744"/>
            <a:ext cx="9324322" cy="5177080"/>
            <a:chOff x="294493" y="1484784"/>
            <a:chExt cx="7661883" cy="4601016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1E35BCC4-CC90-4EFF-A325-A36836D8C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93" y="3078526"/>
              <a:ext cx="3696719" cy="159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D37FC0-4637-4390-9ADA-246F09DC344E}"/>
                </a:ext>
              </a:extLst>
            </p:cNvPr>
            <p:cNvSpPr/>
            <p:nvPr/>
          </p:nvSpPr>
          <p:spPr>
            <a:xfrm>
              <a:off x="6440692" y="1484784"/>
              <a:ext cx="1080120" cy="41577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6EEAE2-F52D-44D7-8BE7-F5B3F4914955}"/>
                </a:ext>
              </a:extLst>
            </p:cNvPr>
            <p:cNvSpPr txBox="1"/>
            <p:nvPr/>
          </p:nvSpPr>
          <p:spPr>
            <a:xfrm>
              <a:off x="6008644" y="5750044"/>
              <a:ext cx="1947732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호출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스택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22FF517-7751-4622-AEFC-46BB8985AA25}"/>
                </a:ext>
              </a:extLst>
            </p:cNvPr>
            <p:cNvCxnSpPr/>
            <p:nvPr/>
          </p:nvCxnSpPr>
          <p:spPr>
            <a:xfrm>
              <a:off x="6440692" y="4581128"/>
              <a:ext cx="108012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E37BCDC-7EDB-41E2-86FC-A056C42A67EB}"/>
                </a:ext>
              </a:extLst>
            </p:cNvPr>
            <p:cNvSpPr/>
            <p:nvPr/>
          </p:nvSpPr>
          <p:spPr>
            <a:xfrm>
              <a:off x="6512700" y="4724765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3F9427-C624-4454-B2FC-03070FCC1C70}"/>
                </a:ext>
              </a:extLst>
            </p:cNvPr>
            <p:cNvSpPr/>
            <p:nvPr/>
          </p:nvSpPr>
          <p:spPr>
            <a:xfrm>
              <a:off x="6514458" y="533702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0DDB28C-E85C-4F52-B4D6-5637B2450F44}"/>
                </a:ext>
              </a:extLst>
            </p:cNvPr>
            <p:cNvSpPr/>
            <p:nvPr/>
          </p:nvSpPr>
          <p:spPr>
            <a:xfrm>
              <a:off x="6512700" y="5031847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5FAB96A-436A-4567-BCA0-BF2FAB775931}"/>
                </a:ext>
              </a:extLst>
            </p:cNvPr>
            <p:cNvSpPr/>
            <p:nvPr/>
          </p:nvSpPr>
          <p:spPr>
            <a:xfrm>
              <a:off x="971871" y="3392616"/>
              <a:ext cx="1306151" cy="5661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85D410B-C9DC-4F5A-BB75-AC2A2D6281BF}"/>
                </a:ext>
              </a:extLst>
            </p:cNvPr>
            <p:cNvSpPr/>
            <p:nvPr/>
          </p:nvSpPr>
          <p:spPr>
            <a:xfrm>
              <a:off x="2386036" y="4236780"/>
              <a:ext cx="1455537" cy="200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CB57DD6-45C3-419E-A7F9-54A1F5C6B453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 flipV="1">
              <a:off x="2278021" y="2871607"/>
              <a:ext cx="4236437" cy="8077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60AE326-C9A6-4C64-8786-94CC9AC918FC}"/>
                </a:ext>
              </a:extLst>
            </p:cNvPr>
            <p:cNvSpPr/>
            <p:nvPr/>
          </p:nvSpPr>
          <p:spPr>
            <a:xfrm>
              <a:off x="6514458" y="3608451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82756A5-0C21-46B1-8BC4-E2EE4CB3568E}"/>
                </a:ext>
              </a:extLst>
            </p:cNvPr>
            <p:cNvSpPr/>
            <p:nvPr/>
          </p:nvSpPr>
          <p:spPr>
            <a:xfrm>
              <a:off x="6516216" y="4220709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1034E6-4648-4F54-B07D-0DA5CF9B0375}"/>
                </a:ext>
              </a:extLst>
            </p:cNvPr>
            <p:cNvSpPr/>
            <p:nvPr/>
          </p:nvSpPr>
          <p:spPr>
            <a:xfrm>
              <a:off x="6514458" y="391553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8D8C63E-535A-4E37-928C-47374538AFED}"/>
                </a:ext>
              </a:extLst>
            </p:cNvPr>
            <p:cNvCxnSpPr/>
            <p:nvPr/>
          </p:nvCxnSpPr>
          <p:spPr>
            <a:xfrm>
              <a:off x="6444208" y="3429000"/>
              <a:ext cx="108012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F8351C7-C55A-4DD7-87F9-B68C73264173}"/>
                </a:ext>
              </a:extLst>
            </p:cNvPr>
            <p:cNvSpPr/>
            <p:nvPr/>
          </p:nvSpPr>
          <p:spPr>
            <a:xfrm>
              <a:off x="6514458" y="245632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E393B5D-5537-4956-AE6D-2B810DF92AD6}"/>
                </a:ext>
              </a:extLst>
            </p:cNvPr>
            <p:cNvSpPr/>
            <p:nvPr/>
          </p:nvSpPr>
          <p:spPr>
            <a:xfrm>
              <a:off x="6516216" y="3068581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8B8BA48-0E1B-4788-A304-02372F407E40}"/>
                </a:ext>
              </a:extLst>
            </p:cNvPr>
            <p:cNvSpPr/>
            <p:nvPr/>
          </p:nvSpPr>
          <p:spPr>
            <a:xfrm>
              <a:off x="6514458" y="2763405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279D205-3771-4764-9D2D-DA7C6382E76B}"/>
                </a:ext>
              </a:extLst>
            </p:cNvPr>
            <p:cNvCxnSpPr/>
            <p:nvPr/>
          </p:nvCxnSpPr>
          <p:spPr>
            <a:xfrm>
              <a:off x="6444208" y="2276872"/>
              <a:ext cx="108012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29AED54-0514-45CD-9624-1F4CAF0F9DB2}"/>
                </a:ext>
              </a:extLst>
            </p:cNvPr>
            <p:cNvSpPr txBox="1"/>
            <p:nvPr/>
          </p:nvSpPr>
          <p:spPr>
            <a:xfrm>
              <a:off x="7567761" y="2408698"/>
              <a:ext cx="237361" cy="273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5227045-F60E-4C9B-854E-B70123B4CADB}"/>
                </a:ext>
              </a:extLst>
            </p:cNvPr>
            <p:cNvSpPr txBox="1"/>
            <p:nvPr/>
          </p:nvSpPr>
          <p:spPr>
            <a:xfrm>
              <a:off x="7524328" y="3553271"/>
              <a:ext cx="237361" cy="273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2A74552-AB0C-4F44-82E7-08BC39D024A2}"/>
                </a:ext>
              </a:extLst>
            </p:cNvPr>
            <p:cNvSpPr txBox="1"/>
            <p:nvPr/>
          </p:nvSpPr>
          <p:spPr>
            <a:xfrm>
              <a:off x="7524328" y="4672186"/>
              <a:ext cx="237361" cy="273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BEDDCE4-7304-4294-854A-D13930AE86EE}"/>
              </a:ext>
            </a:extLst>
          </p:cNvPr>
          <p:cNvSpPr txBox="1"/>
          <p:nvPr/>
        </p:nvSpPr>
        <p:spPr>
          <a:xfrm>
            <a:off x="3587657" y="3708800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 case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들어간다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715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A3714E-8BB0-4E85-BE10-ED8547B83E7A}"/>
              </a:ext>
            </a:extLst>
          </p:cNvPr>
          <p:cNvGrpSpPr/>
          <p:nvPr/>
        </p:nvGrpSpPr>
        <p:grpSpPr>
          <a:xfrm>
            <a:off x="1055440" y="1124744"/>
            <a:ext cx="9324322" cy="5177080"/>
            <a:chOff x="294493" y="1484784"/>
            <a:chExt cx="7661883" cy="4601016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1E35BCC4-CC90-4EFF-A325-A36836D8C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93" y="3078526"/>
              <a:ext cx="3696719" cy="159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D37FC0-4637-4390-9ADA-246F09DC344E}"/>
                </a:ext>
              </a:extLst>
            </p:cNvPr>
            <p:cNvSpPr/>
            <p:nvPr/>
          </p:nvSpPr>
          <p:spPr>
            <a:xfrm>
              <a:off x="6440692" y="1484784"/>
              <a:ext cx="1080120" cy="41577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6EEAE2-F52D-44D7-8BE7-F5B3F4914955}"/>
                </a:ext>
              </a:extLst>
            </p:cNvPr>
            <p:cNvSpPr txBox="1"/>
            <p:nvPr/>
          </p:nvSpPr>
          <p:spPr>
            <a:xfrm>
              <a:off x="6008644" y="5750044"/>
              <a:ext cx="1947732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호출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스택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22FF517-7751-4622-AEFC-46BB8985AA25}"/>
                </a:ext>
              </a:extLst>
            </p:cNvPr>
            <p:cNvCxnSpPr/>
            <p:nvPr/>
          </p:nvCxnSpPr>
          <p:spPr>
            <a:xfrm>
              <a:off x="6440692" y="4581128"/>
              <a:ext cx="108012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E37BCDC-7EDB-41E2-86FC-A056C42A67EB}"/>
                </a:ext>
              </a:extLst>
            </p:cNvPr>
            <p:cNvSpPr/>
            <p:nvPr/>
          </p:nvSpPr>
          <p:spPr>
            <a:xfrm>
              <a:off x="6512700" y="4724765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3F9427-C624-4454-B2FC-03070FCC1C70}"/>
                </a:ext>
              </a:extLst>
            </p:cNvPr>
            <p:cNvSpPr/>
            <p:nvPr/>
          </p:nvSpPr>
          <p:spPr>
            <a:xfrm>
              <a:off x="6514458" y="533702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0DDB28C-E85C-4F52-B4D6-5637B2450F44}"/>
                </a:ext>
              </a:extLst>
            </p:cNvPr>
            <p:cNvSpPr/>
            <p:nvPr/>
          </p:nvSpPr>
          <p:spPr>
            <a:xfrm>
              <a:off x="6512700" y="5031847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5FAB96A-436A-4567-BCA0-BF2FAB775931}"/>
                </a:ext>
              </a:extLst>
            </p:cNvPr>
            <p:cNvSpPr/>
            <p:nvPr/>
          </p:nvSpPr>
          <p:spPr>
            <a:xfrm>
              <a:off x="2019630" y="4229029"/>
              <a:ext cx="216767" cy="2080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85D410B-C9DC-4F5A-BB75-AC2A2D6281BF}"/>
                </a:ext>
              </a:extLst>
            </p:cNvPr>
            <p:cNvSpPr/>
            <p:nvPr/>
          </p:nvSpPr>
          <p:spPr>
            <a:xfrm>
              <a:off x="2386036" y="4236780"/>
              <a:ext cx="1455537" cy="200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60AE326-C9A6-4C64-8786-94CC9AC918FC}"/>
                </a:ext>
              </a:extLst>
            </p:cNvPr>
            <p:cNvSpPr/>
            <p:nvPr/>
          </p:nvSpPr>
          <p:spPr>
            <a:xfrm>
              <a:off x="6514458" y="3608451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82756A5-0C21-46B1-8BC4-E2EE4CB3568E}"/>
                </a:ext>
              </a:extLst>
            </p:cNvPr>
            <p:cNvSpPr/>
            <p:nvPr/>
          </p:nvSpPr>
          <p:spPr>
            <a:xfrm>
              <a:off x="6516216" y="4220709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1034E6-4648-4F54-B07D-0DA5CF9B0375}"/>
                </a:ext>
              </a:extLst>
            </p:cNvPr>
            <p:cNvSpPr/>
            <p:nvPr/>
          </p:nvSpPr>
          <p:spPr>
            <a:xfrm>
              <a:off x="6514458" y="391553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8D8C63E-535A-4E37-928C-47374538AFED}"/>
                </a:ext>
              </a:extLst>
            </p:cNvPr>
            <p:cNvCxnSpPr/>
            <p:nvPr/>
          </p:nvCxnSpPr>
          <p:spPr>
            <a:xfrm>
              <a:off x="6444208" y="3429000"/>
              <a:ext cx="108012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F8351C7-C55A-4DD7-87F9-B68C73264173}"/>
                </a:ext>
              </a:extLst>
            </p:cNvPr>
            <p:cNvSpPr/>
            <p:nvPr/>
          </p:nvSpPr>
          <p:spPr>
            <a:xfrm>
              <a:off x="6514458" y="245632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E393B5D-5537-4956-AE6D-2B810DF92AD6}"/>
                </a:ext>
              </a:extLst>
            </p:cNvPr>
            <p:cNvSpPr/>
            <p:nvPr/>
          </p:nvSpPr>
          <p:spPr>
            <a:xfrm>
              <a:off x="6516216" y="3068581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8B8BA48-0E1B-4788-A304-02372F407E40}"/>
                </a:ext>
              </a:extLst>
            </p:cNvPr>
            <p:cNvSpPr/>
            <p:nvPr/>
          </p:nvSpPr>
          <p:spPr>
            <a:xfrm>
              <a:off x="6514458" y="2763405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279D205-3771-4764-9D2D-DA7C6382E76B}"/>
                </a:ext>
              </a:extLst>
            </p:cNvPr>
            <p:cNvCxnSpPr/>
            <p:nvPr/>
          </p:nvCxnSpPr>
          <p:spPr>
            <a:xfrm>
              <a:off x="6444208" y="2276872"/>
              <a:ext cx="108012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29AED54-0514-45CD-9624-1F4CAF0F9DB2}"/>
                </a:ext>
              </a:extLst>
            </p:cNvPr>
            <p:cNvSpPr txBox="1"/>
            <p:nvPr/>
          </p:nvSpPr>
          <p:spPr>
            <a:xfrm>
              <a:off x="7567761" y="2408698"/>
              <a:ext cx="237361" cy="273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5227045-F60E-4C9B-854E-B70123B4CADB}"/>
                </a:ext>
              </a:extLst>
            </p:cNvPr>
            <p:cNvSpPr txBox="1"/>
            <p:nvPr/>
          </p:nvSpPr>
          <p:spPr>
            <a:xfrm>
              <a:off x="7524328" y="3553271"/>
              <a:ext cx="237361" cy="273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2A74552-AB0C-4F44-82E7-08BC39D024A2}"/>
                </a:ext>
              </a:extLst>
            </p:cNvPr>
            <p:cNvSpPr txBox="1"/>
            <p:nvPr/>
          </p:nvSpPr>
          <p:spPr>
            <a:xfrm>
              <a:off x="7524328" y="4672186"/>
              <a:ext cx="237361" cy="273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BEDDCE4-7304-4294-854A-D13930AE86EE}"/>
              </a:ext>
            </a:extLst>
          </p:cNvPr>
          <p:cNvSpPr txBox="1"/>
          <p:nvPr/>
        </p:nvSpPr>
        <p:spPr>
          <a:xfrm>
            <a:off x="1247419" y="5211713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왼쪽으로 구부러진 화살표 29">
            <a:extLst>
              <a:ext uri="{FF2B5EF4-FFF2-40B4-BE49-F238E27FC236}">
                <a16:creationId xmlns:a16="http://schemas.microsoft.com/office/drawing/2014/main" id="{69455C55-4FFF-4F82-B448-0012573375A2}"/>
              </a:ext>
            </a:extLst>
          </p:cNvPr>
          <p:cNvSpPr/>
          <p:nvPr/>
        </p:nvSpPr>
        <p:spPr>
          <a:xfrm>
            <a:off x="10104260" y="2622121"/>
            <a:ext cx="744268" cy="1305043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279A6EF-7CD7-48A3-B84D-A4BBB59517BB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5372149" y="2685202"/>
            <a:ext cx="3252834" cy="16314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C90F881-7172-401B-BA34-77E32EA1D8CD}"/>
              </a:ext>
            </a:extLst>
          </p:cNvPr>
          <p:cNvCxnSpPr/>
          <p:nvPr/>
        </p:nvCxnSpPr>
        <p:spPr>
          <a:xfrm flipV="1">
            <a:off x="2752021" y="4467275"/>
            <a:ext cx="540860" cy="70137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른쪽 대괄호 29">
            <a:extLst>
              <a:ext uri="{FF2B5EF4-FFF2-40B4-BE49-F238E27FC236}">
                <a16:creationId xmlns:a16="http://schemas.microsoft.com/office/drawing/2014/main" id="{7971EC17-F71B-437B-94AC-8BEA2C761AAA}"/>
              </a:ext>
            </a:extLst>
          </p:cNvPr>
          <p:cNvSpPr/>
          <p:nvPr/>
        </p:nvSpPr>
        <p:spPr>
          <a:xfrm rot="5400000">
            <a:off x="3759564" y="4005096"/>
            <a:ext cx="246017" cy="116169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4">
            <a:extLst>
              <a:ext uri="{FF2B5EF4-FFF2-40B4-BE49-F238E27FC236}">
                <a16:creationId xmlns:a16="http://schemas.microsoft.com/office/drawing/2014/main" id="{4B3C1F53-FA6C-4E85-B5C0-FF3E23B1BEEE}"/>
              </a:ext>
            </a:extLst>
          </p:cNvPr>
          <p:cNvCxnSpPr>
            <a:cxnSpLocks/>
          </p:cNvCxnSpPr>
          <p:nvPr/>
        </p:nvCxnSpPr>
        <p:spPr>
          <a:xfrm flipV="1">
            <a:off x="3863752" y="3989553"/>
            <a:ext cx="4737060" cy="102432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E7710CC-0773-4226-9E45-A476DC68353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882573" y="4708952"/>
            <a:ext cx="0" cy="304927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41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A3714E-8BB0-4E85-BE10-ED8547B83E7A}"/>
              </a:ext>
            </a:extLst>
          </p:cNvPr>
          <p:cNvGrpSpPr/>
          <p:nvPr/>
        </p:nvGrpSpPr>
        <p:grpSpPr>
          <a:xfrm>
            <a:off x="1055440" y="1124744"/>
            <a:ext cx="9324322" cy="5177080"/>
            <a:chOff x="294493" y="1484784"/>
            <a:chExt cx="7661883" cy="4601016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1E35BCC4-CC90-4EFF-A325-A36836D8C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93" y="3078526"/>
              <a:ext cx="3696719" cy="159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D37FC0-4637-4390-9ADA-246F09DC344E}"/>
                </a:ext>
              </a:extLst>
            </p:cNvPr>
            <p:cNvSpPr/>
            <p:nvPr/>
          </p:nvSpPr>
          <p:spPr>
            <a:xfrm>
              <a:off x="6440692" y="1484784"/>
              <a:ext cx="1080120" cy="41577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6EEAE2-F52D-44D7-8BE7-F5B3F4914955}"/>
                </a:ext>
              </a:extLst>
            </p:cNvPr>
            <p:cNvSpPr txBox="1"/>
            <p:nvPr/>
          </p:nvSpPr>
          <p:spPr>
            <a:xfrm>
              <a:off x="6008644" y="5750044"/>
              <a:ext cx="1947732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호출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스택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22FF517-7751-4622-AEFC-46BB8985AA25}"/>
                </a:ext>
              </a:extLst>
            </p:cNvPr>
            <p:cNvCxnSpPr/>
            <p:nvPr/>
          </p:nvCxnSpPr>
          <p:spPr>
            <a:xfrm>
              <a:off x="6440692" y="4581128"/>
              <a:ext cx="108012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E37BCDC-7EDB-41E2-86FC-A056C42A67EB}"/>
                </a:ext>
              </a:extLst>
            </p:cNvPr>
            <p:cNvSpPr/>
            <p:nvPr/>
          </p:nvSpPr>
          <p:spPr>
            <a:xfrm>
              <a:off x="6512700" y="4724765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3F9427-C624-4454-B2FC-03070FCC1C70}"/>
                </a:ext>
              </a:extLst>
            </p:cNvPr>
            <p:cNvSpPr/>
            <p:nvPr/>
          </p:nvSpPr>
          <p:spPr>
            <a:xfrm>
              <a:off x="6514458" y="533702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0DDB28C-E85C-4F52-B4D6-5637B2450F44}"/>
                </a:ext>
              </a:extLst>
            </p:cNvPr>
            <p:cNvSpPr/>
            <p:nvPr/>
          </p:nvSpPr>
          <p:spPr>
            <a:xfrm>
              <a:off x="6512700" y="5031847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5FAB96A-436A-4567-BCA0-BF2FAB775931}"/>
                </a:ext>
              </a:extLst>
            </p:cNvPr>
            <p:cNvSpPr/>
            <p:nvPr/>
          </p:nvSpPr>
          <p:spPr>
            <a:xfrm>
              <a:off x="2019630" y="4229029"/>
              <a:ext cx="216767" cy="2080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85D410B-C9DC-4F5A-BB75-AC2A2D6281BF}"/>
                </a:ext>
              </a:extLst>
            </p:cNvPr>
            <p:cNvSpPr/>
            <p:nvPr/>
          </p:nvSpPr>
          <p:spPr>
            <a:xfrm>
              <a:off x="2386036" y="4236780"/>
              <a:ext cx="1455537" cy="200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60AE326-C9A6-4C64-8786-94CC9AC918FC}"/>
                </a:ext>
              </a:extLst>
            </p:cNvPr>
            <p:cNvSpPr/>
            <p:nvPr/>
          </p:nvSpPr>
          <p:spPr>
            <a:xfrm>
              <a:off x="6514458" y="3608451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82756A5-0C21-46B1-8BC4-E2EE4CB3568E}"/>
                </a:ext>
              </a:extLst>
            </p:cNvPr>
            <p:cNvSpPr/>
            <p:nvPr/>
          </p:nvSpPr>
          <p:spPr>
            <a:xfrm>
              <a:off x="6516216" y="4220709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1034E6-4648-4F54-B07D-0DA5CF9B0375}"/>
                </a:ext>
              </a:extLst>
            </p:cNvPr>
            <p:cNvSpPr/>
            <p:nvPr/>
          </p:nvSpPr>
          <p:spPr>
            <a:xfrm>
              <a:off x="6514458" y="391553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5227045-F60E-4C9B-854E-B70123B4CADB}"/>
                </a:ext>
              </a:extLst>
            </p:cNvPr>
            <p:cNvSpPr txBox="1"/>
            <p:nvPr/>
          </p:nvSpPr>
          <p:spPr>
            <a:xfrm>
              <a:off x="7524328" y="3553271"/>
              <a:ext cx="237361" cy="273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2A74552-AB0C-4F44-82E7-08BC39D024A2}"/>
                </a:ext>
              </a:extLst>
            </p:cNvPr>
            <p:cNvSpPr txBox="1"/>
            <p:nvPr/>
          </p:nvSpPr>
          <p:spPr>
            <a:xfrm>
              <a:off x="7524328" y="4672186"/>
              <a:ext cx="237361" cy="273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BEDDCE4-7304-4294-854A-D13930AE86EE}"/>
              </a:ext>
            </a:extLst>
          </p:cNvPr>
          <p:cNvSpPr txBox="1"/>
          <p:nvPr/>
        </p:nvSpPr>
        <p:spPr>
          <a:xfrm>
            <a:off x="1247419" y="5211713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왼쪽으로 구부러진 화살표 29">
            <a:extLst>
              <a:ext uri="{FF2B5EF4-FFF2-40B4-BE49-F238E27FC236}">
                <a16:creationId xmlns:a16="http://schemas.microsoft.com/office/drawing/2014/main" id="{69455C55-4FFF-4F82-B448-0012573375A2}"/>
              </a:ext>
            </a:extLst>
          </p:cNvPr>
          <p:cNvSpPr/>
          <p:nvPr/>
        </p:nvSpPr>
        <p:spPr>
          <a:xfrm>
            <a:off x="10104260" y="3933056"/>
            <a:ext cx="744268" cy="1305043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279A6EF-7CD7-48A3-B84D-A4BBB59517BB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5372149" y="3981581"/>
            <a:ext cx="3252834" cy="33507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C90F881-7172-401B-BA34-77E32EA1D8CD}"/>
              </a:ext>
            </a:extLst>
          </p:cNvPr>
          <p:cNvCxnSpPr/>
          <p:nvPr/>
        </p:nvCxnSpPr>
        <p:spPr>
          <a:xfrm flipV="1">
            <a:off x="2752021" y="4467275"/>
            <a:ext cx="540860" cy="70137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른쪽 대괄호 29">
            <a:extLst>
              <a:ext uri="{FF2B5EF4-FFF2-40B4-BE49-F238E27FC236}">
                <a16:creationId xmlns:a16="http://schemas.microsoft.com/office/drawing/2014/main" id="{7971EC17-F71B-437B-94AC-8BEA2C761AAA}"/>
              </a:ext>
            </a:extLst>
          </p:cNvPr>
          <p:cNvSpPr/>
          <p:nvPr/>
        </p:nvSpPr>
        <p:spPr>
          <a:xfrm rot="5400000">
            <a:off x="3759564" y="4005096"/>
            <a:ext cx="246017" cy="116169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E7710CC-0773-4226-9E45-A476DC68353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882573" y="4708952"/>
            <a:ext cx="0" cy="528708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CD75F4-3D5D-4B77-B0C3-6CC69C83B806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882572" y="5237660"/>
            <a:ext cx="474027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373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factorial</a:t>
            </a:r>
            <a:r>
              <a:rPr lang="ko-KR" altLang="en-US" dirty="0"/>
              <a:t>의 실행 시나리오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A3714E-8BB0-4E85-BE10-ED8547B83E7A}"/>
              </a:ext>
            </a:extLst>
          </p:cNvPr>
          <p:cNvGrpSpPr/>
          <p:nvPr/>
        </p:nvGrpSpPr>
        <p:grpSpPr>
          <a:xfrm>
            <a:off x="8009421" y="1124744"/>
            <a:ext cx="2370342" cy="5177080"/>
            <a:chOff x="6008644" y="1484784"/>
            <a:chExt cx="1947732" cy="460101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D37FC0-4637-4390-9ADA-246F09DC344E}"/>
                </a:ext>
              </a:extLst>
            </p:cNvPr>
            <p:cNvSpPr/>
            <p:nvPr/>
          </p:nvSpPr>
          <p:spPr>
            <a:xfrm>
              <a:off x="6440692" y="1484784"/>
              <a:ext cx="1080120" cy="41577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6EEAE2-F52D-44D7-8BE7-F5B3F4914955}"/>
                </a:ext>
              </a:extLst>
            </p:cNvPr>
            <p:cNvSpPr txBox="1"/>
            <p:nvPr/>
          </p:nvSpPr>
          <p:spPr>
            <a:xfrm>
              <a:off x="6008644" y="5750044"/>
              <a:ext cx="1947732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호출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스택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E37BCDC-7EDB-41E2-86FC-A056C42A67EB}"/>
                </a:ext>
              </a:extLst>
            </p:cNvPr>
            <p:cNvSpPr/>
            <p:nvPr/>
          </p:nvSpPr>
          <p:spPr>
            <a:xfrm>
              <a:off x="6512700" y="4724765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3F9427-C624-4454-B2FC-03070FCC1C70}"/>
                </a:ext>
              </a:extLst>
            </p:cNvPr>
            <p:cNvSpPr/>
            <p:nvPr/>
          </p:nvSpPr>
          <p:spPr>
            <a:xfrm>
              <a:off x="6514458" y="5337023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0DDB28C-E85C-4F52-B4D6-5637B2450F44}"/>
                </a:ext>
              </a:extLst>
            </p:cNvPr>
            <p:cNvSpPr/>
            <p:nvPr/>
          </p:nvSpPr>
          <p:spPr>
            <a:xfrm>
              <a:off x="6512700" y="5031847"/>
              <a:ext cx="936104" cy="216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2A74552-AB0C-4F44-82E7-08BC39D024A2}"/>
                </a:ext>
              </a:extLst>
            </p:cNvPr>
            <p:cNvSpPr txBox="1"/>
            <p:nvPr/>
          </p:nvSpPr>
          <p:spPr>
            <a:xfrm>
              <a:off x="7524328" y="4672186"/>
              <a:ext cx="237361" cy="273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279A6EF-7CD7-48A3-B84D-A4BBB59517BB}"/>
              </a:ext>
            </a:extLst>
          </p:cNvPr>
          <p:cNvCxnSpPr>
            <a:cxnSpLocks/>
            <a:stCxn id="69" idx="1"/>
            <a:endCxn id="34" idx="3"/>
          </p:cNvCxnSpPr>
          <p:nvPr/>
        </p:nvCxnSpPr>
        <p:spPr>
          <a:xfrm flipH="1" flipV="1">
            <a:off x="6236078" y="3142501"/>
            <a:ext cx="2386767" cy="209516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F8172E-D2DF-4900-AA98-BB1EFE8F1616}"/>
              </a:ext>
            </a:extLst>
          </p:cNvPr>
          <p:cNvGrpSpPr/>
          <p:nvPr/>
        </p:nvGrpSpPr>
        <p:grpSpPr>
          <a:xfrm>
            <a:off x="434228" y="1268761"/>
            <a:ext cx="5877795" cy="4655270"/>
            <a:chOff x="1013318" y="1858897"/>
            <a:chExt cx="4526541" cy="3600400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DFC5EF33-E4FA-4E7C-B025-863814CBD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58" y="1858897"/>
              <a:ext cx="4166501" cy="360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오른쪽 화살표 11">
              <a:extLst>
                <a:ext uri="{FF2B5EF4-FFF2-40B4-BE49-F238E27FC236}">
                  <a16:creationId xmlns:a16="http://schemas.microsoft.com/office/drawing/2014/main" id="{DAFBD71C-A95E-4A05-9A10-3A849C3D3760}"/>
                </a:ext>
              </a:extLst>
            </p:cNvPr>
            <p:cNvSpPr/>
            <p:nvPr/>
          </p:nvSpPr>
          <p:spPr>
            <a:xfrm>
              <a:off x="1013318" y="3241671"/>
              <a:ext cx="360040" cy="1475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0CB2629-5BED-473C-8D45-CC7129EB7100}"/>
                </a:ext>
              </a:extLst>
            </p:cNvPr>
            <p:cNvSpPr/>
            <p:nvPr/>
          </p:nvSpPr>
          <p:spPr>
            <a:xfrm>
              <a:off x="4387807" y="3197870"/>
              <a:ext cx="1093566" cy="2203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44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 원리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en-US" altLang="ko-KR" dirty="0"/>
              <a:t>factorial </a:t>
            </a:r>
            <a:r>
              <a:rPr lang="ko-KR" altLang="en-US" dirty="0"/>
              <a:t>함수를 호출하는 예제를 보며 함수 호출의 원리를 생각해보자</a:t>
            </a:r>
            <a:r>
              <a:rPr lang="en-US" altLang="ko-KR" dirty="0"/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108A9C-D028-41A4-9890-47B9ABE28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8" y="1821025"/>
            <a:ext cx="6029058" cy="369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D0C38A5-FAE4-4BB3-8536-6A4B7A784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508" y="1829329"/>
            <a:ext cx="4217326" cy="339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7AD679-6E91-4767-86CE-D08336E09A11}"/>
              </a:ext>
            </a:extLst>
          </p:cNvPr>
          <p:cNvSpPr/>
          <p:nvPr/>
        </p:nvSpPr>
        <p:spPr>
          <a:xfrm>
            <a:off x="839416" y="4581128"/>
            <a:ext cx="280343" cy="260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E199C-5663-465B-A89E-FF777E96B4AC}"/>
              </a:ext>
            </a:extLst>
          </p:cNvPr>
          <p:cNvSpPr/>
          <p:nvPr/>
        </p:nvSpPr>
        <p:spPr>
          <a:xfrm>
            <a:off x="5292731" y="4581128"/>
            <a:ext cx="1307325" cy="260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BC778-20D4-46E7-8544-EC54AA1AD401}"/>
              </a:ext>
            </a:extLst>
          </p:cNvPr>
          <p:cNvSpPr txBox="1"/>
          <p:nvPr/>
        </p:nvSpPr>
        <p:spPr>
          <a:xfrm>
            <a:off x="983432" y="5703639"/>
            <a:ext cx="5830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기억해야 할 것은 이 두 가지이다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6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ko-KR" altLang="en-US" dirty="0"/>
              <a:t>재귀함수로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합을 구하는 </a:t>
            </a:r>
            <a:r>
              <a:rPr lang="en-US" altLang="ko-KR" dirty="0"/>
              <a:t>sum </a:t>
            </a:r>
            <a:r>
              <a:rPr lang="ko-KR" altLang="en-US" dirty="0"/>
              <a:t>함수에 대해서 생각해보자</a:t>
            </a:r>
          </a:p>
          <a:p>
            <a:endParaRPr lang="ko-KR" altLang="en-US" dirty="0"/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합은 수학식으로 나타내면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식과 </a:t>
            </a:r>
            <a:r>
              <a:rPr lang="en-US" altLang="ko-KR" dirty="0"/>
              <a:t>factorial</a:t>
            </a:r>
            <a:r>
              <a:rPr lang="ko-KR" altLang="en-US" dirty="0"/>
              <a:t>을 재귀함수로 구현한 코드를 보며 구현 방향을 </a:t>
            </a:r>
            <a:br>
              <a:rPr lang="en-US" altLang="ko-KR" dirty="0"/>
            </a:br>
            <a:r>
              <a:rPr lang="ko-KR" altLang="en-US" dirty="0"/>
              <a:t>생각해보자</a:t>
            </a:r>
            <a:r>
              <a:rPr lang="en-US" altLang="ko-KR" dirty="0"/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F3B108-C5A0-4623-8374-F30A7403A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3037706"/>
            <a:ext cx="685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243B30-C7ED-4F94-B884-56B60BB135CE}"/>
              </a:ext>
            </a:extLst>
          </p:cNvPr>
          <p:cNvSpPr txBox="1"/>
          <p:nvPr/>
        </p:nvSpPr>
        <p:spPr>
          <a:xfrm>
            <a:off x="3071664" y="3259961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합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936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 실습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412777"/>
            <a:ext cx="5904656" cy="471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417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7752" y="1268760"/>
                <a:ext cx="10534649" cy="4824413"/>
              </a:xfrm>
            </p:spPr>
            <p:txBody>
              <a:bodyPr/>
              <a:lstStyle/>
              <a:p>
                <a:r>
                  <a:rPr lang="ko-KR" altLang="en-US" sz="2000" dirty="0"/>
                  <a:t>정수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에 대하여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/>
                  <a:t>을 계산하는 다음 알고리즘을 생각해 보자</a:t>
                </a:r>
                <a:r>
                  <a:rPr lang="en-US" altLang="ko-KR" sz="2000" dirty="0"/>
                  <a:t>. n&lt;0</a:t>
                </a:r>
                <a:r>
                  <a:rPr lang="ko-KR" altLang="en-US" sz="2000" dirty="0"/>
                  <a:t>이면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1/(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2000" dirty="0"/>
                  <a:t> =1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 </a:t>
                </a:r>
              </a:p>
              <a:p>
                <a:r>
                  <a:rPr lang="en-US" altLang="ko-KR" sz="2000" dirty="0"/>
                  <a:t>n</a:t>
                </a:r>
                <a:r>
                  <a:rPr lang="ko-KR" altLang="en-US" sz="2000" dirty="0"/>
                  <a:t>이 양수이고 짝수이면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 </a:t>
                </a:r>
              </a:p>
              <a:p>
                <a:r>
                  <a:rPr lang="en-US" altLang="ko-KR" sz="2000" dirty="0"/>
                  <a:t>n</a:t>
                </a:r>
                <a:r>
                  <a:rPr lang="ko-KR" altLang="en-US" sz="2000" dirty="0"/>
                  <a:t>이 양수이고 홀수이면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2000" dirty="0"/>
                  <a:t> x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</a:p>
              <a:p>
                <a:r>
                  <a:rPr lang="ko-KR" altLang="en-US" sz="2000" dirty="0"/>
                  <a:t>이 알고리즘을 이용하여 함수 </a:t>
                </a:r>
                <a:r>
                  <a:rPr lang="en-US" altLang="ko-KR" sz="2000" dirty="0" err="1"/>
                  <a:t>int_power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dobule</a:t>
                </a:r>
                <a:r>
                  <a:rPr lang="en-US" altLang="ko-KR" sz="2000" dirty="0"/>
                  <a:t> x, </a:t>
                </a:r>
                <a:r>
                  <a:rPr lang="en-US" altLang="ko-KR" sz="2000" dirty="0" err="1"/>
                  <a:t>int</a:t>
                </a:r>
                <a:r>
                  <a:rPr lang="en-US" altLang="ko-KR" sz="2000" dirty="0"/>
                  <a:t> n)</a:t>
                </a:r>
                <a:r>
                  <a:rPr lang="ko-KR" altLang="en-US" sz="2000" dirty="0"/>
                  <a:t>을 구현하라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sz="2000" dirty="0"/>
                  <a:t>단</a:t>
                </a:r>
                <a:r>
                  <a:rPr lang="en-US" altLang="ko-KR" sz="2000" dirty="0"/>
                  <a:t>, &lt;</a:t>
                </a:r>
                <a:r>
                  <a:rPr lang="en-US" altLang="ko-KR" sz="2000" dirty="0" err="1"/>
                  <a:t>math.h</a:t>
                </a:r>
                <a:r>
                  <a:rPr lang="en-US" altLang="ko-KR" sz="2000" dirty="0"/>
                  <a:t>&gt;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pow </a:t>
                </a:r>
                <a:r>
                  <a:rPr lang="ko-KR" altLang="en-US" sz="2000" dirty="0"/>
                  <a:t>사용을 금지하며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재귀함수를 무조건 이용하여야 된다</a:t>
                </a:r>
                <a:r>
                  <a:rPr lang="en-US" altLang="ko-KR" sz="2000" dirty="0"/>
                  <a:t>.</a:t>
                </a:r>
              </a:p>
              <a:p>
                <a:r>
                  <a:rPr lang="en-US" altLang="ko-KR" sz="2000" dirty="0"/>
                  <a:t>(</a:t>
                </a:r>
                <a:r>
                  <a:rPr lang="ko-KR" altLang="en-US" sz="2000" dirty="0"/>
                  <a:t>재귀함수를 포함하여 함수는 최대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개까지 사용</a:t>
                </a:r>
                <a:r>
                  <a:rPr lang="en-US" altLang="ko-KR" sz="2000" dirty="0"/>
                  <a:t>)</a:t>
                </a:r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752" y="1268760"/>
                <a:ext cx="10534649" cy="4824413"/>
              </a:xfrm>
              <a:blipFill>
                <a:blip r:embed="rId3"/>
                <a:stretch>
                  <a:fillRect l="-116" t="-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5150D0-6EAB-48EA-9DED-707351D7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43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#8 (</a:t>
            </a:r>
            <a:r>
              <a:rPr lang="ko-KR" altLang="en-US" dirty="0"/>
              <a:t>결과화면 </a:t>
            </a:r>
            <a:r>
              <a:rPr lang="en-US" altLang="ko-KR" dirty="0"/>
              <a:t>test-case)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5150D0-6EAB-48EA-9DED-707351D7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EB0021-AA64-447F-BBBE-FA9339BEA2AA}"/>
              </a:ext>
            </a:extLst>
          </p:cNvPr>
          <p:cNvGrpSpPr/>
          <p:nvPr/>
        </p:nvGrpSpPr>
        <p:grpSpPr>
          <a:xfrm>
            <a:off x="1047751" y="1196752"/>
            <a:ext cx="9368729" cy="4968552"/>
            <a:chOff x="1487488" y="3287390"/>
            <a:chExt cx="5400675" cy="2961059"/>
          </a:xfrm>
        </p:grpSpPr>
        <p:pic>
          <p:nvPicPr>
            <p:cNvPr id="1030" name="_x447688528" descr="EMB000031e8264a">
              <a:extLst>
                <a:ext uri="{FF2B5EF4-FFF2-40B4-BE49-F238E27FC236}">
                  <a16:creationId xmlns:a16="http://schemas.microsoft.com/office/drawing/2014/main" id="{D1AE03BA-492C-4F02-8E0D-BC2E82CD6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8" y="3287390"/>
              <a:ext cx="5400675" cy="50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447681408" descr="EMB000031e8264b">
              <a:extLst>
                <a:ext uri="{FF2B5EF4-FFF2-40B4-BE49-F238E27FC236}">
                  <a16:creationId xmlns:a16="http://schemas.microsoft.com/office/drawing/2014/main" id="{E6C2DBDA-7EEB-4E37-833D-6C07C8620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8" y="4298999"/>
              <a:ext cx="5400675" cy="477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_x447682128" descr="EMB000031e8264c">
              <a:extLst>
                <a:ext uri="{FF2B5EF4-FFF2-40B4-BE49-F238E27FC236}">
                  <a16:creationId xmlns:a16="http://schemas.microsoft.com/office/drawing/2014/main" id="{AA9814B7-87D1-4DA8-9F1F-540576B9D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8" y="4776837"/>
              <a:ext cx="5400675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_x447680848" descr="EMB000031e8264d">
              <a:extLst>
                <a:ext uri="{FF2B5EF4-FFF2-40B4-BE49-F238E27FC236}">
                  <a16:creationId xmlns:a16="http://schemas.microsoft.com/office/drawing/2014/main" id="{E3619752-504C-4354-932C-4F1AD8DE7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8" y="5262612"/>
              <a:ext cx="5400675" cy="50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_x447681008" descr="EMB000031e8264e">
              <a:extLst>
                <a:ext uri="{FF2B5EF4-FFF2-40B4-BE49-F238E27FC236}">
                  <a16:creationId xmlns:a16="http://schemas.microsoft.com/office/drawing/2014/main" id="{660A3B99-9A9E-4B84-9C5E-FD91A23F7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8" y="5764262"/>
              <a:ext cx="5400675" cy="484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_x447681488" descr="EMB000031e8264f">
              <a:extLst>
                <a:ext uri="{FF2B5EF4-FFF2-40B4-BE49-F238E27FC236}">
                  <a16:creationId xmlns:a16="http://schemas.microsoft.com/office/drawing/2014/main" id="{6E0C717B-44CF-40F9-9023-875A8A151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8" y="3797349"/>
              <a:ext cx="5400675" cy="50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888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다장조는 </a:t>
            </a:r>
            <a:r>
              <a:rPr lang="en-US" altLang="ko-KR" sz="2000" dirty="0"/>
              <a:t>c d e f g a b C, </a:t>
            </a:r>
            <a:r>
              <a:rPr lang="ko-KR" altLang="en-US" sz="2000" dirty="0"/>
              <a:t>총 </a:t>
            </a:r>
            <a:r>
              <a:rPr lang="en-US" altLang="ko-KR" sz="2000" dirty="0"/>
              <a:t>8</a:t>
            </a:r>
            <a:r>
              <a:rPr lang="ko-KR" altLang="en-US" sz="2000" dirty="0"/>
              <a:t>개 음으로 </a:t>
            </a:r>
            <a:r>
              <a:rPr lang="ko-KR" altLang="en-US" sz="2000" dirty="0" err="1"/>
              <a:t>이루어져있다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문제에서 </a:t>
            </a:r>
            <a:r>
              <a:rPr lang="en-US" altLang="ko-KR" sz="2000" dirty="0"/>
              <a:t>8</a:t>
            </a:r>
            <a:r>
              <a:rPr lang="ko-KR" altLang="en-US" sz="2000" dirty="0"/>
              <a:t>개 음은 다음과 같이 숫자로 바꾸어 표현한다</a:t>
            </a:r>
            <a:r>
              <a:rPr lang="en-US" altLang="ko-KR" sz="2000" dirty="0"/>
              <a:t>. c</a:t>
            </a:r>
            <a:r>
              <a:rPr lang="ko-KR" altLang="en-US" sz="2000" dirty="0"/>
              <a:t>는 </a:t>
            </a:r>
            <a:r>
              <a:rPr lang="en-US" altLang="ko-KR" sz="2000" dirty="0"/>
              <a:t>1</a:t>
            </a:r>
            <a:r>
              <a:rPr lang="ko-KR" altLang="en-US" sz="2000" dirty="0"/>
              <a:t>로</a:t>
            </a:r>
            <a:r>
              <a:rPr lang="en-US" altLang="ko-KR" sz="2000" dirty="0"/>
              <a:t>, d</a:t>
            </a:r>
            <a:r>
              <a:rPr lang="ko-KR" altLang="en-US" sz="2000" dirty="0"/>
              <a:t>는 </a:t>
            </a:r>
            <a:r>
              <a:rPr lang="en-US" altLang="ko-KR" sz="2000" dirty="0"/>
              <a:t>2</a:t>
            </a:r>
            <a:r>
              <a:rPr lang="ko-KR" altLang="en-US" sz="2000" dirty="0"/>
              <a:t>로</a:t>
            </a:r>
            <a:r>
              <a:rPr lang="en-US" altLang="ko-KR" sz="2000" dirty="0"/>
              <a:t>, ..., C</a:t>
            </a:r>
            <a:r>
              <a:rPr lang="ko-KR" altLang="en-US" sz="2000" dirty="0"/>
              <a:t>를 </a:t>
            </a:r>
            <a:r>
              <a:rPr lang="en-US" altLang="ko-KR" sz="2000" dirty="0"/>
              <a:t>8</a:t>
            </a:r>
            <a:r>
              <a:rPr lang="ko-KR" altLang="en-US" sz="2000" dirty="0"/>
              <a:t>로 바꾼다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8</a:t>
            </a:r>
            <a:r>
              <a:rPr lang="ko-KR" altLang="en-US" sz="2000" dirty="0"/>
              <a:t>까지 차례대로 연주한다면 </a:t>
            </a:r>
            <a:r>
              <a:rPr lang="en-US" altLang="ko-KR" sz="2000" dirty="0"/>
              <a:t>ascending, 8</a:t>
            </a:r>
            <a:r>
              <a:rPr lang="ko-KR" altLang="en-US" sz="2000" dirty="0"/>
              <a:t>부터 </a:t>
            </a:r>
            <a:r>
              <a:rPr lang="en-US" altLang="ko-KR" sz="2000" dirty="0"/>
              <a:t>1</a:t>
            </a:r>
            <a:r>
              <a:rPr lang="ko-KR" altLang="en-US" sz="2000" dirty="0"/>
              <a:t>까지 차례대로 연주한다면 </a:t>
            </a:r>
            <a:r>
              <a:rPr lang="en-US" altLang="ko-KR" sz="2000" dirty="0"/>
              <a:t>descending, </a:t>
            </a:r>
            <a:r>
              <a:rPr lang="ko-KR" altLang="en-US" sz="2000" dirty="0"/>
              <a:t>둘 다 아니라면 </a:t>
            </a:r>
            <a:r>
              <a:rPr lang="en-US" altLang="ko-KR" sz="2000" dirty="0"/>
              <a:t>mixed 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연주한 순서가 주어졌을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이것이 </a:t>
            </a:r>
            <a:r>
              <a:rPr lang="en-US" altLang="ko-KR" sz="2000" dirty="0"/>
              <a:t>ascending</a:t>
            </a:r>
            <a:r>
              <a:rPr lang="ko-KR" altLang="en-US" sz="2000" dirty="0"/>
              <a:t>인지</a:t>
            </a:r>
            <a:r>
              <a:rPr lang="en-US" altLang="ko-KR" sz="2000" dirty="0"/>
              <a:t>, descending</a:t>
            </a:r>
            <a:r>
              <a:rPr lang="ko-KR" altLang="en-US" sz="2000" dirty="0"/>
              <a:t>인지</a:t>
            </a:r>
            <a:r>
              <a:rPr lang="en-US" altLang="ko-KR" sz="2000" dirty="0"/>
              <a:t>, 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mixed</a:t>
            </a:r>
            <a:r>
              <a:rPr lang="ko-KR" altLang="en-US" sz="2000" dirty="0"/>
              <a:t>인지 판별하는 프로그램을 </a:t>
            </a:r>
            <a:r>
              <a:rPr lang="ko-KR" altLang="en-US" sz="2000" dirty="0" err="1"/>
              <a:t>작성하시오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1654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#8 (</a:t>
            </a:r>
            <a:r>
              <a:rPr lang="ko-KR" altLang="en-US" dirty="0"/>
              <a:t>결과화면 </a:t>
            </a:r>
            <a:r>
              <a:rPr lang="en-US" altLang="ko-KR" dirty="0"/>
              <a:t>test-case)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5150D0-6EAB-48EA-9DED-707351D7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46FB43E-B24C-424C-B7F5-A006226FFED3}"/>
              </a:ext>
            </a:extLst>
          </p:cNvPr>
          <p:cNvGrpSpPr/>
          <p:nvPr/>
        </p:nvGrpSpPr>
        <p:grpSpPr>
          <a:xfrm>
            <a:off x="1168112" y="1412776"/>
            <a:ext cx="8024232" cy="4608512"/>
            <a:chOff x="1847528" y="2060848"/>
            <a:chExt cx="5837816" cy="33538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E48311-AD6D-46F4-8696-770A04B70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6" t="-3449" r="15813" b="3449"/>
            <a:stretch/>
          </p:blipFill>
          <p:spPr>
            <a:xfrm>
              <a:off x="1847528" y="2060848"/>
              <a:ext cx="5837815" cy="8763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2238BE-9568-4A1D-90F2-9216A8D5A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81" r="5075"/>
            <a:stretch/>
          </p:blipFill>
          <p:spPr>
            <a:xfrm>
              <a:off x="1856043" y="2980283"/>
              <a:ext cx="5829300" cy="9048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1698BE-26AE-457C-81A7-1A8CB0901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04" t="-1674" r="-504" b="1674"/>
            <a:stretch/>
          </p:blipFill>
          <p:spPr>
            <a:xfrm>
              <a:off x="1856043" y="3830759"/>
              <a:ext cx="5829300" cy="7334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63FDB40-ECBB-49BB-951E-DC8DA6A3C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5" r="2431"/>
            <a:stretch/>
          </p:blipFill>
          <p:spPr>
            <a:xfrm>
              <a:off x="1847529" y="4576460"/>
              <a:ext cx="5837815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943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 원리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7234660-EEED-4A16-99BC-F91D268E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42" y="1346845"/>
            <a:ext cx="3659915" cy="24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ADA97323-0768-4776-ACD7-A4A3B05A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19" y="1346846"/>
            <a:ext cx="2783253" cy="24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28AB8D-F309-4DB4-A53E-7E6C48D572EC}"/>
              </a:ext>
            </a:extLst>
          </p:cNvPr>
          <p:cNvSpPr/>
          <p:nvPr/>
        </p:nvSpPr>
        <p:spPr>
          <a:xfrm>
            <a:off x="1300382" y="3164764"/>
            <a:ext cx="216869" cy="161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A7C1F6-55B5-4FC2-8FCC-0E942FDC8657}"/>
              </a:ext>
            </a:extLst>
          </p:cNvPr>
          <p:cNvSpPr/>
          <p:nvPr/>
        </p:nvSpPr>
        <p:spPr>
          <a:xfrm>
            <a:off x="3966134" y="3164334"/>
            <a:ext cx="996508" cy="178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A0AF65-AC5C-4E9D-B2F5-C626CC29B2FF}"/>
              </a:ext>
            </a:extLst>
          </p:cNvPr>
          <p:cNvSpPr/>
          <p:nvPr/>
        </p:nvSpPr>
        <p:spPr>
          <a:xfrm>
            <a:off x="5122250" y="2798186"/>
            <a:ext cx="1190949" cy="2759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C976-5510-4DEC-85FC-B5EC491DB7FB}"/>
              </a:ext>
            </a:extLst>
          </p:cNvPr>
          <p:cNvSpPr txBox="1"/>
          <p:nvPr/>
        </p:nvSpPr>
        <p:spPr>
          <a:xfrm>
            <a:off x="4645871" y="5687862"/>
            <a:ext cx="214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호출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791272-12B0-4601-9890-85F9369F2ABF}"/>
              </a:ext>
            </a:extLst>
          </p:cNvPr>
          <p:cNvCxnSpPr/>
          <p:nvPr/>
        </p:nvCxnSpPr>
        <p:spPr>
          <a:xfrm>
            <a:off x="5122250" y="4276364"/>
            <a:ext cx="1190949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C210C-2048-4AD2-B378-80AFB85284A2}"/>
              </a:ext>
            </a:extLst>
          </p:cNvPr>
          <p:cNvSpPr/>
          <p:nvPr/>
        </p:nvSpPr>
        <p:spPr>
          <a:xfrm>
            <a:off x="5201647" y="4449810"/>
            <a:ext cx="1032156" cy="26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A50B4D-6224-43FA-8A4F-41F5EBA8B5D1}"/>
              </a:ext>
            </a:extLst>
          </p:cNvPr>
          <p:cNvSpPr/>
          <p:nvPr/>
        </p:nvSpPr>
        <p:spPr>
          <a:xfrm>
            <a:off x="5203585" y="5189128"/>
            <a:ext cx="1032156" cy="26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17EE54C-225A-473B-851E-DEA5E02E791D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4464388" y="3342501"/>
            <a:ext cx="737259" cy="1237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17BD7B-0599-4442-B7A7-F788ACB7542F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>
            <a:off x="1408816" y="3326734"/>
            <a:ext cx="3794769" cy="1993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145F8C-4F75-490C-8B06-51C38ED51484}"/>
              </a:ext>
            </a:extLst>
          </p:cNvPr>
          <p:cNvSpPr/>
          <p:nvPr/>
        </p:nvSpPr>
        <p:spPr>
          <a:xfrm>
            <a:off x="9090100" y="1340769"/>
            <a:ext cx="511366" cy="215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7ABBA89-AB01-46FB-869C-9EE9C27488EB}"/>
              </a:ext>
            </a:extLst>
          </p:cNvPr>
          <p:cNvCxnSpPr>
            <a:stCxn id="20" idx="2"/>
            <a:endCxn id="16" idx="3"/>
          </p:cNvCxnSpPr>
          <p:nvPr/>
        </p:nvCxnSpPr>
        <p:spPr>
          <a:xfrm flipH="1">
            <a:off x="6233803" y="1556351"/>
            <a:ext cx="3111981" cy="3024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화살표 35">
            <a:extLst>
              <a:ext uri="{FF2B5EF4-FFF2-40B4-BE49-F238E27FC236}">
                <a16:creationId xmlns:a16="http://schemas.microsoft.com/office/drawing/2014/main" id="{8323A297-E3F0-484A-B783-D34F1F1CA38B}"/>
              </a:ext>
            </a:extLst>
          </p:cNvPr>
          <p:cNvSpPr/>
          <p:nvPr/>
        </p:nvSpPr>
        <p:spPr>
          <a:xfrm>
            <a:off x="827161" y="3156666"/>
            <a:ext cx="396983" cy="178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66E18D-BB33-4AB8-8E1F-6B81202C77DA}"/>
              </a:ext>
            </a:extLst>
          </p:cNvPr>
          <p:cNvSpPr/>
          <p:nvPr/>
        </p:nvSpPr>
        <p:spPr>
          <a:xfrm>
            <a:off x="5201647" y="4820620"/>
            <a:ext cx="1032156" cy="26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512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 원리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7234660-EEED-4A16-99BC-F91D268E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42" y="1346845"/>
            <a:ext cx="3659915" cy="24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ADA97323-0768-4776-ACD7-A4A3B05A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19" y="1346846"/>
            <a:ext cx="2783253" cy="24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A0AF65-AC5C-4E9D-B2F5-C626CC29B2FF}"/>
              </a:ext>
            </a:extLst>
          </p:cNvPr>
          <p:cNvSpPr/>
          <p:nvPr/>
        </p:nvSpPr>
        <p:spPr>
          <a:xfrm>
            <a:off x="5122250" y="2798186"/>
            <a:ext cx="1190949" cy="2759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C976-5510-4DEC-85FC-B5EC491DB7FB}"/>
              </a:ext>
            </a:extLst>
          </p:cNvPr>
          <p:cNvSpPr txBox="1"/>
          <p:nvPr/>
        </p:nvSpPr>
        <p:spPr>
          <a:xfrm>
            <a:off x="4645871" y="5687862"/>
            <a:ext cx="214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호출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791272-12B0-4601-9890-85F9369F2ABF}"/>
              </a:ext>
            </a:extLst>
          </p:cNvPr>
          <p:cNvCxnSpPr/>
          <p:nvPr/>
        </p:nvCxnSpPr>
        <p:spPr>
          <a:xfrm>
            <a:off x="5122250" y="4276364"/>
            <a:ext cx="1190949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C210C-2048-4AD2-B378-80AFB85284A2}"/>
              </a:ext>
            </a:extLst>
          </p:cNvPr>
          <p:cNvSpPr/>
          <p:nvPr/>
        </p:nvSpPr>
        <p:spPr>
          <a:xfrm>
            <a:off x="5201647" y="4449810"/>
            <a:ext cx="1032156" cy="26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A50B4D-6224-43FA-8A4F-41F5EBA8B5D1}"/>
              </a:ext>
            </a:extLst>
          </p:cNvPr>
          <p:cNvSpPr/>
          <p:nvPr/>
        </p:nvSpPr>
        <p:spPr>
          <a:xfrm>
            <a:off x="5203585" y="5189128"/>
            <a:ext cx="1032156" cy="26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66E18D-BB33-4AB8-8E1F-6B81202C77DA}"/>
              </a:ext>
            </a:extLst>
          </p:cNvPr>
          <p:cNvSpPr/>
          <p:nvPr/>
        </p:nvSpPr>
        <p:spPr>
          <a:xfrm>
            <a:off x="5201647" y="4820620"/>
            <a:ext cx="1032156" cy="26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4" name="오른쪽 화살표 35">
            <a:extLst>
              <a:ext uri="{FF2B5EF4-FFF2-40B4-BE49-F238E27FC236}">
                <a16:creationId xmlns:a16="http://schemas.microsoft.com/office/drawing/2014/main" id="{B0955821-BB40-4759-A4FA-47192E58C883}"/>
              </a:ext>
            </a:extLst>
          </p:cNvPr>
          <p:cNvSpPr/>
          <p:nvPr/>
        </p:nvSpPr>
        <p:spPr>
          <a:xfrm>
            <a:off x="7173105" y="1807964"/>
            <a:ext cx="360040" cy="1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7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 원리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7234660-EEED-4A16-99BC-F91D268E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42" y="1346845"/>
            <a:ext cx="3659915" cy="24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ADA97323-0768-4776-ACD7-A4A3B05A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19" y="1346846"/>
            <a:ext cx="2783253" cy="24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A0AF65-AC5C-4E9D-B2F5-C626CC29B2FF}"/>
              </a:ext>
            </a:extLst>
          </p:cNvPr>
          <p:cNvSpPr/>
          <p:nvPr/>
        </p:nvSpPr>
        <p:spPr>
          <a:xfrm>
            <a:off x="5122250" y="2798186"/>
            <a:ext cx="1190949" cy="2759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C976-5510-4DEC-85FC-B5EC491DB7FB}"/>
              </a:ext>
            </a:extLst>
          </p:cNvPr>
          <p:cNvSpPr txBox="1"/>
          <p:nvPr/>
        </p:nvSpPr>
        <p:spPr>
          <a:xfrm>
            <a:off x="4645871" y="5687862"/>
            <a:ext cx="214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호출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791272-12B0-4601-9890-85F9369F2ABF}"/>
              </a:ext>
            </a:extLst>
          </p:cNvPr>
          <p:cNvCxnSpPr/>
          <p:nvPr/>
        </p:nvCxnSpPr>
        <p:spPr>
          <a:xfrm>
            <a:off x="5122250" y="4276364"/>
            <a:ext cx="1190949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C210C-2048-4AD2-B378-80AFB85284A2}"/>
              </a:ext>
            </a:extLst>
          </p:cNvPr>
          <p:cNvSpPr/>
          <p:nvPr/>
        </p:nvSpPr>
        <p:spPr>
          <a:xfrm>
            <a:off x="5201647" y="4449810"/>
            <a:ext cx="1032156" cy="26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A50B4D-6224-43FA-8A4F-41F5EBA8B5D1}"/>
              </a:ext>
            </a:extLst>
          </p:cNvPr>
          <p:cNvSpPr/>
          <p:nvPr/>
        </p:nvSpPr>
        <p:spPr>
          <a:xfrm>
            <a:off x="5203585" y="5189128"/>
            <a:ext cx="1032156" cy="26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66E18D-BB33-4AB8-8E1F-6B81202C77DA}"/>
              </a:ext>
            </a:extLst>
          </p:cNvPr>
          <p:cNvSpPr/>
          <p:nvPr/>
        </p:nvSpPr>
        <p:spPr>
          <a:xfrm>
            <a:off x="5201647" y="4820620"/>
            <a:ext cx="1032156" cy="26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fact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오른쪽 화살표 35">
            <a:extLst>
              <a:ext uri="{FF2B5EF4-FFF2-40B4-BE49-F238E27FC236}">
                <a16:creationId xmlns:a16="http://schemas.microsoft.com/office/drawing/2014/main" id="{E4E195A9-7B46-474F-AE5E-DE37B04C9991}"/>
              </a:ext>
            </a:extLst>
          </p:cNvPr>
          <p:cNvSpPr/>
          <p:nvPr/>
        </p:nvSpPr>
        <p:spPr>
          <a:xfrm>
            <a:off x="7176120" y="3389096"/>
            <a:ext cx="360040" cy="1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43112-7ECA-4BC1-AB2D-40F23E6A371E}"/>
              </a:ext>
            </a:extLst>
          </p:cNvPr>
          <p:cNvSpPr/>
          <p:nvPr/>
        </p:nvSpPr>
        <p:spPr>
          <a:xfrm>
            <a:off x="8816524" y="3377275"/>
            <a:ext cx="463779" cy="178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5">
            <a:extLst>
              <a:ext uri="{FF2B5EF4-FFF2-40B4-BE49-F238E27FC236}">
                <a16:creationId xmlns:a16="http://schemas.microsoft.com/office/drawing/2014/main" id="{B340333B-908C-483A-BACB-0144F233A756}"/>
              </a:ext>
            </a:extLst>
          </p:cNvPr>
          <p:cNvCxnSpPr>
            <a:cxnSpLocks/>
            <a:stCxn id="20" idx="2"/>
            <a:endCxn id="23" idx="3"/>
          </p:cNvCxnSpPr>
          <p:nvPr/>
        </p:nvCxnSpPr>
        <p:spPr>
          <a:xfrm rot="5400000">
            <a:off x="6943374" y="2846237"/>
            <a:ext cx="1395470" cy="281461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0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 원리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7234660-EEED-4A16-99BC-F91D268E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42" y="1346845"/>
            <a:ext cx="3659915" cy="24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ADA97323-0768-4776-ACD7-A4A3B05A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19" y="1346846"/>
            <a:ext cx="2783253" cy="24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A0AF65-AC5C-4E9D-B2F5-C626CC29B2FF}"/>
              </a:ext>
            </a:extLst>
          </p:cNvPr>
          <p:cNvSpPr/>
          <p:nvPr/>
        </p:nvSpPr>
        <p:spPr>
          <a:xfrm>
            <a:off x="5122250" y="2798186"/>
            <a:ext cx="1190949" cy="2759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C976-5510-4DEC-85FC-B5EC491DB7FB}"/>
              </a:ext>
            </a:extLst>
          </p:cNvPr>
          <p:cNvSpPr txBox="1"/>
          <p:nvPr/>
        </p:nvSpPr>
        <p:spPr>
          <a:xfrm>
            <a:off x="4645871" y="5687862"/>
            <a:ext cx="214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호출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791272-12B0-4601-9890-85F9369F2ABF}"/>
              </a:ext>
            </a:extLst>
          </p:cNvPr>
          <p:cNvCxnSpPr/>
          <p:nvPr/>
        </p:nvCxnSpPr>
        <p:spPr>
          <a:xfrm>
            <a:off x="5122250" y="4276364"/>
            <a:ext cx="1190949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C210C-2048-4AD2-B378-80AFB85284A2}"/>
              </a:ext>
            </a:extLst>
          </p:cNvPr>
          <p:cNvSpPr/>
          <p:nvPr/>
        </p:nvSpPr>
        <p:spPr>
          <a:xfrm>
            <a:off x="5201647" y="4449810"/>
            <a:ext cx="1032156" cy="26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A50B4D-6224-43FA-8A4F-41F5EBA8B5D1}"/>
              </a:ext>
            </a:extLst>
          </p:cNvPr>
          <p:cNvSpPr/>
          <p:nvPr/>
        </p:nvSpPr>
        <p:spPr>
          <a:xfrm>
            <a:off x="5203585" y="5189128"/>
            <a:ext cx="1032156" cy="26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66E18D-BB33-4AB8-8E1F-6B81202C77DA}"/>
              </a:ext>
            </a:extLst>
          </p:cNvPr>
          <p:cNvSpPr/>
          <p:nvPr/>
        </p:nvSpPr>
        <p:spPr>
          <a:xfrm>
            <a:off x="5201647" y="4820620"/>
            <a:ext cx="1032156" cy="26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fact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오른쪽 화살표 35">
            <a:extLst>
              <a:ext uri="{FF2B5EF4-FFF2-40B4-BE49-F238E27FC236}">
                <a16:creationId xmlns:a16="http://schemas.microsoft.com/office/drawing/2014/main" id="{9C436F0B-13E8-4588-8164-5279BEFA8DC4}"/>
              </a:ext>
            </a:extLst>
          </p:cNvPr>
          <p:cNvSpPr/>
          <p:nvPr/>
        </p:nvSpPr>
        <p:spPr>
          <a:xfrm>
            <a:off x="746272" y="3140968"/>
            <a:ext cx="502820" cy="216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52DC5D-9934-4A23-972B-923FAE701B1E}"/>
              </a:ext>
            </a:extLst>
          </p:cNvPr>
          <p:cNvSpPr/>
          <p:nvPr/>
        </p:nvSpPr>
        <p:spPr>
          <a:xfrm>
            <a:off x="3953627" y="3129242"/>
            <a:ext cx="1043126" cy="237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5">
            <a:extLst>
              <a:ext uri="{FF2B5EF4-FFF2-40B4-BE49-F238E27FC236}">
                <a16:creationId xmlns:a16="http://schemas.microsoft.com/office/drawing/2014/main" id="{F6694905-5425-4CD7-9B43-4CC5E71F7D9E}"/>
              </a:ext>
            </a:extLst>
          </p:cNvPr>
          <p:cNvCxnSpPr>
            <a:cxnSpLocks/>
            <a:stCxn id="23" idx="1"/>
            <a:endCxn id="22" idx="2"/>
          </p:cNvCxnSpPr>
          <p:nvPr/>
        </p:nvCxnSpPr>
        <p:spPr>
          <a:xfrm rot="10800000">
            <a:off x="4475191" y="3367005"/>
            <a:ext cx="726457" cy="158427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18">
            <a:extLst>
              <a:ext uri="{FF2B5EF4-FFF2-40B4-BE49-F238E27FC236}">
                <a16:creationId xmlns:a16="http://schemas.microsoft.com/office/drawing/2014/main" id="{F7BA73A8-EE72-48E9-B177-566EFC208998}"/>
              </a:ext>
            </a:extLst>
          </p:cNvPr>
          <p:cNvCxnSpPr>
            <a:cxnSpLocks/>
            <a:stCxn id="17" idx="1"/>
            <a:endCxn id="19" idx="2"/>
          </p:cNvCxnSpPr>
          <p:nvPr/>
        </p:nvCxnSpPr>
        <p:spPr>
          <a:xfrm rot="10800000">
            <a:off x="1141019" y="3357117"/>
            <a:ext cx="4062567" cy="196266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0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 원리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7234660-EEED-4A16-99BC-F91D268E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42" y="1346845"/>
            <a:ext cx="3659915" cy="24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ADA97323-0768-4776-ACD7-A4A3B05A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19" y="1346846"/>
            <a:ext cx="2783253" cy="24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A0AF65-AC5C-4E9D-B2F5-C626CC29B2FF}"/>
              </a:ext>
            </a:extLst>
          </p:cNvPr>
          <p:cNvSpPr/>
          <p:nvPr/>
        </p:nvSpPr>
        <p:spPr>
          <a:xfrm>
            <a:off x="5122250" y="2798186"/>
            <a:ext cx="1190949" cy="2759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5C976-5510-4DEC-85FC-B5EC491DB7FB}"/>
              </a:ext>
            </a:extLst>
          </p:cNvPr>
          <p:cNvSpPr txBox="1"/>
          <p:nvPr/>
        </p:nvSpPr>
        <p:spPr>
          <a:xfrm>
            <a:off x="4645871" y="5687862"/>
            <a:ext cx="214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호출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오른쪽 화살표 35">
            <a:extLst>
              <a:ext uri="{FF2B5EF4-FFF2-40B4-BE49-F238E27FC236}">
                <a16:creationId xmlns:a16="http://schemas.microsoft.com/office/drawing/2014/main" id="{9C436F0B-13E8-4588-8164-5279BEFA8DC4}"/>
              </a:ext>
            </a:extLst>
          </p:cNvPr>
          <p:cNvSpPr/>
          <p:nvPr/>
        </p:nvSpPr>
        <p:spPr>
          <a:xfrm>
            <a:off x="746272" y="3428876"/>
            <a:ext cx="502820" cy="216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94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호출 원리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ko-KR" altLang="en-US" dirty="0"/>
              <a:t>함수의 호출 원리를 이해해야만 앞으로 배울 함수의 내용을 이해하기 쉽다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함수에 인자 값을 넘기고 계산 결과를 가져오는 원리만 이해하면 된다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68848904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9649</TotalTime>
  <Words>1040</Words>
  <Application>Microsoft Office PowerPoint</Application>
  <PresentationFormat>와이드스크린</PresentationFormat>
  <Paragraphs>256</Paragraphs>
  <Slides>35</Slides>
  <Notes>34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굴림</vt:lpstr>
      <vt:lpstr>맑은 고딕</vt:lpstr>
      <vt:lpstr>Arial</vt:lpstr>
      <vt:lpstr>Arial Black</vt:lpstr>
      <vt:lpstr>Book Antiqua</vt:lpstr>
      <vt:lpstr>Cambria Math</vt:lpstr>
      <vt:lpstr>Comic Sans MS</vt:lpstr>
      <vt:lpstr>Times New Roman</vt:lpstr>
      <vt:lpstr>Wingdings</vt:lpstr>
      <vt:lpstr>봄의 수채화</vt:lpstr>
      <vt:lpstr>컴퓨터 개론 및 실습</vt:lpstr>
      <vt:lpstr>함수의 호출 원리</vt:lpstr>
      <vt:lpstr>함수의 호출 원리</vt:lpstr>
      <vt:lpstr>함수의 호출 원리(1)</vt:lpstr>
      <vt:lpstr>함수의 호출 원리(2)</vt:lpstr>
      <vt:lpstr>함수의 호출 원리(3)</vt:lpstr>
      <vt:lpstr>함수의 호출 원리(4)</vt:lpstr>
      <vt:lpstr>함수의 호출 원리(5)</vt:lpstr>
      <vt:lpstr>함수의 호출 원리</vt:lpstr>
      <vt:lpstr>전역변수, 지역변수, 정적변수</vt:lpstr>
      <vt:lpstr>지역변수</vt:lpstr>
      <vt:lpstr>지역변수</vt:lpstr>
      <vt:lpstr>전역변수</vt:lpstr>
      <vt:lpstr>전역변수</vt:lpstr>
      <vt:lpstr>정적변수</vt:lpstr>
      <vt:lpstr>정적변수</vt:lpstr>
      <vt:lpstr>정적변수</vt:lpstr>
      <vt:lpstr>정적변수</vt:lpstr>
      <vt:lpstr>재귀함수(Recursive function)</vt:lpstr>
      <vt:lpstr>재귀함수로 factorial 함수 작성하기(1)</vt:lpstr>
      <vt:lpstr>재귀함수로 factorial 함수 작성하기(2)</vt:lpstr>
      <vt:lpstr>재귀함수로 factorial의 실행 시나리오(1)</vt:lpstr>
      <vt:lpstr>재귀함수로 factorial의 실행 시나리오(2)</vt:lpstr>
      <vt:lpstr>재귀함수로 factorial의 실행 시나리오(3)</vt:lpstr>
      <vt:lpstr>재귀함수로 factorial의 실행 시나리오(4)</vt:lpstr>
      <vt:lpstr>재귀함수로 factorial의 실행 시나리오(5)</vt:lpstr>
      <vt:lpstr>재귀함수로 factorial의 실행 시나리오(6)</vt:lpstr>
      <vt:lpstr>재귀함수로 factorial의 실행 시나리오(7)</vt:lpstr>
      <vt:lpstr>재귀함수로 factorial의 실행 시나리오(8)</vt:lpstr>
      <vt:lpstr>재귀함수 실습</vt:lpstr>
      <vt:lpstr>재귀함수 실습</vt:lpstr>
      <vt:lpstr>과제 #8</vt:lpstr>
      <vt:lpstr>과제 #8 (결과화면 test-case)</vt:lpstr>
      <vt:lpstr>과제 #8</vt:lpstr>
      <vt:lpstr>과제 #8 (결과화면 test-case)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tina</cp:lastModifiedBy>
  <cp:revision>404</cp:revision>
  <dcterms:created xsi:type="dcterms:W3CDTF">2006-02-20T18:05:16Z</dcterms:created>
  <dcterms:modified xsi:type="dcterms:W3CDTF">2019-05-09T00:21:23Z</dcterms:modified>
</cp:coreProperties>
</file>