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305" r:id="rId2"/>
    <p:sldId id="693" r:id="rId3"/>
    <p:sldId id="977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988" r:id="rId15"/>
    <p:sldId id="994" r:id="rId16"/>
    <p:sldId id="990" r:id="rId17"/>
    <p:sldId id="991" r:id="rId18"/>
    <p:sldId id="992" r:id="rId19"/>
    <p:sldId id="993" r:id="rId20"/>
    <p:sldId id="995" r:id="rId21"/>
    <p:sldId id="996" r:id="rId22"/>
    <p:sldId id="997" r:id="rId23"/>
    <p:sldId id="998" r:id="rId24"/>
    <p:sldId id="999" r:id="rId25"/>
    <p:sldId id="1000" r:id="rId26"/>
    <p:sldId id="1001" r:id="rId27"/>
    <p:sldId id="1002" r:id="rId28"/>
    <p:sldId id="1003" r:id="rId29"/>
    <p:sldId id="1004" r:id="rId30"/>
    <p:sldId id="1005" r:id="rId31"/>
    <p:sldId id="1006" r:id="rId32"/>
    <p:sldId id="1007" r:id="rId33"/>
    <p:sldId id="976" r:id="rId34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8C2"/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62" d="100"/>
          <a:sy n="62" d="100"/>
        </p:scale>
        <p:origin x="108" y="7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2019.05.23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값을 서로 교환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(switching)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</a:t>
            </a: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같이하면 안된다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grade[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 grade[least];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grade[least] = grade[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올바른 방법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 = list[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list[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 = list[least];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list[least] = temp;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v"/>
              <a:tabLst>
                <a:tab pos="1371600" algn="l"/>
              </a:tabLst>
              <a:defRPr/>
            </a:pPr>
            <a:endParaRPr lang="en-US" altLang="ko-KR" sz="24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24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38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탐색</a:t>
            </a:r>
            <a:r>
              <a:rPr lang="en-US" altLang="ko-KR" dirty="0"/>
              <a:t>(Sequential Search)?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순차 탐색은 탐색 방법 중에서 가장 간단하고 직접적인 탐색 방법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순차 탐색은 정렬되지 않은 배열의 항목들을 처음부터 마지막까지 하나씩 검사하여 원하는 항목을 찾아가는 방법이다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E934F-916A-41BB-8A47-3158FC60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58" y="3933056"/>
            <a:ext cx="5882185" cy="18722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4BAD5F-9144-4B41-B6A0-3F574D40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44" y="2993211"/>
            <a:ext cx="1008112" cy="1008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439D1-1DB8-49DD-96D3-833365614F27}"/>
              </a:ext>
            </a:extLst>
          </p:cNvPr>
          <p:cNvSpPr txBox="1"/>
          <p:nvPr/>
        </p:nvSpPr>
        <p:spPr>
          <a:xfrm>
            <a:off x="6573576" y="3605868"/>
            <a:ext cx="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BD3BC-AF32-4DB1-ADE0-C5FCB54BB6F2}"/>
              </a:ext>
            </a:extLst>
          </p:cNvPr>
          <p:cNvSpPr txBox="1"/>
          <p:nvPr/>
        </p:nvSpPr>
        <p:spPr>
          <a:xfrm>
            <a:off x="5821486" y="3604736"/>
            <a:ext cx="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06D1C-3ECF-4756-8D1E-51D6735CBFFB}"/>
              </a:ext>
            </a:extLst>
          </p:cNvPr>
          <p:cNvSpPr txBox="1"/>
          <p:nvPr/>
        </p:nvSpPr>
        <p:spPr>
          <a:xfrm>
            <a:off x="5061408" y="3604736"/>
            <a:ext cx="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31FD-9480-4B0F-9C3D-3F91CEA68514}"/>
              </a:ext>
            </a:extLst>
          </p:cNvPr>
          <p:cNvSpPr txBox="1"/>
          <p:nvPr/>
        </p:nvSpPr>
        <p:spPr>
          <a:xfrm>
            <a:off x="4309318" y="3620392"/>
            <a:ext cx="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CAE3B-6F15-43BB-BA18-0801A5029A65}"/>
              </a:ext>
            </a:extLst>
          </p:cNvPr>
          <p:cNvSpPr txBox="1"/>
          <p:nvPr/>
        </p:nvSpPr>
        <p:spPr>
          <a:xfrm>
            <a:off x="3445222" y="3620800"/>
            <a:ext cx="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3191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탐색</a:t>
            </a:r>
            <a:r>
              <a:rPr lang="en-US" altLang="ko-KR" dirty="0"/>
              <a:t>(Sequential Search) </a:t>
            </a:r>
            <a:r>
              <a:rPr lang="ko-KR" altLang="en-US" dirty="0"/>
              <a:t>실습해보기</a:t>
            </a:r>
            <a:r>
              <a:rPr lang="en-US" altLang="ko-KR" dirty="0"/>
              <a:t>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data={1, 12, 8, 7, 2, 11, 5, 81, 29, 10}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배열이 있을 때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몇 번째에 있는지 알아내고자 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순차탐색을 이용하여 찾아보자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1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순차탐색은 말그대로 순차적으로 비교해가면서 찾는 것입니다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data[0]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값을 살펴봐서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아닌지 하나하나 확인하는 것이죠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data[0], data[1], data[2]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계속 아니다가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data[3] == 7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여기서 탐색을 멈춥니다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00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탐색</a:t>
            </a:r>
            <a:r>
              <a:rPr lang="en-US" altLang="ko-KR" dirty="0"/>
              <a:t>(Sequential Search)? 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 bwMode="auto">
              <a:xfrm>
                <a:off x="1199455" y="1112838"/>
                <a:ext cx="9524999" cy="5124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Ø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순차 탐색의 시간 복잡도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(Time Complexity)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Ø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만약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data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배열에서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탐색하면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kern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번만에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찾아낼 것이고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12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탐색하고자 한다면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2000" kern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번만에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탐색하고자 한다면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2000" kern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번만에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kern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찾을것이다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b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이를 반복해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탐색하고자 한다면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2000" kern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번만에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찾아낼 것이다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b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그렇다면 탐색하는데 걸리는 평균 연산 횟수는 </a:t>
                </a:r>
                <a:endParaRPr lang="en-US" altLang="ko-KR" sz="20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  <a:buClr>
                    <a:srgbClr val="2F2385"/>
                  </a:buClr>
                  <a:buSzPct val="85000"/>
                  <a:tabLst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1+2+3+…+9+10</m:t>
                          </m:r>
                        </m:num>
                        <m:den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ko-KR" sz="20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ü"/>
                  <a:tabLst>
                    <a:tab pos="1371600" algn="l"/>
                  </a:tabLst>
                  <a:defRPr/>
                </a:pP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data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배열의 크기가 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이라면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탐색에 걸리는 평균 연산 횟수는 </a:t>
                </a:r>
                <a:endParaRPr lang="en-US" altLang="ko-KR" sz="20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  <a:buClr>
                    <a:srgbClr val="2F2385"/>
                  </a:buClr>
                  <a:buSzPct val="85000"/>
                  <a:tabLst>
                    <a:tab pos="1371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ker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i="1" ker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1+2+3+…+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(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−1)+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den>
                      </m:f>
                      <m:r>
                        <a:rPr lang="en-US" altLang="ko-KR" sz="20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0" kern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ko-KR" sz="2000" i="0" kern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000" b="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b="0" kern="0" dirty="0">
                  <a:latin typeface="맑은 고딕" panose="020B050302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ü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en-US" altLang="ko-KR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000" kern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복잡도는 </a:t>
                </a: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𝑂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𝑛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sz="2000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5" y="1112838"/>
                <a:ext cx="9524999" cy="5124474"/>
              </a:xfrm>
              <a:prstGeom prst="rect">
                <a:avLst/>
              </a:prstGeom>
              <a:blipFill>
                <a:blip r:embed="rId2"/>
                <a:stretch>
                  <a:fillRect l="-32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47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dirty="0"/>
              <a:t>(Binary Search) ?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탐색이란 데이터가 정렬되어 있는 배열에서 특정한 값을 찾아내는 알고리즘이다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탐색이란 이름 그대로 탐색할 데이터를 반으로 나눠 나머지 반만 탐색하는 방식을 반복하는 알고리즘이며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속도로 원하는 값을 찾을 수 있다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요소의 값들은 정렬되어 있어야 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요소의 값들은 모두 달라야 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77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dirty="0"/>
              <a:t>(Binary Search) </a:t>
            </a:r>
            <a:r>
              <a:rPr lang="ko-KR" altLang="en-US" dirty="0"/>
              <a:t>로직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1044116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중간에 있는 임의의 값을 선택하여 찾고자 하는 </a:t>
            </a: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값과 비교한다</a:t>
            </a: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endParaRPr lang="en-US" altLang="ko-KR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중간 값보다 작으면 중간 값을 기준으로 좌측의 데이터들을 대상으로</a:t>
            </a: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중간 값보다 크면 중간 값을 기준으로 우측의 데이터들을 다시 탐색한다</a:t>
            </a: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방법으로 다시 탐색할 곳에서 중간 값을 임의로 선택하고 비교한다</a:t>
            </a: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값을 찾을 때까지 위의 과정을 반복한다</a:t>
            </a:r>
            <a:r>
              <a:rPr lang="en-US" altLang="ko-KR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2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6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1AA3E5-9331-4E4B-858E-1BFFBED04E12}"/>
              </a:ext>
            </a:extLst>
          </p:cNvPr>
          <p:cNvSpPr txBox="1">
            <a:spLocks/>
          </p:cNvSpPr>
          <p:nvPr/>
        </p:nvSpPr>
        <p:spPr bwMode="auto">
          <a:xfrm>
            <a:off x="1047751" y="1112838"/>
            <a:ext cx="9524999" cy="534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임의의 숫자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배열안에 정렬되어 있다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찾고자 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가운데로 잘라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47&lt;86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배열을 비교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배열의 절반 값인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endParaRPr lang="en-US" altLang="ko-KR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72&lt;86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배열의 절반 값인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endParaRPr lang="en-US" altLang="ko-KR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2F2385"/>
              </a:buClr>
              <a:buSzPct val="85000"/>
              <a:buAutoNum type="arabicPeriod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찾으려는 값이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일치하므로 이진탐색이 종료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dirty="0"/>
              <a:t>(Binary Search) </a:t>
            </a:r>
            <a:r>
              <a:rPr lang="ko-KR" altLang="en-US" dirty="0"/>
              <a:t>예시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DAD245-C0D0-48D6-98D0-046E02EC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53968"/>
              </p:ext>
            </p:extLst>
          </p:nvPr>
        </p:nvGraphicFramePr>
        <p:xfrm>
          <a:off x="1271464" y="2636912"/>
          <a:ext cx="756084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83C8D0-03CD-4C1B-A052-6EE8ABAA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2756"/>
              </p:ext>
            </p:extLst>
          </p:nvPr>
        </p:nvGraphicFramePr>
        <p:xfrm>
          <a:off x="1271464" y="3789040"/>
          <a:ext cx="756084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D6241C-23BA-406F-AF84-AD38C198F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01332"/>
              </p:ext>
            </p:extLst>
          </p:nvPr>
        </p:nvGraphicFramePr>
        <p:xfrm>
          <a:off x="1271464" y="4941168"/>
          <a:ext cx="756084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0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dirty="0"/>
              <a:t>(Binary Search) </a:t>
            </a:r>
            <a:r>
              <a:rPr lang="ko-KR" altLang="en-US" dirty="0"/>
              <a:t>실습해보기</a:t>
            </a:r>
            <a:r>
              <a:rPr lang="en-US" altLang="ko-KR" dirty="0"/>
              <a:t>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코드로 구현할 경우 어떻게 배열에 접근하고 종료 조건을 판단할 수 있을까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이용한다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최소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값을 따로 저장하여 탐색이 진행될 때 마다 갱신하고 탐색하는 배열의 범위를 줄여 나간다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구현방법은 두가지가 존재한다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이용한 방법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재귀함수를 이용한 방법 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48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dirty="0"/>
              <a:t>(Binary Search) </a:t>
            </a:r>
            <a:r>
              <a:rPr lang="ko-KR" altLang="en-US" dirty="0"/>
              <a:t>실습해보기</a:t>
            </a:r>
            <a:r>
              <a:rPr lang="en-US" altLang="ko-KR" dirty="0"/>
              <a:t>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 이용한 방법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5448A5-F4BE-4B25-8C67-1261F8A7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268760"/>
            <a:ext cx="7320485" cy="50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  <a:r>
              <a:rPr lang="en-US" altLang="ko-KR" dirty="0"/>
              <a:t>(Binary Search) </a:t>
            </a:r>
            <a:r>
              <a:rPr lang="ko-KR" altLang="en-US" dirty="0"/>
              <a:t>실습해보기</a:t>
            </a:r>
            <a:r>
              <a:rPr lang="en-US" altLang="ko-KR" dirty="0"/>
              <a:t>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재귀함수를 이용한 방법 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C09DD-9437-4AE0-932E-271C0835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119312"/>
            <a:ext cx="6721573" cy="39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정렬이란</a:t>
            </a:r>
            <a:r>
              <a:rPr lang="en-US" altLang="ko-KR" dirty="0"/>
              <a:t>?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(sorting)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이란 순서없이 나열 된 자료를 오름차순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(ascending)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이나 내림차순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(descending)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자료를 재배열하는 것을 의미한다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정렬은 자료 탐색에 있어 필수적이다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예를 들어 사전에서 단어를 찾을 때 알파벳 순으로 정렬되어 있지 않다면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정렬은 많은 분류가 있지만 수행되는 공간에 따라 </a:t>
            </a: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내부정렬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(Internal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(External sort), </a:t>
            </a: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제자리정렬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(In-place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14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(Two-dimensional Array)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F0A384-7BF1-494C-B804-62B0BCB31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8" b="14577"/>
          <a:stretch/>
        </p:blipFill>
        <p:spPr>
          <a:xfrm>
            <a:off x="1343472" y="1340769"/>
            <a:ext cx="8083054" cy="1440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F21D6E-512B-47D7-AC34-F8709429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02" y="2769183"/>
            <a:ext cx="9526226" cy="35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84206-21E1-47FB-83E8-88821F65833A}"/>
              </a:ext>
            </a:extLst>
          </p:cNvPr>
          <p:cNvSpPr txBox="1">
            <a:spLocks/>
          </p:cNvSpPr>
          <p:nvPr/>
        </p:nvSpPr>
        <p:spPr bwMode="auto">
          <a:xfrm>
            <a:off x="1199455" y="1112838"/>
            <a:ext cx="9524999" cy="426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배열은 실행 시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차원적으로 배열된다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F8756-F4C4-4ADF-8F04-3A7B31110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3" b="3241"/>
          <a:stretch/>
        </p:blipFill>
        <p:spPr>
          <a:xfrm>
            <a:off x="970462" y="1628800"/>
            <a:ext cx="1038693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3ECE4B-5D53-4564-82FB-AED67C09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6" y="1203272"/>
            <a:ext cx="8362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85DF6-5BE4-4B83-9A80-582BC5E3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112838"/>
            <a:ext cx="8793002" cy="2100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D980EC-F389-4A4C-84D2-2AEA51BC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06" y="3140968"/>
            <a:ext cx="546391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980EC-F389-4A4C-84D2-2AEA51BC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3140968"/>
            <a:ext cx="5463918" cy="3240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C529CE-6344-42DD-99C6-BB9AD693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1103722"/>
            <a:ext cx="9013255" cy="21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403BD-B729-49A8-B952-2CB053C8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12838"/>
            <a:ext cx="8640960" cy="2050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12D6D1-6782-4FAD-997E-9CD81C44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3140968"/>
            <a:ext cx="5304502" cy="31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84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31B9F7-E7AA-4A58-903B-D7C9A35D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200427"/>
            <a:ext cx="9303023" cy="18764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465920-20BA-4AA3-B730-EF614982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90" y="3174018"/>
            <a:ext cx="5161190" cy="31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배열</a:t>
            </a:r>
            <a:r>
              <a:rPr lang="en-US" altLang="ko-KR" dirty="0"/>
              <a:t>(Three-dimensional Array)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42A97-E252-4BB3-B566-FBA53F07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980728"/>
            <a:ext cx="8305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7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 예제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B8664B-FCF9-4886-9FD3-D4E4C610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0" y="1823425"/>
            <a:ext cx="11943099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 예제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E2A4E-CE44-483B-82EA-479253D1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68760"/>
            <a:ext cx="4395597" cy="3407959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3311488F-E449-4739-BEE8-FADB0056FDA1}"/>
              </a:ext>
            </a:extLst>
          </p:cNvPr>
          <p:cNvSpPr txBox="1"/>
          <p:nvPr/>
        </p:nvSpPr>
        <p:spPr>
          <a:xfrm>
            <a:off x="4583832" y="3573016"/>
            <a:ext cx="423799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29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   </a:t>
            </a:r>
            <a:r>
              <a:rPr sz="2000" spc="16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첫 번째 행의 원소들의</a:t>
            </a:r>
            <a:r>
              <a:rPr sz="2000" spc="-28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2000" spc="16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초기값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7620">
              <a:lnSpc>
                <a:spcPct val="100000"/>
              </a:lnSpc>
              <a:spcBef>
                <a:spcPts val="125"/>
              </a:spcBef>
            </a:pPr>
            <a:r>
              <a:rPr sz="2000" spc="-229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   </a:t>
            </a:r>
            <a:r>
              <a:rPr sz="2000" spc="16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두 번째 행의 원소들의</a:t>
            </a:r>
            <a:r>
              <a:rPr sz="2000" spc="-28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2000" spc="16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초기값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7620">
              <a:lnSpc>
                <a:spcPct val="100000"/>
              </a:lnSpc>
              <a:spcBef>
                <a:spcPts val="120"/>
              </a:spcBef>
            </a:pPr>
            <a:r>
              <a:rPr sz="2000" spc="-229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//   </a:t>
            </a:r>
            <a:r>
              <a:rPr sz="2000" spc="16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세 번째 행의 원소들의</a:t>
            </a:r>
            <a:r>
              <a:rPr sz="2000" spc="-28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2000" spc="16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초기값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7161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정렬이란</a:t>
            </a:r>
            <a:r>
              <a:rPr lang="en-US" altLang="ko-KR" dirty="0"/>
              <a:t>?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내부정렬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(Internal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정렬하고자 하는 모든 데이터가 메모리에 올라와 정렬이 수행되는 것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(External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정렬하고자 하는 데이터가 너무 크기 때문에 모든 데이터를 메모리에 올려놓을 수 없으므로 일부만 올려놓은 상태에서 정렬한 것을 다시 합하는 방식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제자리정렬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(In-place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주어진 공간 외에 추가적인 공간을 사용하지 않는 정렬</a:t>
            </a: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094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 예제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F7C1F-9D17-487C-94EA-5CDC7C2A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68760"/>
            <a:ext cx="9455716" cy="39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67B4FC-D1DB-46E7-89F6-51D112E8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62" y="4952153"/>
            <a:ext cx="5383235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42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배열을 이용한 행렬의 표현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567E3-4CE7-4913-B2BC-B23F0E29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03" y="1243394"/>
            <a:ext cx="5281885" cy="49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배열을 이용한 행렬의 표현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14D7F-1044-4E33-B6F2-73E45994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19" y="1349852"/>
            <a:ext cx="8407113" cy="4383404"/>
          </a:xfrm>
          <a:prstGeom prst="rect">
            <a:avLst/>
          </a:prstGeom>
        </p:spPr>
      </p:pic>
      <p:sp>
        <p:nvSpPr>
          <p:cNvPr id="6" name="object 117">
            <a:extLst>
              <a:ext uri="{FF2B5EF4-FFF2-40B4-BE49-F238E27FC236}">
                <a16:creationId xmlns:a16="http://schemas.microsoft.com/office/drawing/2014/main" id="{3431A66D-D40F-4D82-9D8A-D5238164CD64}"/>
              </a:ext>
            </a:extLst>
          </p:cNvPr>
          <p:cNvSpPr txBox="1"/>
          <p:nvPr/>
        </p:nvSpPr>
        <p:spPr>
          <a:xfrm>
            <a:off x="5810251" y="1916832"/>
            <a:ext cx="3022053" cy="11137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9054" rIns="0" bIns="0" rtlCol="0">
            <a:spAutoFit/>
          </a:bodyPr>
          <a:lstStyle/>
          <a:p>
            <a:pPr marL="92075" marR="80010" algn="just">
              <a:lnSpc>
                <a:spcPct val="100000"/>
              </a:lnSpc>
              <a:spcBef>
                <a:spcPts val="464"/>
              </a:spcBef>
            </a:pPr>
            <a:r>
              <a:rPr sz="1400" b="1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중첩 </a:t>
            </a:r>
            <a:r>
              <a:rPr sz="1400" b="1" spc="25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for </a:t>
            </a:r>
            <a:r>
              <a:rPr sz="1400" b="1" spc="12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루프를</a:t>
            </a:r>
            <a:r>
              <a:rPr sz="1400" b="1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12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이용하여</a:t>
            </a:r>
            <a:r>
              <a:rPr sz="1400" b="1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endParaRPr lang="en-US" altLang="ko-KR" sz="1400" b="1" spc="12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92075" marR="80010" algn="just">
              <a:lnSpc>
                <a:spcPct val="100000"/>
              </a:lnSpc>
              <a:spcBef>
                <a:spcPts val="464"/>
              </a:spcBef>
            </a:pPr>
            <a:r>
              <a:rPr sz="1400" b="1" spc="12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행렬A의</a:t>
            </a:r>
            <a:r>
              <a:rPr sz="1400" b="1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114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각 </a:t>
            </a:r>
            <a:r>
              <a:rPr sz="1400" b="1" spc="11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원소들과</a:t>
            </a:r>
            <a:r>
              <a:rPr sz="1400" b="1" spc="11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endParaRPr lang="en-US" altLang="ko-KR" sz="1400" b="1" spc="11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92075" marR="80010" algn="just">
              <a:lnSpc>
                <a:spcPct val="100000"/>
              </a:lnSpc>
              <a:spcBef>
                <a:spcPts val="464"/>
              </a:spcBef>
            </a:pPr>
            <a:r>
              <a:rPr sz="1400" b="1" spc="114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행렬</a:t>
            </a:r>
            <a:r>
              <a:rPr sz="1400" b="1" spc="40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B의</a:t>
            </a:r>
            <a:r>
              <a:rPr sz="1400" b="1" spc="4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114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각 </a:t>
            </a:r>
            <a:r>
              <a:rPr sz="1400" b="1" spc="114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원소들을</a:t>
            </a:r>
            <a:r>
              <a:rPr sz="1400" b="1" spc="114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endParaRPr lang="en-US" altLang="ko-KR" sz="1400" b="1" spc="114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  <a:p>
            <a:pPr marL="92075" marR="80010" algn="just">
              <a:lnSpc>
                <a:spcPct val="100000"/>
              </a:lnSpc>
              <a:spcBef>
                <a:spcPts val="464"/>
              </a:spcBef>
            </a:pPr>
            <a:r>
              <a:rPr sz="1400" b="1" spc="114" dirty="0" err="1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서로</a:t>
            </a:r>
            <a:r>
              <a:rPr sz="1400" b="1" spc="114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 </a:t>
            </a:r>
            <a:r>
              <a:rPr sz="1400" b="1" spc="110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더하여 </a:t>
            </a:r>
            <a:r>
              <a:rPr sz="1400" b="1" spc="105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행렬 </a:t>
            </a:r>
            <a:r>
              <a:rPr sz="1400" b="1" spc="55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C에  </a:t>
            </a:r>
            <a:r>
              <a:rPr sz="1400" b="1" spc="85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대입한다</a:t>
            </a:r>
            <a:r>
              <a:rPr sz="1400" spc="85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JP Regular"/>
              </a:rPr>
              <a:t>.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Noto Sans CJK JP Regular"/>
            </a:endParaRPr>
          </a:p>
        </p:txBody>
      </p:sp>
      <p:sp>
        <p:nvSpPr>
          <p:cNvPr id="7" name="object 119">
            <a:extLst>
              <a:ext uri="{FF2B5EF4-FFF2-40B4-BE49-F238E27FC236}">
                <a16:creationId xmlns:a16="http://schemas.microsoft.com/office/drawing/2014/main" id="{DC31F20B-33DA-4266-A6EE-89C016B9F364}"/>
              </a:ext>
            </a:extLst>
          </p:cNvPr>
          <p:cNvSpPr txBox="1"/>
          <p:nvPr/>
        </p:nvSpPr>
        <p:spPr>
          <a:xfrm>
            <a:off x="6096000" y="3748796"/>
            <a:ext cx="1584176" cy="1304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 </a:t>
            </a:r>
            <a:r>
              <a:rPr lang="en-US" altLang="ko-KR" sz="2800" b="1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3</a:t>
            </a:r>
            <a:r>
              <a:rPr lang="en-US" altLang="ko-KR" sz="2800" b="1" spc="-5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0</a:t>
            </a:r>
            <a:endParaRPr sz="2800" b="1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9 </a:t>
            </a:r>
            <a:r>
              <a:rPr lang="en-US" altLang="ko-KR" sz="2800" b="1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9</a:t>
            </a:r>
            <a:r>
              <a:rPr lang="en-US" altLang="ko-KR" sz="2800" b="1" spc="-5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</a:t>
            </a:r>
            <a:endParaRPr sz="2800" b="1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8 </a:t>
            </a:r>
            <a:r>
              <a:rPr lang="en-US" altLang="ko-KR" sz="2800" b="1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0</a:t>
            </a:r>
            <a:r>
              <a:rPr lang="en-US" altLang="ko-KR" sz="2800" b="1" spc="-5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5</a:t>
            </a:r>
            <a:endParaRPr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61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10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71463" y="1128336"/>
            <a:ext cx="9524999" cy="498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영어 대소문자와 띄어쓰기 만으로 이루어진 문자열을 입력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 문자열에는 몇 개의 단어가 있는지를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출력하시오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한 단어가 여러 번 등장하면 등장한 횟수만큼 모두 세어야 한다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문자열의 길이는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1,000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을 넘지 않는다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단어는 띄어쓰기 한 개로 구분되며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공백이 연속해서 나오는 경우는 없다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						</a:t>
            </a:r>
            <a:b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The Curious Case of Benjamin Button             </a:t>
            </a:r>
          </a:p>
          <a:p>
            <a:pPr>
              <a:lnSpc>
                <a:spcPct val="150000"/>
              </a:lnSpc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My name is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yoon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juyoung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                           </a:t>
            </a:r>
          </a:p>
          <a:p>
            <a:pPr>
              <a:lnSpc>
                <a:spcPct val="150000"/>
              </a:lnSpc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Red Orange Yellow Green Blue Purple Red     </a:t>
            </a: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rgbClr val="2F2385"/>
              </a:buClr>
              <a:buSzPct val="85000"/>
              <a:tabLst>
                <a:tab pos="1371600" algn="l"/>
              </a:tabLst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4F587-199E-4F5D-8D56-89C16D01B48F}"/>
              </a:ext>
            </a:extLst>
          </p:cNvPr>
          <p:cNvSpPr txBox="1"/>
          <p:nvPr/>
        </p:nvSpPr>
        <p:spPr>
          <a:xfrm>
            <a:off x="6908292" y="3861048"/>
            <a:ext cx="1296144" cy="18794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6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정렬이란</a:t>
            </a:r>
            <a:r>
              <a:rPr lang="en-US" altLang="ko-KR" dirty="0"/>
              <a:t>?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정렬에는 다양한 알고리즘이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수행 시간에 따른 이론적인 성능은 다음과 같다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6936549-8D6F-4247-826D-CB8221092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057819"/>
                  </p:ext>
                </p:extLst>
              </p:nvPr>
            </p:nvGraphicFramePr>
            <p:xfrm>
              <a:off x="1640408" y="2276872"/>
              <a:ext cx="8416032" cy="3601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4008">
                      <a:extLst>
                        <a:ext uri="{9D8B030D-6E8A-4147-A177-3AD203B41FA5}">
                          <a16:colId xmlns:a16="http://schemas.microsoft.com/office/drawing/2014/main" val="3858946235"/>
                        </a:ext>
                      </a:extLst>
                    </a:gridCol>
                    <a:gridCol w="2104008">
                      <a:extLst>
                        <a:ext uri="{9D8B030D-6E8A-4147-A177-3AD203B41FA5}">
                          <a16:colId xmlns:a16="http://schemas.microsoft.com/office/drawing/2014/main" val="368584930"/>
                        </a:ext>
                      </a:extLst>
                    </a:gridCol>
                    <a:gridCol w="2104008">
                      <a:extLst>
                        <a:ext uri="{9D8B030D-6E8A-4147-A177-3AD203B41FA5}">
                          <a16:colId xmlns:a16="http://schemas.microsoft.com/office/drawing/2014/main" val="1087002614"/>
                        </a:ext>
                      </a:extLst>
                    </a:gridCol>
                    <a:gridCol w="2104008">
                      <a:extLst>
                        <a:ext uri="{9D8B030D-6E8A-4147-A177-3AD203B41FA5}">
                          <a16:colId xmlns:a16="http://schemas.microsoft.com/office/drawing/2014/main" val="2205547294"/>
                        </a:ext>
                      </a:extLst>
                    </a:gridCol>
                  </a:tblGrid>
                  <a:tr h="4006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알고리즘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최선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최악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592961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삽입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082440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선택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0929299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버블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596815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쉘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111088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 err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퀵</a:t>
                          </a:r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5865994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 err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힙</a:t>
                          </a:r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064488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합병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481764"/>
                      </a:ext>
                    </a:extLst>
                  </a:tr>
                  <a:tr h="39516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기수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699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6936549-8D6F-4247-826D-CB8221092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057819"/>
                  </p:ext>
                </p:extLst>
              </p:nvPr>
            </p:nvGraphicFramePr>
            <p:xfrm>
              <a:off x="1640408" y="2276872"/>
              <a:ext cx="8416032" cy="3601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4008">
                      <a:extLst>
                        <a:ext uri="{9D8B030D-6E8A-4147-A177-3AD203B41FA5}">
                          <a16:colId xmlns:a16="http://schemas.microsoft.com/office/drawing/2014/main" val="3858946235"/>
                        </a:ext>
                      </a:extLst>
                    </a:gridCol>
                    <a:gridCol w="2104008">
                      <a:extLst>
                        <a:ext uri="{9D8B030D-6E8A-4147-A177-3AD203B41FA5}">
                          <a16:colId xmlns:a16="http://schemas.microsoft.com/office/drawing/2014/main" val="368584930"/>
                        </a:ext>
                      </a:extLst>
                    </a:gridCol>
                    <a:gridCol w="2104008">
                      <a:extLst>
                        <a:ext uri="{9D8B030D-6E8A-4147-A177-3AD203B41FA5}">
                          <a16:colId xmlns:a16="http://schemas.microsoft.com/office/drawing/2014/main" val="1087002614"/>
                        </a:ext>
                      </a:extLst>
                    </a:gridCol>
                    <a:gridCol w="2104008">
                      <a:extLst>
                        <a:ext uri="{9D8B030D-6E8A-4147-A177-3AD203B41FA5}">
                          <a16:colId xmlns:a16="http://schemas.microsoft.com/office/drawing/2014/main" val="2205547294"/>
                        </a:ext>
                      </a:extLst>
                    </a:gridCol>
                  </a:tblGrid>
                  <a:tr h="4006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알고리즘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최선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최악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592961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삽입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7576" r="-200578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107576" r="-101159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107576" r="-1159" b="-7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7082440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선택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7576" r="-200578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207576" r="-101159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207576" r="-1159" b="-6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929299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버블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2308" r="-200578" b="-5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312308" r="-101159" b="-5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312308" r="-1159" b="-5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596815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쉘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6061" r="-200578" b="-4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406061" r="-101159" b="-4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406061" r="-1159" b="-4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111088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 err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퀵</a:t>
                          </a:r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6061" r="-200578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506061" r="-101159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506061" r="-1159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865994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 err="1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힙</a:t>
                          </a:r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6061" r="-200578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606061" r="-101159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06061" r="-1159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064488"/>
                      </a:ext>
                    </a:extLst>
                  </a:tr>
                  <a:tr h="4006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합병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06061" r="-20057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706061" r="-101159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706061" r="-1159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4817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0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기수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8462" r="-2005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818462" r="-10115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818462" r="-1159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699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609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정렬이란</a:t>
            </a:r>
            <a:r>
              <a:rPr lang="en-US" altLang="ko-KR" dirty="0"/>
              <a:t>(Selection Sort)?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99455" y="1412776"/>
            <a:ext cx="95249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 정렬은 이름에 맞게 현재 위치에 들어갈 값을 찾아 정렬하는 배열이다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endParaRPr lang="en-US" altLang="ko-KR" sz="11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2F2385"/>
              </a:buClr>
              <a:buSzPct val="85000"/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위치에 저장 될 값의 크기가 작냐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크냐에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따라 </a:t>
            </a:r>
            <a:b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최소 선택 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(Min-Selection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최대 선택 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(Max-Selection Sort)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구분할 수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즉 최소 선택 정렬은 오름차순으로 정렬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최대 선택 정렬은 내림차순으로 정렬</a:t>
            </a:r>
            <a:endParaRPr lang="en-US" altLang="ko-KR" sz="1600" kern="0" dirty="0">
              <a:solidFill>
                <a:srgbClr val="271E9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정렬이란</a:t>
            </a:r>
            <a:r>
              <a:rPr lang="en-US" altLang="ko-KR" dirty="0"/>
              <a:t>(Selection Sort)? 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 bwMode="auto">
              <a:xfrm>
                <a:off x="1199455" y="1412776"/>
                <a:ext cx="9524999" cy="3960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Ø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기본 로직</a:t>
                </a:r>
                <a:endParaRPr lang="en-US" altLang="ko-KR" sz="16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Ø"/>
                  <a:tabLst>
                    <a:tab pos="1371600" algn="l"/>
                  </a:tabLst>
                  <a:defRPr/>
                </a:pPr>
                <a:endParaRPr lang="en-US" altLang="ko-KR" sz="16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457200">
                  <a:buClr>
                    <a:srgbClr val="2F2385"/>
                  </a:buClr>
                  <a:buSzPct val="85000"/>
                  <a:buFont typeface="+mj-lt"/>
                  <a:buAutoNum type="arabicPeriod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정렬되지 않은 인덱스의 맨 앞에서부터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이를 포함한 그 이후의 배열 값 중 가장 작은 값을 찾아간다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b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정렬되지 않은 인덱스의 맨 앞은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초기 입력에서는 배열의 시작위치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 marL="457200" indent="-457200">
                  <a:buClr>
                    <a:srgbClr val="2F2385"/>
                  </a:buClr>
                  <a:buSzPct val="85000"/>
                  <a:buFont typeface="+mj-lt"/>
                  <a:buAutoNum type="arabicPeriod"/>
                  <a:tabLst>
                    <a:tab pos="1371600" algn="l"/>
                  </a:tabLst>
                  <a:defRPr/>
                </a:pPr>
                <a:endParaRPr lang="en-US" altLang="ko-KR" sz="2000" kern="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457200" indent="-457200">
                  <a:buClr>
                    <a:srgbClr val="2F2385"/>
                  </a:buClr>
                  <a:buSzPct val="85000"/>
                  <a:buFont typeface="+mj-lt"/>
                  <a:buAutoNum type="arabicPeriod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가장 작은 값을 찾으면 그 값을 현재 인덱스의 값과 바꿔준다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marL="457200" indent="-457200">
                  <a:buClr>
                    <a:srgbClr val="2F2385"/>
                  </a:buClr>
                  <a:buSzPct val="85000"/>
                  <a:buFont typeface="+mj-lt"/>
                  <a:buAutoNum type="arabicPeriod"/>
                  <a:tabLst>
                    <a:tab pos="1371600" algn="l"/>
                  </a:tabLst>
                  <a:defRPr/>
                </a:pPr>
                <a:endParaRPr lang="en-US" altLang="ko-KR" sz="2000" kern="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457200" indent="-457200">
                  <a:buClr>
                    <a:srgbClr val="2F2385"/>
                  </a:buClr>
                  <a:buSzPct val="85000"/>
                  <a:buFont typeface="+mj-lt"/>
                  <a:buAutoNum type="arabicPeriod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인덱스에서 위의 과정을 반복해준다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pPr marL="457200" indent="-457200">
                  <a:buClr>
                    <a:srgbClr val="2F2385"/>
                  </a:buClr>
                  <a:buSzPct val="85000"/>
                  <a:buFont typeface="+mj-lt"/>
                  <a:buAutoNum type="arabicPeriod"/>
                  <a:tabLst>
                    <a:tab pos="1371600" algn="l"/>
                  </a:tabLst>
                  <a:defRPr/>
                </a:pPr>
                <a:endParaRPr lang="en-US" altLang="ko-KR" sz="2000" kern="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v"/>
                  <a:tabLst>
                    <a:tab pos="1371600" algn="l"/>
                  </a:tabLst>
                  <a:defRPr/>
                </a:pP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정렬 알고리즘은 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n-1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n-2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…, 1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개씩 비교를 반복한다</a:t>
                </a:r>
                <a: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br>
                  <a:rPr lang="en-US" altLang="ko-KR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배열이 어떻게 되어있던 전체를 비교하므로 </a:t>
                </a:r>
                <a:r>
                  <a:rPr lang="ko-KR" altLang="en-US" sz="2000" kern="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시간복잡도는</a:t>
                </a:r>
                <a:r>
                  <a:rPr lang="ko-KR" altLang="en-US" sz="2000" kern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2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공간 복잡도는 단 하나의 배열에서만 진행하므로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v"/>
                  <a:tabLst>
                    <a:tab pos="1371600" algn="l"/>
                  </a:tabLst>
                  <a:defRPr/>
                </a:pPr>
                <a:endParaRPr lang="ko-KR" altLang="en-US" sz="2000" dirty="0"/>
              </a:p>
              <a:p>
                <a:pPr marL="342900" indent="-342900">
                  <a:buClr>
                    <a:srgbClr val="2F2385"/>
                  </a:buClr>
                  <a:buSzPct val="85000"/>
                  <a:buFont typeface="Wingdings" panose="05000000000000000000" pitchFamily="2" charset="2"/>
                  <a:buChar char="v"/>
                  <a:tabLst>
                    <a:tab pos="1371600" algn="l"/>
                  </a:tabLst>
                  <a:defRPr/>
                </a:pPr>
                <a:endParaRPr lang="en-US" altLang="ko-KR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buClr>
                    <a:srgbClr val="2F2385"/>
                  </a:buClr>
                  <a:buSzPct val="85000"/>
                  <a:tabLst>
                    <a:tab pos="1371600" algn="l"/>
                  </a:tabLst>
                  <a:defRPr/>
                </a:pPr>
                <a:endParaRPr lang="en-US" altLang="ko-KR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5" y="1412776"/>
                <a:ext cx="9524999" cy="3960440"/>
              </a:xfrm>
              <a:prstGeom prst="rect">
                <a:avLst/>
              </a:prstGeom>
              <a:blipFill>
                <a:blip r:embed="rId2"/>
                <a:stretch>
                  <a:fillRect l="-576" t="-924" b="-369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81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정렬이란</a:t>
            </a:r>
            <a:r>
              <a:rPr lang="en-US" altLang="ko-KR" dirty="0"/>
              <a:t>(Selection Sort)? </a:t>
            </a:r>
            <a:endParaRPr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EFF2-BFD7-47EA-8F91-DC755EE14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8028"/>
              </p:ext>
            </p:extLst>
          </p:nvPr>
        </p:nvGraphicFramePr>
        <p:xfrm>
          <a:off x="47328" y="148478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4C2657-CDD2-41EF-B8B1-2435D80D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28200"/>
              </p:ext>
            </p:extLst>
          </p:nvPr>
        </p:nvGraphicFramePr>
        <p:xfrm>
          <a:off x="47328" y="220486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7065BF-9DE3-4247-A420-BD20C35F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44857"/>
              </p:ext>
            </p:extLst>
          </p:nvPr>
        </p:nvGraphicFramePr>
        <p:xfrm>
          <a:off x="47328" y="292494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AD895F0-0BAB-437D-B2D0-B90F404D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14233"/>
              </p:ext>
            </p:extLst>
          </p:nvPr>
        </p:nvGraphicFramePr>
        <p:xfrm>
          <a:off x="47328" y="371703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E11F1B-6D84-4BF3-B6F2-BDD45C858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60406"/>
              </p:ext>
            </p:extLst>
          </p:nvPr>
        </p:nvGraphicFramePr>
        <p:xfrm>
          <a:off x="47328" y="443711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988E2A-D053-4917-8F59-9F92C0E0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93831"/>
              </p:ext>
            </p:extLst>
          </p:nvPr>
        </p:nvGraphicFramePr>
        <p:xfrm>
          <a:off x="47328" y="515719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0EAAEB-551A-4998-B810-6AE87C02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16239"/>
              </p:ext>
            </p:extLst>
          </p:nvPr>
        </p:nvGraphicFramePr>
        <p:xfrm>
          <a:off x="6168008" y="148478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13CA7F-5312-4CBB-8DD6-1FC5DB96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8840"/>
              </p:ext>
            </p:extLst>
          </p:nvPr>
        </p:nvGraphicFramePr>
        <p:xfrm>
          <a:off x="6168008" y="220486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6D9AE0-68DB-491F-BA35-85B2457EF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57179"/>
              </p:ext>
            </p:extLst>
          </p:nvPr>
        </p:nvGraphicFramePr>
        <p:xfrm>
          <a:off x="6168008" y="292494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2B967E-D4AE-4797-AE2D-9BF6EDD5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91582"/>
              </p:ext>
            </p:extLst>
          </p:nvPr>
        </p:nvGraphicFramePr>
        <p:xfrm>
          <a:off x="6168008" y="371703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0C2AB-71F3-4FB1-9E60-8281C761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1259"/>
              </p:ext>
            </p:extLst>
          </p:nvPr>
        </p:nvGraphicFramePr>
        <p:xfrm>
          <a:off x="6152510" y="4447128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2E441E52-88BD-4FA3-BF11-867B612B51A6}"/>
              </a:ext>
            </a:extLst>
          </p:cNvPr>
          <p:cNvGrpSpPr/>
          <p:nvPr/>
        </p:nvGrpSpPr>
        <p:grpSpPr>
          <a:xfrm>
            <a:off x="6497052" y="5023192"/>
            <a:ext cx="1759188" cy="216024"/>
            <a:chOff x="6528048" y="5023192"/>
            <a:chExt cx="1759188" cy="422032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1283673-2257-4D00-B6F2-FCC194027472}"/>
                </a:ext>
              </a:extLst>
            </p:cNvPr>
            <p:cNvCxnSpPr/>
            <p:nvPr/>
          </p:nvCxnSpPr>
          <p:spPr>
            <a:xfrm flipV="1">
              <a:off x="6528048" y="5023192"/>
              <a:ext cx="0" cy="422032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6A321C5-9668-43B6-935B-C63DF893ED5E}"/>
                </a:ext>
              </a:extLst>
            </p:cNvPr>
            <p:cNvCxnSpPr/>
            <p:nvPr/>
          </p:nvCxnSpPr>
          <p:spPr>
            <a:xfrm flipV="1">
              <a:off x="8271738" y="5023192"/>
              <a:ext cx="0" cy="422032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164D769-4127-4CCE-A0D1-D7EB0C2D2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8048" y="5445224"/>
              <a:ext cx="1759188" cy="0"/>
            </a:xfrm>
            <a:prstGeom prst="line">
              <a:avLst/>
            </a:prstGeom>
            <a:ln w="444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3845C4-0F3A-4810-8A5F-17109FE6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37186"/>
              </p:ext>
            </p:extLst>
          </p:nvPr>
        </p:nvGraphicFramePr>
        <p:xfrm>
          <a:off x="6183506" y="544522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정렬이란</a:t>
            </a:r>
            <a:r>
              <a:rPr lang="en-US" altLang="ko-KR" dirty="0"/>
              <a:t>(Selection Sort)? </a:t>
            </a:r>
            <a:endParaRPr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EFF2-BFD7-47EA-8F91-DC755EE14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35643"/>
              </p:ext>
            </p:extLst>
          </p:nvPr>
        </p:nvGraphicFramePr>
        <p:xfrm>
          <a:off x="47328" y="148478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4C2657-CDD2-41EF-B8B1-2435D80D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0978"/>
              </p:ext>
            </p:extLst>
          </p:nvPr>
        </p:nvGraphicFramePr>
        <p:xfrm>
          <a:off x="47328" y="220486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7065BF-9DE3-4247-A420-BD20C35F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579"/>
              </p:ext>
            </p:extLst>
          </p:nvPr>
        </p:nvGraphicFramePr>
        <p:xfrm>
          <a:off x="47328" y="292494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AD895F0-0BAB-437D-B2D0-B90F404D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8658"/>
              </p:ext>
            </p:extLst>
          </p:nvPr>
        </p:nvGraphicFramePr>
        <p:xfrm>
          <a:off x="47328" y="371703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E11F1B-6D84-4BF3-B6F2-BDD45C858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1615"/>
              </p:ext>
            </p:extLst>
          </p:nvPr>
        </p:nvGraphicFramePr>
        <p:xfrm>
          <a:off x="47328" y="443711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988E2A-D053-4917-8F59-9F92C0E0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1337"/>
              </p:ext>
            </p:extLst>
          </p:nvPr>
        </p:nvGraphicFramePr>
        <p:xfrm>
          <a:off x="47328" y="515719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0EAAEB-551A-4998-B810-6AE87C02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52657"/>
              </p:ext>
            </p:extLst>
          </p:nvPr>
        </p:nvGraphicFramePr>
        <p:xfrm>
          <a:off x="6168008" y="148478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13CA7F-5312-4CBB-8DD6-1FC5DB96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35238"/>
              </p:ext>
            </p:extLst>
          </p:nvPr>
        </p:nvGraphicFramePr>
        <p:xfrm>
          <a:off x="6168008" y="220486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2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6D9AE0-68DB-491F-BA35-85B2457EF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08817"/>
              </p:ext>
            </p:extLst>
          </p:nvPr>
        </p:nvGraphicFramePr>
        <p:xfrm>
          <a:off x="6168008" y="292494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2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2B967E-D4AE-4797-AE2D-9BF6EDD5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9253"/>
              </p:ext>
            </p:extLst>
          </p:nvPr>
        </p:nvGraphicFramePr>
        <p:xfrm>
          <a:off x="6168008" y="3717032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2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0C2AB-71F3-4FB1-9E60-8281C761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54319"/>
              </p:ext>
            </p:extLst>
          </p:nvPr>
        </p:nvGraphicFramePr>
        <p:xfrm>
          <a:off x="6152510" y="4447128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2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A78C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solidFill>
                          <a:srgbClr val="0A78C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2E441E52-88BD-4FA3-BF11-867B612B51A6}"/>
              </a:ext>
            </a:extLst>
          </p:cNvPr>
          <p:cNvGrpSpPr/>
          <p:nvPr/>
        </p:nvGrpSpPr>
        <p:grpSpPr>
          <a:xfrm>
            <a:off x="7073116" y="5013176"/>
            <a:ext cx="2983324" cy="226040"/>
            <a:chOff x="6528048" y="5023192"/>
            <a:chExt cx="1759188" cy="422032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1283673-2257-4D00-B6F2-FCC194027472}"/>
                </a:ext>
              </a:extLst>
            </p:cNvPr>
            <p:cNvCxnSpPr/>
            <p:nvPr/>
          </p:nvCxnSpPr>
          <p:spPr>
            <a:xfrm flipV="1">
              <a:off x="6528048" y="5023192"/>
              <a:ext cx="0" cy="422032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6A321C5-9668-43B6-935B-C63DF893ED5E}"/>
                </a:ext>
              </a:extLst>
            </p:cNvPr>
            <p:cNvCxnSpPr/>
            <p:nvPr/>
          </p:nvCxnSpPr>
          <p:spPr>
            <a:xfrm flipV="1">
              <a:off x="8271738" y="5023192"/>
              <a:ext cx="0" cy="422032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164D769-4127-4CCE-A0D1-D7EB0C2D2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8048" y="5445224"/>
              <a:ext cx="1759188" cy="0"/>
            </a:xfrm>
            <a:prstGeom prst="line">
              <a:avLst/>
            </a:prstGeom>
            <a:ln w="444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3845C4-0F3A-4810-8A5F-17109FE6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4915"/>
              </p:ext>
            </p:extLst>
          </p:nvPr>
        </p:nvGraphicFramePr>
        <p:xfrm>
          <a:off x="6183506" y="5445224"/>
          <a:ext cx="597666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">
                  <a:extLst>
                    <a:ext uri="{9D8B030D-6E8A-4147-A177-3AD203B41FA5}">
                      <a16:colId xmlns:a16="http://schemas.microsoft.com/office/drawing/2014/main" val="65764885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64257960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14194737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89628894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703320328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152172929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914316316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988705892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1953560710"/>
                    </a:ext>
                  </a:extLst>
                </a:gridCol>
                <a:gridCol w="597666">
                  <a:extLst>
                    <a:ext uri="{9D8B030D-6E8A-4147-A177-3AD203B41FA5}">
                      <a16:colId xmlns:a16="http://schemas.microsoft.com/office/drawing/2014/main" val="27289906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BCF93E-F23E-4C4E-AB97-47AC7691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9" y="1109817"/>
            <a:ext cx="7920880" cy="5332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5FBE20-FB18-4F7E-81A8-C730522A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13" y="1196752"/>
            <a:ext cx="291974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69386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8958</TotalTime>
  <Words>1035</Words>
  <Application>Microsoft Office PowerPoint</Application>
  <PresentationFormat>와이드스크린</PresentationFormat>
  <Paragraphs>447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맑은 고딕</vt:lpstr>
      <vt:lpstr>Arial</vt:lpstr>
      <vt:lpstr>Arial Black</vt:lpstr>
      <vt:lpstr>Book Antiqua</vt:lpstr>
      <vt:lpstr>Cambria Math</vt:lpstr>
      <vt:lpstr>Comic Sans MS</vt:lpstr>
      <vt:lpstr>Times New Roman</vt:lpstr>
      <vt:lpstr>Wingdings</vt:lpstr>
      <vt:lpstr>봄의 수채화</vt:lpstr>
      <vt:lpstr>컴퓨터 개론 및 실습</vt:lpstr>
      <vt:lpstr>정렬이란? </vt:lpstr>
      <vt:lpstr>정렬이란? </vt:lpstr>
      <vt:lpstr>정렬이란? </vt:lpstr>
      <vt:lpstr>선택 정렬이란(Selection Sort)? </vt:lpstr>
      <vt:lpstr>선택 정렬이란(Selection Sort)? </vt:lpstr>
      <vt:lpstr>선택 정렬이란(Selection Sort)? </vt:lpstr>
      <vt:lpstr>선택 정렬이란(Selection Sort)? </vt:lpstr>
      <vt:lpstr>선택 정렬</vt:lpstr>
      <vt:lpstr>주의사항</vt:lpstr>
      <vt:lpstr>순차 탐색(Sequential Search)? </vt:lpstr>
      <vt:lpstr>순차 탐색(Sequential Search) 실습해보기 </vt:lpstr>
      <vt:lpstr>순차 탐색(Sequential Search)? </vt:lpstr>
      <vt:lpstr>이진 탐색(Binary Search) ?</vt:lpstr>
      <vt:lpstr>이진 탐색(Binary Search) 로직</vt:lpstr>
      <vt:lpstr>이진 탐색(Binary Search) 예시</vt:lpstr>
      <vt:lpstr>이진 탐색(Binary Search) 실습해보기 </vt:lpstr>
      <vt:lpstr>이진 탐색(Binary Search) 실습해보기 </vt:lpstr>
      <vt:lpstr>이진 탐색(Binary Search) 실습해보기 </vt:lpstr>
      <vt:lpstr>2차원 배열(Two-dimensional Array)</vt:lpstr>
      <vt:lpstr>2차원 배열의 구현</vt:lpstr>
      <vt:lpstr>2차원 배열의 활용</vt:lpstr>
      <vt:lpstr>2차원 배열의 초기화</vt:lpstr>
      <vt:lpstr>2차원 배열의 초기화</vt:lpstr>
      <vt:lpstr>2차원 배열의 초기화</vt:lpstr>
      <vt:lpstr>2차원 배열의 초기화</vt:lpstr>
      <vt:lpstr>3차원 배열(Three-dimensional Array)</vt:lpstr>
      <vt:lpstr>다차원 배열 예제</vt:lpstr>
      <vt:lpstr>다차원 배열 예제</vt:lpstr>
      <vt:lpstr>다차원 배열 예제</vt:lpstr>
      <vt:lpstr>다차원 배열을 이용한 행렬의 표현</vt:lpstr>
      <vt:lpstr>다차원 배열을 이용한 행렬의 표현</vt:lpstr>
      <vt:lpstr>과제 10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427</cp:revision>
  <dcterms:created xsi:type="dcterms:W3CDTF">2006-02-20T18:05:16Z</dcterms:created>
  <dcterms:modified xsi:type="dcterms:W3CDTF">2019-05-22T11:13:40Z</dcterms:modified>
</cp:coreProperties>
</file>