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2"/>
  </p:notesMasterIdLst>
  <p:sldIdLst>
    <p:sldId id="305" r:id="rId2"/>
    <p:sldId id="405" r:id="rId3"/>
    <p:sldId id="364" r:id="rId4"/>
    <p:sldId id="600" r:id="rId5"/>
    <p:sldId id="518" r:id="rId6"/>
    <p:sldId id="601" r:id="rId7"/>
    <p:sldId id="602" r:id="rId8"/>
    <p:sldId id="603" r:id="rId9"/>
    <p:sldId id="551" r:id="rId10"/>
    <p:sldId id="604" r:id="rId11"/>
    <p:sldId id="606" r:id="rId12"/>
    <p:sldId id="605" r:id="rId13"/>
    <p:sldId id="607" r:id="rId14"/>
    <p:sldId id="608" r:id="rId15"/>
    <p:sldId id="610" r:id="rId16"/>
    <p:sldId id="611" r:id="rId17"/>
    <p:sldId id="622" r:id="rId18"/>
    <p:sldId id="623" r:id="rId19"/>
    <p:sldId id="625" r:id="rId20"/>
    <p:sldId id="626" r:id="rId21"/>
    <p:sldId id="627" r:id="rId22"/>
    <p:sldId id="628" r:id="rId23"/>
    <p:sldId id="624" r:id="rId24"/>
    <p:sldId id="629" r:id="rId25"/>
    <p:sldId id="612" r:id="rId26"/>
    <p:sldId id="630" r:id="rId27"/>
    <p:sldId id="631" r:id="rId28"/>
    <p:sldId id="632" r:id="rId29"/>
    <p:sldId id="633" r:id="rId30"/>
    <p:sldId id="609" r:id="rId31"/>
    <p:sldId id="613" r:id="rId32"/>
    <p:sldId id="587" r:id="rId33"/>
    <p:sldId id="614" r:id="rId34"/>
    <p:sldId id="615" r:id="rId35"/>
    <p:sldId id="617" r:id="rId36"/>
    <p:sldId id="618" r:id="rId37"/>
    <p:sldId id="619" r:id="rId38"/>
    <p:sldId id="620" r:id="rId39"/>
    <p:sldId id="621" r:id="rId40"/>
    <p:sldId id="338" r:id="rId41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D56"/>
    <a:srgbClr val="0000FF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81103" autoAdjust="0"/>
  </p:normalViewPr>
  <p:slideViewPr>
    <p:cSldViewPr>
      <p:cViewPr varScale="1">
        <p:scale>
          <a:sx n="80" d="100"/>
          <a:sy n="80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693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9790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846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8754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985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442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931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0887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4801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38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6978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4103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507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715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6404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2230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021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697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6761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3677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23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6776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8484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485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6636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15261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6427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4739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8657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40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05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262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51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04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806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1991544" y="2819400"/>
            <a:ext cx="828092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707231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6" y="0"/>
            <a:ext cx="1651535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7834" y="6489701"/>
            <a:ext cx="637117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2" y="1412876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579527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5946237"/>
            <a:ext cx="1559024" cy="1299187"/>
          </a:xfrm>
          <a:prstGeom prst="rect">
            <a:avLst/>
          </a:prstGeom>
        </p:spPr>
      </p:pic>
      <p:sp>
        <p:nvSpPr>
          <p:cNvPr id="41" name="bk object 19"/>
          <p:cNvSpPr/>
          <p:nvPr userDrawn="1"/>
        </p:nvSpPr>
        <p:spPr>
          <a:xfrm>
            <a:off x="0" y="6411141"/>
            <a:ext cx="12192000" cy="276999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" y="6341258"/>
            <a:ext cx="139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PMI</a:t>
            </a:r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27834" y="6489701"/>
            <a:ext cx="63711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ina8899@naver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331717" y="692150"/>
            <a:ext cx="7528569" cy="2133600"/>
          </a:xfrm>
        </p:spPr>
        <p:txBody>
          <a:bodyPr anchor="ctr"/>
          <a:lstStyle/>
          <a:p>
            <a:pPr algn="ctr"/>
            <a:r>
              <a:rPr lang="ko-KR" altLang="en-US" sz="4000" dirty="0">
                <a:cs typeface="Arial" charset="0"/>
              </a:rPr>
              <a:t>컴퓨터 프로그래밍 및 실습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5608240" y="3434928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2019.06.13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guk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 Yoon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40" y="5949280"/>
            <a:ext cx="1559024" cy="1299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5360" y="6381328"/>
            <a:ext cx="115212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구조체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정의</a:t>
            </a:r>
            <a:endParaRPr lang="en-US" altLang="ko-KR" sz="2800" b="1" dirty="0"/>
          </a:p>
          <a:p>
            <a:r>
              <a:rPr lang="ko-KR" altLang="en-US" dirty="0"/>
              <a:t>하나 이상의 변수를 묶어 그룹화 하는 사용자 정의 자료형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C6A7700-4471-4589-82A5-34553B02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60EDA-8579-47A8-99C7-B8E8B13352DF}"/>
              </a:ext>
            </a:extLst>
          </p:cNvPr>
          <p:cNvSpPr txBox="1"/>
          <p:nvPr/>
        </p:nvSpPr>
        <p:spPr>
          <a:xfrm>
            <a:off x="767408" y="3794264"/>
            <a:ext cx="3152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x;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y;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1DB1C-29F9-4E46-9382-5952B3BD2C68}"/>
              </a:ext>
            </a:extLst>
          </p:cNvPr>
          <p:cNvSpPr txBox="1"/>
          <p:nvPr/>
        </p:nvSpPr>
        <p:spPr>
          <a:xfrm>
            <a:off x="983432" y="2643011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구조체의 시작을 알리는 키워드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6D985-BC04-459F-B829-70BB8C8F9402}"/>
              </a:ext>
            </a:extLst>
          </p:cNvPr>
          <p:cNvSpPr txBox="1"/>
          <p:nvPr/>
        </p:nvSpPr>
        <p:spPr>
          <a:xfrm>
            <a:off x="1925663" y="3110599"/>
            <a:ext cx="265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구조체의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29864-3504-4BEF-9C98-6B4A62AEF4A5}"/>
              </a:ext>
            </a:extLst>
          </p:cNvPr>
          <p:cNvSpPr txBox="1"/>
          <p:nvPr/>
        </p:nvSpPr>
        <p:spPr>
          <a:xfrm>
            <a:off x="2725052" y="4532927"/>
            <a:ext cx="265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229F9-A4F4-4A78-B9CD-F487A1991047}"/>
              </a:ext>
            </a:extLst>
          </p:cNvPr>
          <p:cNvSpPr txBox="1"/>
          <p:nvPr/>
        </p:nvSpPr>
        <p:spPr>
          <a:xfrm>
            <a:off x="2711624" y="4953190"/>
            <a:ext cx="265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D1FDF07-E3AD-4E20-B3E0-4133676D9F42}"/>
              </a:ext>
            </a:extLst>
          </p:cNvPr>
          <p:cNvCxnSpPr/>
          <p:nvPr/>
        </p:nvCxnSpPr>
        <p:spPr>
          <a:xfrm>
            <a:off x="1343472" y="3104676"/>
            <a:ext cx="0" cy="652220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882CC9-48C4-4244-9AD5-F8B8E5DBCFAD}"/>
              </a:ext>
            </a:extLst>
          </p:cNvPr>
          <p:cNvCxnSpPr>
            <a:cxnSpLocks/>
          </p:cNvCxnSpPr>
          <p:nvPr/>
        </p:nvCxnSpPr>
        <p:spPr>
          <a:xfrm>
            <a:off x="2207568" y="3539209"/>
            <a:ext cx="0" cy="363478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AB9388-361B-4782-9235-F008D53B2F4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7568" y="4763760"/>
            <a:ext cx="517484" cy="0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54118C2-88C1-42F6-9074-25464632481C}"/>
              </a:ext>
            </a:extLst>
          </p:cNvPr>
          <p:cNvCxnSpPr>
            <a:cxnSpLocks/>
          </p:cNvCxnSpPr>
          <p:nvPr/>
        </p:nvCxnSpPr>
        <p:spPr>
          <a:xfrm flipH="1">
            <a:off x="2207568" y="5126823"/>
            <a:ext cx="517484" cy="0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EC3B7143-B48F-4624-8E88-5EDE38CC0E38}"/>
              </a:ext>
            </a:extLst>
          </p:cNvPr>
          <p:cNvSpPr txBox="1">
            <a:spLocks/>
          </p:cNvSpPr>
          <p:nvPr/>
        </p:nvSpPr>
        <p:spPr bwMode="auto">
          <a:xfrm>
            <a:off x="5166022" y="3429000"/>
            <a:ext cx="6706690" cy="266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kern="0" dirty="0"/>
              <a:t>구조체 키워드</a:t>
            </a:r>
            <a:r>
              <a:rPr lang="en-US" altLang="ko-KR" kern="0" dirty="0"/>
              <a:t>: </a:t>
            </a:r>
            <a:r>
              <a:rPr lang="ko-KR" altLang="en-US" kern="0" dirty="0"/>
              <a:t>구조체의 시작을 알리는 </a:t>
            </a:r>
            <a:r>
              <a:rPr lang="en-US" altLang="ko-KR" kern="0" dirty="0"/>
              <a:t>struct </a:t>
            </a:r>
            <a:r>
              <a:rPr lang="ko-KR" altLang="en-US" kern="0" dirty="0"/>
              <a:t>키워드 지정</a:t>
            </a:r>
            <a:endParaRPr lang="en-US" altLang="ko-KR" kern="0" dirty="0"/>
          </a:p>
          <a:p>
            <a:pPr marL="457200" indent="-457200">
              <a:buFont typeface="+mj-lt"/>
              <a:buAutoNum type="arabicPeriod"/>
            </a:pPr>
            <a:endParaRPr lang="en-US" altLang="ko-KR" sz="1400" kern="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kern="0" dirty="0"/>
              <a:t>구조체 이름</a:t>
            </a:r>
            <a:r>
              <a:rPr lang="en-US" altLang="ko-KR" kern="0" dirty="0"/>
              <a:t>: </a:t>
            </a:r>
            <a:r>
              <a:rPr lang="ko-KR" altLang="en-US" kern="0" dirty="0"/>
              <a:t>구조체를 구분하는 이름</a:t>
            </a:r>
            <a:endParaRPr lang="en-US" altLang="ko-KR" kern="0" dirty="0"/>
          </a:p>
          <a:p>
            <a:pPr marL="457200" indent="-457200">
              <a:buFont typeface="+mj-lt"/>
              <a:buAutoNum type="arabicPeriod"/>
            </a:pPr>
            <a:endParaRPr lang="en-US" altLang="ko-KR" sz="1200" kern="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kern="0" dirty="0"/>
              <a:t>멤버변수</a:t>
            </a:r>
            <a:r>
              <a:rPr lang="en-US" altLang="ko-KR" kern="0" dirty="0"/>
              <a:t>: </a:t>
            </a:r>
            <a:r>
              <a:rPr lang="ko-KR" altLang="en-US" kern="0" dirty="0"/>
              <a:t>구조체를 구성하는 구조체 멤버 변수의 이름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8761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일반 변수 </a:t>
            </a:r>
            <a:r>
              <a:rPr lang="en-US" altLang="ko-KR" dirty="0"/>
              <a:t>vs </a:t>
            </a:r>
            <a:r>
              <a:rPr lang="ko-KR" altLang="en-US" dirty="0"/>
              <a:t>구조체 변수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E9B35A-020C-4B9B-8794-44A600367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124744"/>
            <a:ext cx="9289032" cy="51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1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구조체 선언과 사용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CB96AC-8366-49A8-A0AE-B72402CCB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321"/>
          <a:stretch/>
        </p:blipFill>
        <p:spPr>
          <a:xfrm>
            <a:off x="983432" y="1340768"/>
            <a:ext cx="4248472" cy="47823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D425702-795D-4717-A021-7E164AC8C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32"/>
          <a:stretch/>
        </p:blipFill>
        <p:spPr>
          <a:xfrm>
            <a:off x="6676153" y="1112838"/>
            <a:ext cx="3888432" cy="50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9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구조체 선언과 사용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63E844-16DF-4BB7-B68E-8161DB95A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1"/>
          <a:stretch/>
        </p:blipFill>
        <p:spPr>
          <a:xfrm>
            <a:off x="623392" y="1081677"/>
            <a:ext cx="6552728" cy="52426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212DF2-7E31-4A63-8DE3-18A294891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4" y="2648018"/>
            <a:ext cx="4511779" cy="21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2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구조체 선언과 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54690A5-8822-49C1-B46F-7A28F1CA7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3933057"/>
            <a:ext cx="11312944" cy="20162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구조체 변수</a:t>
            </a:r>
            <a:r>
              <a:rPr lang="en-US" altLang="ko-KR" dirty="0"/>
              <a:t>: </a:t>
            </a:r>
            <a:r>
              <a:rPr lang="ko-KR" altLang="en-US" dirty="0"/>
              <a:t>멤버 변수에 접근하게 해주는 구조체 변수의 이름을 지정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접근 연산자</a:t>
            </a:r>
            <a:r>
              <a:rPr lang="en-US" altLang="ko-KR" dirty="0"/>
              <a:t>: </a:t>
            </a:r>
            <a:r>
              <a:rPr lang="ko-KR" altLang="en-US" dirty="0"/>
              <a:t>구조체 변수로 멤버 변수에 접근하는 연산자 지정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멤버 변수</a:t>
            </a:r>
            <a:r>
              <a:rPr lang="en-US" altLang="ko-KR" dirty="0"/>
              <a:t>: </a:t>
            </a:r>
            <a:r>
              <a:rPr lang="ko-KR" altLang="en-US" dirty="0"/>
              <a:t>접근하려는 멤버 변수의 이름을 지정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7928C9-AAAD-442C-AD19-D7356512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1222241"/>
            <a:ext cx="6408712" cy="240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3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중첩 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E4C47E-EB4F-44D8-8197-033B9EBC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167753"/>
            <a:ext cx="9612354" cy="49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4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중첩 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CCE784-DC93-4715-A9B8-D25186171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127219"/>
            <a:ext cx="8568952" cy="5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9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구조체를 여러 개 모은 것</a:t>
            </a:r>
            <a:br>
              <a:rPr lang="en-US" altLang="ko-KR" sz="2800" b="1" dirty="0"/>
            </a:br>
            <a:r>
              <a:rPr lang="ko-KR" altLang="en-US" sz="2800" b="1" dirty="0"/>
              <a:t>구조체 배열의 선언과 초기화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C6A7700-4471-4589-82A5-34553B02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구조체 배열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7E43F7-720E-478E-A1A5-003B1D729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7" y="2132856"/>
            <a:ext cx="7448203" cy="42484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1123C2-3A57-4DB3-9820-FCB6A0A57E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6" b="9276"/>
          <a:stretch/>
        </p:blipFill>
        <p:spPr>
          <a:xfrm>
            <a:off x="6384032" y="1904984"/>
            <a:ext cx="3883806" cy="22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8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구조체 배열 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9D389B-6037-4238-A6B1-7AA461267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08846"/>
            <a:ext cx="7769692" cy="52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5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D34E9CE-5F9D-4EAE-AE4C-98B1BD1A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680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구조체를 가리키는 포인터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762D2C-2DD3-4911-8206-F815472E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7" y="1772816"/>
            <a:ext cx="7739699" cy="24482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29A3E2-446D-43D1-A085-B469DDD4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688" y="4221088"/>
            <a:ext cx="3938106" cy="21345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EAC4D82-E700-48CC-B741-C3C5DEBC09F0}"/>
              </a:ext>
            </a:extLst>
          </p:cNvPr>
          <p:cNvSpPr txBox="1">
            <a:spLocks/>
          </p:cNvSpPr>
          <p:nvPr/>
        </p:nvSpPr>
        <p:spPr bwMode="auto">
          <a:xfrm>
            <a:off x="407368" y="122238"/>
            <a:ext cx="1016538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/>
              <a:t>구조체를 가리키는 포인터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070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466D6A1-D38B-4C0C-8678-709D8584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412876"/>
            <a:ext cx="11175033" cy="4824413"/>
          </a:xfrm>
        </p:spPr>
        <p:txBody>
          <a:bodyPr/>
          <a:lstStyle/>
          <a:p>
            <a:r>
              <a:rPr lang="ko-KR" altLang="en-US" dirty="0"/>
              <a:t>질문사항은 </a:t>
            </a:r>
            <a:r>
              <a:rPr lang="en-US" altLang="ko-KR" dirty="0">
                <a:hlinkClick r:id="rId2"/>
              </a:rPr>
              <a:t>tina8899@naver.com</a:t>
            </a:r>
            <a:r>
              <a:rPr lang="en-US" altLang="ko-KR" dirty="0"/>
              <a:t> </a:t>
            </a:r>
            <a:r>
              <a:rPr lang="ko-KR" altLang="en-US" dirty="0"/>
              <a:t>꼭 메일로</a:t>
            </a:r>
            <a:endParaRPr lang="en-US" altLang="ko-KR" dirty="0"/>
          </a:p>
          <a:p>
            <a:r>
              <a:rPr lang="ko-KR" altLang="en-US" dirty="0"/>
              <a:t>제목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컴프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문의 내용</a:t>
            </a:r>
            <a:r>
              <a:rPr lang="en-US" altLang="ko-KR" dirty="0"/>
              <a:t>(</a:t>
            </a:r>
            <a:r>
              <a:rPr lang="ko-KR" altLang="en-US" dirty="0"/>
              <a:t>정확하게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시간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월</a:t>
            </a:r>
            <a:r>
              <a:rPr lang="en-US" altLang="ko-KR" dirty="0"/>
              <a:t>(12:00~15:00, 19:00~22:00)</a:t>
            </a:r>
            <a:br>
              <a:rPr lang="en-US" altLang="ko-KR" dirty="0"/>
            </a:br>
            <a:r>
              <a:rPr lang="ko-KR" altLang="en-US" dirty="0"/>
              <a:t>화</a:t>
            </a:r>
            <a:r>
              <a:rPr lang="en-US" altLang="ko-KR" dirty="0"/>
              <a:t>(12:30~22:00)</a:t>
            </a:r>
            <a:br>
              <a:rPr lang="en-US" altLang="ko-KR" dirty="0"/>
            </a:br>
            <a:r>
              <a:rPr lang="ko-KR" altLang="en-US" dirty="0"/>
              <a:t>금</a:t>
            </a:r>
            <a:r>
              <a:rPr lang="en-US" altLang="ko-KR" dirty="0"/>
              <a:t>(10:00~22:00)</a:t>
            </a:r>
          </a:p>
        </p:txBody>
      </p:sp>
    </p:spTree>
    <p:extLst>
      <p:ext uri="{BB962C8B-B14F-4D97-AF65-F5344CB8AC3E}">
        <p14:creationId xmlns:p14="http://schemas.microsoft.com/office/powerpoint/2010/main" val="3377095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D34E9CE-5F9D-4EAE-AE4C-98B1BD1A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680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-&gt; </a:t>
            </a:r>
            <a:r>
              <a:rPr lang="ko-KR" altLang="en-US" dirty="0"/>
              <a:t>연산자는 구조체 포인터로 구조체 멤버를 참조할 때 사용</a:t>
            </a: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AC4D82-E700-48CC-B741-C3C5DEBC09F0}"/>
              </a:ext>
            </a:extLst>
          </p:cNvPr>
          <p:cNvSpPr txBox="1">
            <a:spLocks/>
          </p:cNvSpPr>
          <p:nvPr/>
        </p:nvSpPr>
        <p:spPr bwMode="auto">
          <a:xfrm>
            <a:off x="407368" y="122238"/>
            <a:ext cx="1016538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kern="0" dirty="0"/>
              <a:t>-&gt; </a:t>
            </a:r>
            <a:r>
              <a:rPr lang="ko-KR" altLang="en-US" kern="0" dirty="0"/>
              <a:t>연산자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881840-E13C-40CD-A220-D0C0A8320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060848"/>
            <a:ext cx="7777923" cy="378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0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D34E9CE-5F9D-4EAE-AE4C-98B1BD1A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680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-&gt; </a:t>
            </a:r>
            <a:r>
              <a:rPr lang="ko-KR" altLang="en-US" dirty="0"/>
              <a:t>연산자는 구조체 포인터로 구조체 멤버를 참조할 때 사용</a:t>
            </a: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AC4D82-E700-48CC-B741-C3C5DEBC09F0}"/>
              </a:ext>
            </a:extLst>
          </p:cNvPr>
          <p:cNvSpPr txBox="1">
            <a:spLocks/>
          </p:cNvSpPr>
          <p:nvPr/>
        </p:nvSpPr>
        <p:spPr bwMode="auto">
          <a:xfrm>
            <a:off x="407368" y="122238"/>
            <a:ext cx="1016538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kern="0" dirty="0"/>
              <a:t>-&gt; </a:t>
            </a:r>
            <a:r>
              <a:rPr lang="ko-KR" altLang="en-US" kern="0" dirty="0"/>
              <a:t>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A97BB9-BD34-46C9-A1A9-E04E6571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348880"/>
            <a:ext cx="1003791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52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포인터를 통한 구조체 참조 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B5DE43-02E5-45A0-8454-F4D46B5B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136900"/>
            <a:ext cx="7214163" cy="517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4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포인터를 멤버로 가지는 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1EEECF-96F9-4F69-A1D1-A19DA735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84784"/>
            <a:ext cx="963345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19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포인터를 멤버로 가지는 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DABDDD-5CB7-4E46-9BC8-168F7F5B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1" y="1268760"/>
            <a:ext cx="787943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99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en-US" altLang="ko-KR" dirty="0"/>
              <a:t>typedef</a:t>
            </a:r>
            <a:r>
              <a:rPr lang="ko-KR" altLang="en-US" dirty="0"/>
              <a:t>를 이용한 구조체의 재정의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4AB973-8E32-42AF-8862-D2D4A4CC6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458" y="1564307"/>
            <a:ext cx="9321685" cy="40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5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D34E9CE-5F9D-4EAE-AE4C-98B1BD1A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680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구조체를 함수의 인수로 전달하는 경우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구조체의 복사본이 함수로 전달된다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만약 구조체의 크기가 크면 그만큼 시간과 메모리가 소요된다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시간과 공간을 절약할 수 있다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원본 훼손의 가능성이 있다</a:t>
            </a:r>
            <a:r>
              <a:rPr lang="en-US" altLang="ko-KR" dirty="0"/>
              <a:t>.(</a:t>
            </a:r>
            <a:r>
              <a:rPr lang="ko-KR" altLang="en-US" dirty="0"/>
              <a:t>포인터를 통한 구조체의 변경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AC4D82-E700-48CC-B741-C3C5DEBC09F0}"/>
              </a:ext>
            </a:extLst>
          </p:cNvPr>
          <p:cNvSpPr txBox="1">
            <a:spLocks/>
          </p:cNvSpPr>
          <p:nvPr/>
        </p:nvSpPr>
        <p:spPr bwMode="auto">
          <a:xfrm>
            <a:off x="407368" y="122238"/>
            <a:ext cx="1016538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구조체와 함수</a:t>
            </a:r>
          </a:p>
        </p:txBody>
      </p:sp>
    </p:spTree>
    <p:extLst>
      <p:ext uri="{BB962C8B-B14F-4D97-AF65-F5344CB8AC3E}">
        <p14:creationId xmlns:p14="http://schemas.microsoft.com/office/powerpoint/2010/main" val="231887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D34E9CE-5F9D-4EAE-AE4C-98B1BD1A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680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복사본이 반환된다</a:t>
            </a:r>
            <a:r>
              <a:rPr lang="en-US" altLang="ko-KR" dirty="0"/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AC4D82-E700-48CC-B741-C3C5DEBC09F0}"/>
              </a:ext>
            </a:extLst>
          </p:cNvPr>
          <p:cNvSpPr txBox="1">
            <a:spLocks/>
          </p:cNvSpPr>
          <p:nvPr/>
        </p:nvSpPr>
        <p:spPr bwMode="auto">
          <a:xfrm>
            <a:off x="407368" y="122238"/>
            <a:ext cx="1016538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구조체를 반환하는 경우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CC0746-D367-45E2-9BCD-E38155669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66" y="1799270"/>
            <a:ext cx="7941759" cy="44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2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구조체 함수 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1B15D1-190C-4867-B1F3-A7D727BF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343372"/>
            <a:ext cx="6553200" cy="453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2403C8-487B-4F78-B251-6BED38E55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330" y="1343372"/>
            <a:ext cx="66103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39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D34E9CE-5F9D-4EAE-AE4C-98B1BD1A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680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Typedef</a:t>
            </a:r>
            <a:r>
              <a:rPr lang="ko-KR" altLang="en-US" dirty="0"/>
              <a:t>는 새로운 자료형</a:t>
            </a:r>
            <a:r>
              <a:rPr lang="en-US" altLang="ko-KR" dirty="0"/>
              <a:t>(type)</a:t>
            </a:r>
            <a:r>
              <a:rPr lang="ko-KR" altLang="en-US" dirty="0"/>
              <a:t>을 정의</a:t>
            </a:r>
            <a:r>
              <a:rPr lang="en-US" altLang="ko-KR" dirty="0"/>
              <a:t>(define)</a:t>
            </a:r>
            <a:r>
              <a:rPr lang="ko-KR" altLang="en-US" dirty="0" err="1"/>
              <a:t>하는것이다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기본 자료형을 확장시키는 역할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EAC4D82-E700-48CC-B741-C3C5DEBC09F0}"/>
              </a:ext>
            </a:extLst>
          </p:cNvPr>
          <p:cNvSpPr txBox="1">
            <a:spLocks/>
          </p:cNvSpPr>
          <p:nvPr/>
        </p:nvSpPr>
        <p:spPr bwMode="auto">
          <a:xfrm>
            <a:off x="407368" y="122238"/>
            <a:ext cx="1016538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kern="0" dirty="0"/>
              <a:t>typedef</a:t>
            </a:r>
            <a:endParaRPr lang="ko-KR" altLang="en-US" kern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0F9AF0-F572-4766-BB9A-F4DAB7A4F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348880"/>
            <a:ext cx="5459120" cy="28451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7AD6E9-7B4C-465C-B586-04D741C13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2" y="2366962"/>
            <a:ext cx="65627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0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1384" y="122238"/>
            <a:ext cx="10021367" cy="990600"/>
          </a:xfrm>
        </p:spPr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83632" y="873077"/>
            <a:ext cx="6048672" cy="471616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포인터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6267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en-US" altLang="ko-KR" dirty="0"/>
              <a:t>typedef</a:t>
            </a:r>
            <a:r>
              <a:rPr lang="ko-KR" altLang="en-US" dirty="0"/>
              <a:t>를 이용한 구조체의 재정의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90977F7-A4EA-452D-AAC5-B4B43E82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7" y="1112837"/>
            <a:ext cx="11263154" cy="527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7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en-US" altLang="ko-KR" dirty="0"/>
              <a:t>typedef</a:t>
            </a:r>
            <a:r>
              <a:rPr lang="ko-KR" altLang="en-US" dirty="0"/>
              <a:t>를 이용한 구조체의 재정의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BFDF15-769B-4FA5-8A15-FE9D07E5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133885"/>
            <a:ext cx="864096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5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11149203" cy="4980335"/>
          </a:xfrm>
        </p:spPr>
        <p:txBody>
          <a:bodyPr/>
          <a:lstStyle/>
          <a:p>
            <a:r>
              <a:rPr lang="ko-KR" altLang="en-US" sz="2000" dirty="0"/>
              <a:t>포인터를 이용해 </a:t>
            </a:r>
            <a:r>
              <a:rPr lang="en-US" altLang="ko-KR" sz="2000" dirty="0"/>
              <a:t>swap</a:t>
            </a:r>
            <a:r>
              <a:rPr lang="ko-KR" altLang="en-US" sz="2000" dirty="0"/>
              <a:t>함수 </a:t>
            </a:r>
            <a:r>
              <a:rPr lang="ko-KR" altLang="en-US" sz="2000" dirty="0" err="1"/>
              <a:t>만들어보기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입력</a:t>
            </a:r>
            <a:r>
              <a:rPr lang="en-US" altLang="ko-KR" sz="2000" dirty="0"/>
              <a:t>: </a:t>
            </a:r>
            <a:r>
              <a:rPr lang="ko-KR" altLang="en-US" sz="2000" dirty="0"/>
              <a:t>세 정수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출력</a:t>
            </a:r>
            <a:r>
              <a:rPr lang="en-US" altLang="ko-KR" sz="2000" dirty="0"/>
              <a:t>: </a:t>
            </a:r>
            <a:r>
              <a:rPr lang="ko-KR" altLang="en-US" sz="2000" dirty="0"/>
              <a:t>오름차순으로 출력</a:t>
            </a:r>
            <a:endParaRPr lang="en-US" altLang="ko-KR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EFAF5A2-3C24-4F56-A10B-AD038C344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97706"/>
              </p:ext>
            </p:extLst>
          </p:nvPr>
        </p:nvGraphicFramePr>
        <p:xfrm>
          <a:off x="519832" y="2519866"/>
          <a:ext cx="2767856" cy="9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28">
                  <a:extLst>
                    <a:ext uri="{9D8B030D-6E8A-4147-A177-3AD203B41FA5}">
                      <a16:colId xmlns:a16="http://schemas.microsoft.com/office/drawing/2014/main" val="1665662066"/>
                    </a:ext>
                  </a:extLst>
                </a:gridCol>
                <a:gridCol w="1383928">
                  <a:extLst>
                    <a:ext uri="{9D8B030D-6E8A-4147-A177-3AD203B41FA5}">
                      <a16:colId xmlns:a16="http://schemas.microsoft.com/office/drawing/2014/main" val="1859734678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예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예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32352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60 50 2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2 50 60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781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07449-96F2-43AE-9A2E-516B32968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65015"/>
              </p:ext>
            </p:extLst>
          </p:nvPr>
        </p:nvGraphicFramePr>
        <p:xfrm>
          <a:off x="519831" y="3744002"/>
          <a:ext cx="2767856" cy="9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28">
                  <a:extLst>
                    <a:ext uri="{9D8B030D-6E8A-4147-A177-3AD203B41FA5}">
                      <a16:colId xmlns:a16="http://schemas.microsoft.com/office/drawing/2014/main" val="1665662066"/>
                    </a:ext>
                  </a:extLst>
                </a:gridCol>
                <a:gridCol w="1383928">
                  <a:extLst>
                    <a:ext uri="{9D8B030D-6E8A-4147-A177-3AD203B41FA5}">
                      <a16:colId xmlns:a16="http://schemas.microsoft.com/office/drawing/2014/main" val="1859734678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예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예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32352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90 -5 100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-5 90 100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78108"/>
                  </a:ext>
                </a:extLst>
              </a:tr>
            </a:tbl>
          </a:graphicData>
        </a:graphic>
      </p:graphicFrame>
      <p:sp>
        <p:nvSpPr>
          <p:cNvPr id="29" name="제목 1">
            <a:extLst>
              <a:ext uri="{FF2B5EF4-FFF2-40B4-BE49-F238E27FC236}">
                <a16:creationId xmlns:a16="http://schemas.microsoft.com/office/drawing/2014/main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035AE-D138-4538-8A92-D334875AEB16}"/>
              </a:ext>
            </a:extLst>
          </p:cNvPr>
          <p:cNvSpPr txBox="1"/>
          <p:nvPr/>
        </p:nvSpPr>
        <p:spPr>
          <a:xfrm>
            <a:off x="5959979" y="255994"/>
            <a:ext cx="49318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swap(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*x,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*y)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/*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값을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swap */         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a,b,c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d%d%d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&amp;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a,&amp;b,&amp;c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if(a&gt;b)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swap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if(b&gt;c)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swap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if(a&gt;b)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swap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 %d %d", a, b, c);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037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11149203" cy="4980335"/>
          </a:xfrm>
        </p:spPr>
        <p:txBody>
          <a:bodyPr/>
          <a:lstStyle/>
          <a:p>
            <a:r>
              <a:rPr lang="ko-KR" altLang="en-US" sz="2000" dirty="0"/>
              <a:t>구조체를 사용해 직사각형의 대각 </a:t>
            </a:r>
            <a:r>
              <a:rPr lang="ko-KR" altLang="en-US" sz="2000" dirty="0" err="1"/>
              <a:t>좌표값을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직사각형의 넓이 구하기</a:t>
            </a:r>
            <a:endParaRPr lang="en-US" altLang="ko-KR" sz="20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035AE-D138-4538-8A92-D334875AEB16}"/>
              </a:ext>
            </a:extLst>
          </p:cNvPr>
          <p:cNvSpPr txBox="1"/>
          <p:nvPr/>
        </p:nvSpPr>
        <p:spPr>
          <a:xfrm>
            <a:off x="4462876" y="1504166"/>
            <a:ext cx="73817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math.h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typedef struct Point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Point;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Point P1,P2;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 %d %d %d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i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,</a:t>
            </a:r>
            <a:r>
              <a:rPr lang="en-US" altLang="ko-KR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i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area;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area = abs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      )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abs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)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("%d", area);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AA566-4F13-4FB6-8A4B-4B8D5239DC20}"/>
              </a:ext>
            </a:extLst>
          </p:cNvPr>
          <p:cNvSpPr/>
          <p:nvPr/>
        </p:nvSpPr>
        <p:spPr>
          <a:xfrm>
            <a:off x="1127448" y="2103438"/>
            <a:ext cx="1008112" cy="182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D5AFF-DF57-4594-B2AE-A1F857F60680}"/>
              </a:ext>
            </a:extLst>
          </p:cNvPr>
          <p:cNvSpPr txBox="1"/>
          <p:nvPr/>
        </p:nvSpPr>
        <p:spPr>
          <a:xfrm>
            <a:off x="695400" y="390048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(0,0)</a:t>
            </a:r>
            <a:endParaRPr lang="ko-KR" altLang="en-US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78C87-87BC-41DF-AE6B-A7E34CD11E37}"/>
              </a:ext>
            </a:extLst>
          </p:cNvPr>
          <p:cNvSpPr txBox="1"/>
          <p:nvPr/>
        </p:nvSpPr>
        <p:spPr>
          <a:xfrm>
            <a:off x="1775520" y="390343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(3,0)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0E8E-ABB0-49DE-933E-207571C9C9D2}"/>
              </a:ext>
            </a:extLst>
          </p:cNvPr>
          <p:cNvSpPr txBox="1"/>
          <p:nvPr/>
        </p:nvSpPr>
        <p:spPr>
          <a:xfrm>
            <a:off x="695400" y="16288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(0,5)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7DD30-23B4-4CB8-93B1-D7E65A8646C5}"/>
              </a:ext>
            </a:extLst>
          </p:cNvPr>
          <p:cNvSpPr txBox="1"/>
          <p:nvPr/>
        </p:nvSpPr>
        <p:spPr>
          <a:xfrm>
            <a:off x="1775520" y="16288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(3,5)</a:t>
            </a:r>
            <a:endParaRPr lang="ko-KR" altLang="en-US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974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11149203" cy="4980335"/>
          </a:xfrm>
        </p:spPr>
        <p:txBody>
          <a:bodyPr/>
          <a:lstStyle/>
          <a:p>
            <a:r>
              <a:rPr lang="ko-KR" altLang="en-US" sz="2000" dirty="0"/>
              <a:t>하나의 구조체로 대각선의 </a:t>
            </a:r>
            <a:r>
              <a:rPr lang="ko-KR" altLang="en-US" sz="2000" dirty="0" err="1"/>
              <a:t>좌표값을</a:t>
            </a:r>
            <a:r>
              <a:rPr lang="ko-KR" altLang="en-US" sz="2000" dirty="0"/>
              <a:t> 받을 수 있는 </a:t>
            </a:r>
            <a:r>
              <a:rPr lang="en-US" altLang="ko-KR" sz="2000" dirty="0"/>
              <a:t>struct Rectangle</a:t>
            </a:r>
            <a:r>
              <a:rPr lang="ko-KR" altLang="en-US" sz="2000" dirty="0"/>
              <a:t>을 만들어 넓이 구하기</a:t>
            </a:r>
            <a:endParaRPr lang="en-US" altLang="ko-KR" sz="20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035AE-D138-4538-8A92-D334875AEB16}"/>
              </a:ext>
            </a:extLst>
          </p:cNvPr>
          <p:cNvSpPr txBox="1"/>
          <p:nvPr/>
        </p:nvSpPr>
        <p:spPr>
          <a:xfrm>
            <a:off x="4198199" y="2060848"/>
            <a:ext cx="738172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math.h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typedef struct Point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Point;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 Rectangle{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struct Rectangle R;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 %d %d %d", 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area;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area = abs(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R.lowerLeft.x-R.upperRight.x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)*abs(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R.lowerLeft.y-R.upperRight.y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("%d", area);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AA566-4F13-4FB6-8A4B-4B8D5239DC20}"/>
              </a:ext>
            </a:extLst>
          </p:cNvPr>
          <p:cNvSpPr/>
          <p:nvPr/>
        </p:nvSpPr>
        <p:spPr>
          <a:xfrm>
            <a:off x="1127448" y="2103438"/>
            <a:ext cx="1008112" cy="182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D5AFF-DF57-4594-B2AE-A1F857F60680}"/>
              </a:ext>
            </a:extLst>
          </p:cNvPr>
          <p:cNvSpPr txBox="1"/>
          <p:nvPr/>
        </p:nvSpPr>
        <p:spPr>
          <a:xfrm>
            <a:off x="695400" y="390048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(0,0)</a:t>
            </a:r>
            <a:endParaRPr lang="ko-KR" altLang="en-US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78C87-87BC-41DF-AE6B-A7E34CD11E37}"/>
              </a:ext>
            </a:extLst>
          </p:cNvPr>
          <p:cNvSpPr txBox="1"/>
          <p:nvPr/>
        </p:nvSpPr>
        <p:spPr>
          <a:xfrm>
            <a:off x="1775520" y="390343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(3,0)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0E8E-ABB0-49DE-933E-207571C9C9D2}"/>
              </a:ext>
            </a:extLst>
          </p:cNvPr>
          <p:cNvSpPr txBox="1"/>
          <p:nvPr/>
        </p:nvSpPr>
        <p:spPr>
          <a:xfrm>
            <a:off x="695400" y="16288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(0,5)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7DD30-23B4-4CB8-93B1-D7E65A8646C5}"/>
              </a:ext>
            </a:extLst>
          </p:cNvPr>
          <p:cNvSpPr txBox="1"/>
          <p:nvPr/>
        </p:nvSpPr>
        <p:spPr>
          <a:xfrm>
            <a:off x="1775520" y="16288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(3,5)</a:t>
            </a:r>
            <a:endParaRPr lang="ko-KR" altLang="en-US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04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11149203" cy="4980335"/>
          </a:xfrm>
        </p:spPr>
        <p:txBody>
          <a:bodyPr/>
          <a:lstStyle/>
          <a:p>
            <a:r>
              <a:rPr lang="ko-KR" altLang="en-US" sz="2000" dirty="0"/>
              <a:t>입력한 </a:t>
            </a:r>
            <a:r>
              <a:rPr lang="ko-KR" altLang="en-US" sz="2000" dirty="0" err="1"/>
              <a:t>좌표값</a:t>
            </a:r>
            <a:r>
              <a:rPr lang="ko-KR" altLang="en-US" sz="2000" dirty="0"/>
              <a:t> 만큼 평행이동 시키기</a:t>
            </a:r>
            <a:endParaRPr lang="en-US" altLang="ko-KR" sz="20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035AE-D138-4538-8A92-D334875AEB16}"/>
              </a:ext>
            </a:extLst>
          </p:cNvPr>
          <p:cNvSpPr txBox="1"/>
          <p:nvPr/>
        </p:nvSpPr>
        <p:spPr>
          <a:xfrm>
            <a:off x="6055885" y="1412776"/>
            <a:ext cx="738172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math.h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typedef struct Point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Point;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move(struct Point *P,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deltaX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deltaY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/*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평행이동 하는 함수를 </a:t>
            </a:r>
            <a:r>
              <a:rPr lang="ko-KR" altLang="en-US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짜시오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Point P1, P2;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x,y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 %d %d %d", &amp;P1.x, &amp;P1.y, &amp;P2.x, &amp;P2.y);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 %d", &amp;x, &amp;y);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move( 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move(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 %d %d %d", P1.x, P1.y, P2.x, P2.y);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AA566-4F13-4FB6-8A4B-4B8D5239DC20}"/>
              </a:ext>
            </a:extLst>
          </p:cNvPr>
          <p:cNvSpPr/>
          <p:nvPr/>
        </p:nvSpPr>
        <p:spPr>
          <a:xfrm>
            <a:off x="1127448" y="2103438"/>
            <a:ext cx="1008112" cy="182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D5AFF-DF57-4594-B2AE-A1F857F60680}"/>
              </a:ext>
            </a:extLst>
          </p:cNvPr>
          <p:cNvSpPr txBox="1"/>
          <p:nvPr/>
        </p:nvSpPr>
        <p:spPr>
          <a:xfrm>
            <a:off x="695400" y="390048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(0,0)</a:t>
            </a:r>
            <a:endParaRPr lang="ko-KR" altLang="en-US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78C87-87BC-41DF-AE6B-A7E34CD11E37}"/>
              </a:ext>
            </a:extLst>
          </p:cNvPr>
          <p:cNvSpPr txBox="1"/>
          <p:nvPr/>
        </p:nvSpPr>
        <p:spPr>
          <a:xfrm>
            <a:off x="1775520" y="390343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(3,0)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0E8E-ABB0-49DE-933E-207571C9C9D2}"/>
              </a:ext>
            </a:extLst>
          </p:cNvPr>
          <p:cNvSpPr txBox="1"/>
          <p:nvPr/>
        </p:nvSpPr>
        <p:spPr>
          <a:xfrm>
            <a:off x="695400" y="16288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(0,5)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7DD30-23B4-4CB8-93B1-D7E65A8646C5}"/>
              </a:ext>
            </a:extLst>
          </p:cNvPr>
          <p:cNvSpPr txBox="1"/>
          <p:nvPr/>
        </p:nvSpPr>
        <p:spPr>
          <a:xfrm>
            <a:off x="1775520" y="16288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(3,5)</a:t>
            </a:r>
            <a:endParaRPr lang="ko-KR" altLang="en-US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5E88D4-ECF5-4D7D-B241-71E74FBB442B}"/>
              </a:ext>
            </a:extLst>
          </p:cNvPr>
          <p:cNvSpPr/>
          <p:nvPr/>
        </p:nvSpPr>
        <p:spPr>
          <a:xfrm>
            <a:off x="4223792" y="2103438"/>
            <a:ext cx="1008112" cy="182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A8617E-0A6F-41F4-ABC3-D2CC063E776C}"/>
              </a:ext>
            </a:extLst>
          </p:cNvPr>
          <p:cNvSpPr txBox="1"/>
          <p:nvPr/>
        </p:nvSpPr>
        <p:spPr>
          <a:xfrm>
            <a:off x="3791744" y="390048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(2,1)</a:t>
            </a:r>
            <a:endParaRPr lang="ko-KR" altLang="en-US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46FA5-E0A5-4C55-BA84-BF3C8CD665F6}"/>
              </a:ext>
            </a:extLst>
          </p:cNvPr>
          <p:cNvSpPr txBox="1"/>
          <p:nvPr/>
        </p:nvSpPr>
        <p:spPr>
          <a:xfrm>
            <a:off x="4871864" y="390343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(5,1)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DA08C-0A59-4647-988B-AAD43E54F5F0}"/>
              </a:ext>
            </a:extLst>
          </p:cNvPr>
          <p:cNvSpPr txBox="1"/>
          <p:nvPr/>
        </p:nvSpPr>
        <p:spPr>
          <a:xfrm>
            <a:off x="3791744" y="16288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(2,6)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896A4B-B7AA-410F-96F5-B43DF4ACA11A}"/>
              </a:ext>
            </a:extLst>
          </p:cNvPr>
          <p:cNvSpPr txBox="1"/>
          <p:nvPr/>
        </p:nvSpPr>
        <p:spPr>
          <a:xfrm>
            <a:off x="4871864" y="16288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(5,6)</a:t>
            </a:r>
            <a:endParaRPr lang="ko-KR" altLang="en-US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40D7204-3F4E-4143-8E64-D63D1E5B7545}"/>
              </a:ext>
            </a:extLst>
          </p:cNvPr>
          <p:cNvSpPr/>
          <p:nvPr/>
        </p:nvSpPr>
        <p:spPr>
          <a:xfrm>
            <a:off x="2639616" y="2852936"/>
            <a:ext cx="1152128" cy="357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F02463-1928-48CB-9D80-ACAA679AA342}"/>
              </a:ext>
            </a:extLst>
          </p:cNvPr>
          <p:cNvSpPr txBox="1"/>
          <p:nvPr/>
        </p:nvSpPr>
        <p:spPr>
          <a:xfrm>
            <a:off x="2747628" y="231877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(2,1)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389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11149203" cy="4980335"/>
          </a:xfrm>
        </p:spPr>
        <p:txBody>
          <a:bodyPr/>
          <a:lstStyle/>
          <a:p>
            <a:r>
              <a:rPr lang="ko-KR" altLang="en-US" sz="2000" dirty="0"/>
              <a:t>다각형의 </a:t>
            </a:r>
            <a:r>
              <a:rPr lang="ko-KR" altLang="en-US" sz="2000" dirty="0" err="1"/>
              <a:t>좌표값을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입력받고</a:t>
            </a:r>
            <a:r>
              <a:rPr lang="ko-KR" altLang="en-US" sz="2000" dirty="0"/>
              <a:t> 둘레의 길이 구하기</a:t>
            </a:r>
            <a:endParaRPr lang="en-US" altLang="ko-KR" sz="20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AA566-4F13-4FB6-8A4B-4B8D5239DC20}"/>
              </a:ext>
            </a:extLst>
          </p:cNvPr>
          <p:cNvSpPr/>
          <p:nvPr/>
        </p:nvSpPr>
        <p:spPr>
          <a:xfrm>
            <a:off x="1847528" y="2175446"/>
            <a:ext cx="1008112" cy="182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D5AFF-DF57-4594-B2AE-A1F857F60680}"/>
              </a:ext>
            </a:extLst>
          </p:cNvPr>
          <p:cNvSpPr txBox="1"/>
          <p:nvPr/>
        </p:nvSpPr>
        <p:spPr>
          <a:xfrm>
            <a:off x="1415480" y="397249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(0,0)</a:t>
            </a:r>
            <a:endParaRPr lang="ko-KR" altLang="en-US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78C87-87BC-41DF-AE6B-A7E34CD11E37}"/>
              </a:ext>
            </a:extLst>
          </p:cNvPr>
          <p:cNvSpPr txBox="1"/>
          <p:nvPr/>
        </p:nvSpPr>
        <p:spPr>
          <a:xfrm>
            <a:off x="2495600" y="397544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(3,0)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0E8E-ABB0-49DE-933E-207571C9C9D2}"/>
              </a:ext>
            </a:extLst>
          </p:cNvPr>
          <p:cNvSpPr txBox="1"/>
          <p:nvPr/>
        </p:nvSpPr>
        <p:spPr>
          <a:xfrm>
            <a:off x="1415480" y="170080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(0,5)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7DD30-23B4-4CB8-93B1-D7E65A8646C5}"/>
              </a:ext>
            </a:extLst>
          </p:cNvPr>
          <p:cNvSpPr txBox="1"/>
          <p:nvPr/>
        </p:nvSpPr>
        <p:spPr>
          <a:xfrm>
            <a:off x="2495600" y="170080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(3,5)</a:t>
            </a:r>
            <a:endParaRPr lang="ko-KR" altLang="en-US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27884B-D9F8-4F16-A434-0F7AD492887D}"/>
                  </a:ext>
                </a:extLst>
              </p:cNvPr>
              <p:cNvSpPr txBox="1"/>
              <p:nvPr/>
            </p:nvSpPr>
            <p:spPr>
              <a:xfrm>
                <a:off x="4651612" y="2009015"/>
                <a:ext cx="5400600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길이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구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하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공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식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rad>
                        <m:radPr>
                          <m:degHide m:val="on"/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27884B-D9F8-4F16-A434-0F7AD492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612" y="2009015"/>
                <a:ext cx="5400600" cy="614142"/>
              </a:xfrm>
              <a:prstGeom prst="rect">
                <a:avLst/>
              </a:prstGeom>
              <a:blipFill>
                <a:blip r:embed="rId3"/>
                <a:stretch>
                  <a:fillRect r="-23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944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11149203" cy="4980335"/>
          </a:xfrm>
        </p:spPr>
        <p:txBody>
          <a:bodyPr/>
          <a:lstStyle/>
          <a:p>
            <a:r>
              <a:rPr lang="ko-KR" altLang="en-US" sz="2000" dirty="0"/>
              <a:t>다각형의 </a:t>
            </a:r>
            <a:r>
              <a:rPr lang="ko-KR" altLang="en-US" sz="2000" dirty="0" err="1"/>
              <a:t>좌표값을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입력받고</a:t>
            </a:r>
            <a:r>
              <a:rPr lang="ko-KR" altLang="en-US" sz="2000" dirty="0"/>
              <a:t> 둘레의 길이 구하기</a:t>
            </a:r>
            <a:endParaRPr lang="en-US" altLang="ko-KR" sz="20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035AE-D138-4538-8A92-D334875AEB16}"/>
              </a:ext>
            </a:extLst>
          </p:cNvPr>
          <p:cNvSpPr txBox="1"/>
          <p:nvPr/>
        </p:nvSpPr>
        <p:spPr>
          <a:xfrm>
            <a:off x="1127448" y="1844824"/>
            <a:ext cx="10873208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math.h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MAX 1000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 Point{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perimeter(struct Point Polygon[],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double result = 0.0;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for(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&lt;n-1;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/*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변의 길이의 합을 </a:t>
            </a:r>
            <a:r>
              <a:rPr lang="ko-KR" altLang="en-US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}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변의 길이의 합을 </a:t>
            </a:r>
            <a:r>
              <a:rPr lang="ko-KR" altLang="en-US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result;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struct Point Polygon[MAX];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("%d", &amp;n);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for(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&lt;n;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 %d", &amp;(Polygon[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].x), &amp;(Polygon[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].y));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  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("%.2f",perimeter(Polygon, n));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892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11149203" cy="4980335"/>
          </a:xfrm>
        </p:spPr>
        <p:txBody>
          <a:bodyPr/>
          <a:lstStyle/>
          <a:p>
            <a:r>
              <a:rPr lang="ko-KR" altLang="en-US" sz="2000" dirty="0"/>
              <a:t>분수의 더하기 </a:t>
            </a:r>
            <a:r>
              <a:rPr lang="en-US" altLang="ko-KR" sz="2000" dirty="0"/>
              <a:t>(</a:t>
            </a:r>
            <a:r>
              <a:rPr lang="ko-KR" altLang="en-US" sz="2000" dirty="0"/>
              <a:t>주의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출력시</a:t>
            </a:r>
            <a:r>
              <a:rPr lang="ko-KR" altLang="en-US" sz="2000" dirty="0"/>
              <a:t> 분모는 항상 양수이고 약분한 상태로 출력</a:t>
            </a:r>
            <a:r>
              <a:rPr lang="en-US" altLang="ko-KR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struct Fraction: </a:t>
            </a:r>
            <a:r>
              <a:rPr lang="ko-KR" altLang="en-US" sz="2000" dirty="0"/>
              <a:t>분자 분모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intb</a:t>
            </a:r>
            <a:r>
              <a:rPr lang="en-US" altLang="ko-KR" sz="2000" dirty="0"/>
              <a:t>): </a:t>
            </a:r>
            <a:r>
              <a:rPr lang="ko-KR" altLang="en-US" sz="2000" dirty="0"/>
              <a:t>최대공약수를 구하는 함수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void print(struct Fraction r): </a:t>
            </a:r>
            <a:r>
              <a:rPr lang="ko-KR" altLang="en-US" sz="2000" dirty="0"/>
              <a:t>분수를 </a:t>
            </a:r>
            <a:r>
              <a:rPr lang="en-US" altLang="ko-KR" sz="2000" dirty="0"/>
              <a:t>“</a:t>
            </a:r>
            <a:r>
              <a:rPr lang="ko-KR" altLang="en-US" sz="2000" dirty="0"/>
              <a:t>분자</a:t>
            </a:r>
            <a:r>
              <a:rPr lang="en-US" altLang="ko-KR" sz="2000" dirty="0"/>
              <a:t>/</a:t>
            </a:r>
            <a:r>
              <a:rPr lang="ko-KR" altLang="en-US" sz="2000" dirty="0"/>
              <a:t>분모</a:t>
            </a:r>
            <a:r>
              <a:rPr lang="en-US" altLang="ko-KR" sz="2000" dirty="0"/>
              <a:t>” </a:t>
            </a:r>
            <a:r>
              <a:rPr lang="ko-KR" altLang="en-US" sz="2000" dirty="0"/>
              <a:t>양식으로 출력하기 위한 함수 또 분모가 음수인 경우 분모를 양수로 출력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작성해야 하는 부분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struct Fraction reduce(struct Fraction r): </a:t>
            </a:r>
            <a:r>
              <a:rPr lang="ko-KR" altLang="en-US" sz="2000" dirty="0"/>
              <a:t>분수 </a:t>
            </a:r>
            <a:r>
              <a:rPr lang="en-US" altLang="ko-KR" sz="2000" dirty="0"/>
              <a:t>r</a:t>
            </a:r>
            <a:r>
              <a:rPr lang="ko-KR" altLang="en-US" sz="2000" dirty="0"/>
              <a:t>을 기약분수 형태로 반환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struct Fraction add(struct Fraction r1, struct Fraction r2): </a:t>
            </a:r>
            <a:r>
              <a:rPr lang="ko-KR" altLang="en-US" sz="2000" dirty="0"/>
              <a:t>두 분수를 더하고 기약분수 형태로 바꾸어 반환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079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112838"/>
            <a:ext cx="11149203" cy="4980335"/>
          </a:xfrm>
        </p:spPr>
        <p:txBody>
          <a:bodyPr/>
          <a:lstStyle/>
          <a:p>
            <a:r>
              <a:rPr lang="ko-KR" altLang="en-US" sz="2000" dirty="0"/>
              <a:t>분수의 더하기</a:t>
            </a:r>
            <a:endParaRPr lang="en-US" altLang="ko-KR" sz="20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960AC93E-19B0-4CD8-BFCC-2589D3FA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035AE-D138-4538-8A92-D334875AEB16}"/>
              </a:ext>
            </a:extLst>
          </p:cNvPr>
          <p:cNvSpPr txBox="1"/>
          <p:nvPr/>
        </p:nvSpPr>
        <p:spPr>
          <a:xfrm>
            <a:off x="1127448" y="1844824"/>
            <a:ext cx="10873208" cy="1892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math.h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 Fraction 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numerator; //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denominator; //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gcd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b){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while (a % b != 0) 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r = a % b;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a = b;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b = r;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return b; 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분수를 “분자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분모” 양식으로 출력하는 함수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print(struct Fraction r)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denom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//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분모가 음수인 경우 분모를 양수로 하여 출력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r.denominator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0) 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r.numerator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*= -1;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r.denominator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*= -1;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("%d/%d\n",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r.numerator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r.denominator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기약분수 형태로 반환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 Fraction reduce(struct Fraction r){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gcdNumDen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if 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r.numerator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== 0 ||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r.denominator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== 0)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return r;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gcdNumDen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r.numerator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r.denominator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return r;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분수를 더하여 이를 반환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 Fraction add(struct Fraction r1, struct Fraction r2){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struct Fraction r;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r.denominator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r.numerator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return </a:t>
            </a:r>
            <a:r>
              <a:rPr lang="en-US" altLang="ko-KR" i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 // 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기약분수로 바꾸어 반환함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/*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 Fraction sub(struct Fraction r1, struct Fraction r2){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 Fraction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(struct Fraction r1, struct Fraction 2){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 Fraction div(struct Fraction r1, struct Fraction r2){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main(){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struct Fraction r1, r2, result;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 %d %d %d", &amp;r1.numerator, &amp;r1.denominator, &amp;r2.numerator, &amp;r2.denominator);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result = add(r1,r2);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print(result); //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 출력하는 함수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0;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65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b="1" dirty="0"/>
              <a:t>Data types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C6A7700-4471-4589-82A5-34553B02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en-US" altLang="ko-KR" dirty="0"/>
              <a:t>Data types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786BA1E-1C4C-46E8-917B-DE86F809D1C9}"/>
              </a:ext>
            </a:extLst>
          </p:cNvPr>
          <p:cNvGrpSpPr/>
          <p:nvPr/>
        </p:nvGrpSpPr>
        <p:grpSpPr>
          <a:xfrm>
            <a:off x="1271463" y="2204864"/>
            <a:ext cx="9001001" cy="2381554"/>
            <a:chOff x="1271463" y="1967580"/>
            <a:chExt cx="9001001" cy="23815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7E880F-571B-4154-8B33-618FDF7FAFD7}"/>
                </a:ext>
              </a:extLst>
            </p:cNvPr>
            <p:cNvSpPr txBox="1"/>
            <p:nvPr/>
          </p:nvSpPr>
          <p:spPr>
            <a:xfrm>
              <a:off x="4943872" y="1967580"/>
              <a:ext cx="1584176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types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36F396-E4E7-4A1E-8439-FBADFCFF6DE8}"/>
                </a:ext>
              </a:extLst>
            </p:cNvPr>
            <p:cNvSpPr txBox="1"/>
            <p:nvPr/>
          </p:nvSpPr>
          <p:spPr>
            <a:xfrm>
              <a:off x="1271463" y="3502749"/>
              <a:ext cx="1728187" cy="7078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Primitive built-in type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1FC3E5-3EE1-463B-8CD1-A94BA7FA307E}"/>
                </a:ext>
              </a:extLst>
            </p:cNvPr>
            <p:cNvSpPr txBox="1"/>
            <p:nvPr/>
          </p:nvSpPr>
          <p:spPr>
            <a:xfrm>
              <a:off x="8688288" y="3502749"/>
              <a:ext cx="1584176" cy="7078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Structure type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B6F7C5-73D1-4526-8B39-36AF047112F6}"/>
                </a:ext>
              </a:extLst>
            </p:cNvPr>
            <p:cNvSpPr txBox="1"/>
            <p:nvPr/>
          </p:nvSpPr>
          <p:spPr>
            <a:xfrm>
              <a:off x="6528048" y="3641248"/>
              <a:ext cx="1584176" cy="7078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Pointer type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0175CD-C0F7-47AA-A086-1CB6A86D7C8F}"/>
                </a:ext>
              </a:extLst>
            </p:cNvPr>
            <p:cNvSpPr txBox="1"/>
            <p:nvPr/>
          </p:nvSpPr>
          <p:spPr>
            <a:xfrm>
              <a:off x="3575720" y="3645024"/>
              <a:ext cx="1584176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 type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BF92C65-E2A8-4977-AB35-F2038F9A1D5B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5735960" y="2367690"/>
              <a:ext cx="1" cy="557254"/>
            </a:xfrm>
            <a:prstGeom prst="line">
              <a:avLst/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F8ED2E91-9DE4-4D1F-A236-8E88DCB60FE0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5400000" flipH="1" flipV="1">
              <a:off x="5519063" y="-458565"/>
              <a:ext cx="577808" cy="7344821"/>
            </a:xfrm>
            <a:prstGeom prst="bentConnector2">
              <a:avLst/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DFEC42B-D9FF-4AE9-A13A-63154F066984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9480376" y="2924941"/>
              <a:ext cx="1" cy="57780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B03AAC-DB30-4395-B08A-7F305D27BFCA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4367808" y="2924940"/>
              <a:ext cx="0" cy="720084"/>
            </a:xfrm>
            <a:prstGeom prst="line">
              <a:avLst/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A511B7C-1000-41E0-B2E6-3D68C5E8B421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7320136" y="2924940"/>
              <a:ext cx="0" cy="716308"/>
            </a:xfrm>
            <a:prstGeom prst="line">
              <a:avLst/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240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35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정의</a:t>
            </a:r>
            <a:endParaRPr lang="en-US" altLang="ko-KR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포인터</a:t>
            </a:r>
            <a:r>
              <a:rPr lang="en-US" altLang="ko-KR" sz="2800" b="1" dirty="0"/>
              <a:t>(pointer): </a:t>
            </a:r>
            <a:r>
              <a:rPr lang="ko-KR" altLang="en-US" sz="2800" b="1" dirty="0"/>
              <a:t>주소를 가지고 있는 변수</a:t>
            </a:r>
            <a:endParaRPr lang="en-US" altLang="ko-KR" sz="28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2800" b="1" dirty="0"/>
          </a:p>
          <a:p>
            <a:r>
              <a:rPr lang="en-US" altLang="ko-KR" sz="2000" dirty="0"/>
              <a:t>C</a:t>
            </a:r>
            <a:r>
              <a:rPr lang="ko-KR" altLang="en-US" sz="2000" dirty="0"/>
              <a:t>프로그래밍언어에서는 </a:t>
            </a:r>
            <a:r>
              <a:rPr lang="ko-KR" altLang="en-US" sz="2000" dirty="0">
                <a:solidFill>
                  <a:srgbClr val="FF0000"/>
                </a:solidFill>
              </a:rPr>
              <a:t>메모리의 주소를 저장</a:t>
            </a:r>
            <a:r>
              <a:rPr lang="ko-KR" altLang="en-US" sz="2000" dirty="0"/>
              <a:t>하는 변수이다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포인터 자체가 하나의 변수이기 때문에 포인터도 메모리 내에서 선언되며 일반 상수를 저장하는 변수가 아닌 </a:t>
            </a:r>
            <a:r>
              <a:rPr lang="ko-KR" altLang="en-US" sz="2000" dirty="0" err="1"/>
              <a:t>주소값을</a:t>
            </a:r>
            <a:r>
              <a:rPr lang="ko-KR" altLang="en-US" sz="2000" dirty="0"/>
              <a:t> 저장하는 변수라는 점에서 일반변수와 구별된다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포인터란 일반 변수의 </a:t>
            </a:r>
            <a:r>
              <a:rPr lang="ko-KR" altLang="en-US" sz="2000" dirty="0" err="1"/>
              <a:t>주소값을</a:t>
            </a:r>
            <a:r>
              <a:rPr lang="ko-KR" altLang="en-US" sz="2000" dirty="0"/>
              <a:t> 저장하기 위한 용도로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이 </a:t>
            </a:r>
            <a:r>
              <a:rPr lang="ko-KR" altLang="en-US" sz="2000" dirty="0">
                <a:solidFill>
                  <a:srgbClr val="FF0000"/>
                </a:solidFill>
              </a:rPr>
              <a:t>포인터를 통해 변수에 접근 </a:t>
            </a:r>
            <a:r>
              <a:rPr lang="ko-KR" altLang="en-US" sz="2000" dirty="0"/>
              <a:t>할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수 있다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</a:t>
            </a:r>
          </a:p>
        </p:txBody>
      </p:sp>
    </p:spTree>
    <p:extLst>
      <p:ext uri="{BB962C8B-B14F-4D97-AF65-F5344CB8AC3E}">
        <p14:creationId xmlns:p14="http://schemas.microsoft.com/office/powerpoint/2010/main" val="76884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</a:t>
            </a:r>
            <a:r>
              <a:rPr lang="en-US" altLang="ko-KR" dirty="0"/>
              <a:t>: ‘</a:t>
            </a:r>
            <a:r>
              <a:rPr lang="ko-KR" altLang="en-US" dirty="0"/>
              <a:t>주소를 저장하는 변수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3423E3F-471B-4E9D-94FB-3515A28C01A8}"/>
              </a:ext>
            </a:extLst>
          </p:cNvPr>
          <p:cNvGrpSpPr/>
          <p:nvPr/>
        </p:nvGrpSpPr>
        <p:grpSpPr>
          <a:xfrm>
            <a:off x="983432" y="2747961"/>
            <a:ext cx="2710463" cy="2376264"/>
            <a:chOff x="983432" y="2132856"/>
            <a:chExt cx="2710463" cy="2376264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2D56C24-91AC-4864-BE62-64761DF1BDFC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B134BF-1326-464E-904F-5956865AD40F}"/>
                </a:ext>
              </a:extLst>
            </p:cNvPr>
            <p:cNvSpPr txBox="1"/>
            <p:nvPr/>
          </p:nvSpPr>
          <p:spPr>
            <a:xfrm>
              <a:off x="1487488" y="2132856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7D3249-99B2-4FD5-8016-D7BA2DBAAEBA}"/>
                </a:ext>
              </a:extLst>
            </p:cNvPr>
            <p:cNvSpPr txBox="1"/>
            <p:nvPr/>
          </p:nvSpPr>
          <p:spPr>
            <a:xfrm>
              <a:off x="1559496" y="3111351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</a:t>
              </a:r>
              <a:endPara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2337B-6D96-4BBF-B224-C72BC8A41607}"/>
                </a:ext>
              </a:extLst>
            </p:cNvPr>
            <p:cNvSpPr txBox="1"/>
            <p:nvPr/>
          </p:nvSpPr>
          <p:spPr>
            <a:xfrm>
              <a:off x="1343472" y="4047455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Variable</a:t>
              </a:r>
              <a:endPara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B283B3-8574-4F0B-82A6-7011CE0B4561}"/>
                </a:ext>
              </a:extLst>
            </p:cNvPr>
            <p:cNvSpPr txBox="1"/>
            <p:nvPr/>
          </p:nvSpPr>
          <p:spPr>
            <a:xfrm rot="10800000">
              <a:off x="3139897" y="2492895"/>
              <a:ext cx="553998" cy="11521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Name</a:t>
              </a:r>
              <a:endPara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388726-785B-4383-B64D-9BD355B0182C}"/>
              </a:ext>
            </a:extLst>
          </p:cNvPr>
          <p:cNvGrpSpPr/>
          <p:nvPr/>
        </p:nvGrpSpPr>
        <p:grpSpPr>
          <a:xfrm>
            <a:off x="6051552" y="1667841"/>
            <a:ext cx="2710463" cy="1905175"/>
            <a:chOff x="983432" y="2132856"/>
            <a:chExt cx="2710463" cy="1905175"/>
          </a:xfrm>
        </p:grpSpPr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178CFE56-C3AE-45BD-B96E-524A14741CBD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4C0103-4C42-4CB7-97F8-06E7A7FDA63B}"/>
                </a:ext>
              </a:extLst>
            </p:cNvPr>
            <p:cNvSpPr txBox="1"/>
            <p:nvPr/>
          </p:nvSpPr>
          <p:spPr>
            <a:xfrm>
              <a:off x="1487488" y="2132856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00FDFC18</a:t>
              </a:r>
              <a:endPara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F6566E-819F-478F-A5D8-4C80B328522E}"/>
                </a:ext>
              </a:extLst>
            </p:cNvPr>
            <p:cNvSpPr txBox="1"/>
            <p:nvPr/>
          </p:nvSpPr>
          <p:spPr>
            <a:xfrm>
              <a:off x="1531936" y="3111351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EA8DF-6F0D-472F-B678-22ACA1D529AB}"/>
                </a:ext>
              </a:extLst>
            </p:cNvPr>
            <p:cNvSpPr txBox="1"/>
            <p:nvPr/>
          </p:nvSpPr>
          <p:spPr>
            <a:xfrm rot="10800000">
              <a:off x="3139897" y="2780928"/>
              <a:ext cx="553998" cy="6480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AC963DE-678B-49E3-A28D-26AF0A971DA8}"/>
              </a:ext>
            </a:extLst>
          </p:cNvPr>
          <p:cNvGrpSpPr/>
          <p:nvPr/>
        </p:nvGrpSpPr>
        <p:grpSpPr>
          <a:xfrm>
            <a:off x="6051552" y="4260129"/>
            <a:ext cx="2710463" cy="1905175"/>
            <a:chOff x="983432" y="2132856"/>
            <a:chExt cx="2710463" cy="1905175"/>
          </a:xfrm>
        </p:grpSpPr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id="{67E9487D-7951-4203-8D87-D8729D91011E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216428-49A3-476A-A2EB-657821266AC2}"/>
                </a:ext>
              </a:extLst>
            </p:cNvPr>
            <p:cNvSpPr txBox="1"/>
            <p:nvPr/>
          </p:nvSpPr>
          <p:spPr>
            <a:xfrm>
              <a:off x="1487488" y="2132856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0070FA44</a:t>
              </a:r>
              <a:endPara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FD81B1-F3A2-4DF5-81AE-7527302219F4}"/>
                </a:ext>
              </a:extLst>
            </p:cNvPr>
            <p:cNvSpPr txBox="1"/>
            <p:nvPr/>
          </p:nvSpPr>
          <p:spPr>
            <a:xfrm>
              <a:off x="1161565" y="3050801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00FDFC18</a:t>
              </a:r>
              <a:endPara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9AC980-2612-4C90-B206-419515229BF3}"/>
                </a:ext>
              </a:extLst>
            </p:cNvPr>
            <p:cNvSpPr txBox="1"/>
            <p:nvPr/>
          </p:nvSpPr>
          <p:spPr>
            <a:xfrm rot="10800000">
              <a:off x="3139897" y="2492895"/>
              <a:ext cx="553998" cy="11521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2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pn</a:t>
              </a:r>
              <a:endPara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713D9A0-0BE4-47FF-B3BC-0C6D336EA8E3}"/>
              </a:ext>
            </a:extLst>
          </p:cNvPr>
          <p:cNvCxnSpPr>
            <a:cxnSpLocks/>
            <a:stCxn id="13" idx="1"/>
            <a:endCxn id="20" idx="1"/>
          </p:cNvCxnSpPr>
          <p:nvPr/>
        </p:nvCxnSpPr>
        <p:spPr>
          <a:xfrm rot="10800000" flipV="1">
            <a:off x="6229686" y="1898673"/>
            <a:ext cx="325923" cy="3510233"/>
          </a:xfrm>
          <a:prstGeom prst="bentConnector3">
            <a:avLst>
              <a:gd name="adj1" fmla="val 455451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3AD060-BD58-4689-BAFB-98841D680CC5}"/>
              </a:ext>
            </a:extLst>
          </p:cNvPr>
          <p:cNvSpPr txBox="1"/>
          <p:nvPr/>
        </p:nvSpPr>
        <p:spPr>
          <a:xfrm>
            <a:off x="9192344" y="2315913"/>
            <a:ext cx="205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 = 3;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ABCA1-10E3-4349-B462-9AB4FB617B19}"/>
              </a:ext>
            </a:extLst>
          </p:cNvPr>
          <p:cNvSpPr txBox="1"/>
          <p:nvPr/>
        </p:nvSpPr>
        <p:spPr>
          <a:xfrm>
            <a:off x="9192344" y="5166616"/>
            <a:ext cx="243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pn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&amp;n;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76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포인터 변수의 선언</a:t>
            </a:r>
            <a:endParaRPr lang="en-US" altLang="ko-KR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b="1" dirty="0"/>
              <a:t>자료형 </a:t>
            </a:r>
            <a:r>
              <a:rPr lang="en-US" altLang="ko-KR" b="1" dirty="0"/>
              <a:t>* </a:t>
            </a:r>
            <a:r>
              <a:rPr lang="ko-KR" altLang="en-US" b="1" dirty="0" err="1"/>
              <a:t>변수명</a:t>
            </a:r>
            <a:r>
              <a:rPr lang="en-US" altLang="ko-KR" b="1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b="1" dirty="0"/>
              <a:t>자료형 </a:t>
            </a:r>
            <a:r>
              <a:rPr lang="en-US" altLang="ko-KR" b="1" dirty="0"/>
              <a:t>* </a:t>
            </a:r>
            <a:r>
              <a:rPr lang="ko-KR" altLang="en-US" b="1" dirty="0" err="1"/>
              <a:t>변수명</a:t>
            </a:r>
            <a:r>
              <a:rPr lang="ko-KR" altLang="en-US" b="1" dirty="0"/>
              <a:t> </a:t>
            </a:r>
            <a:r>
              <a:rPr lang="en-US" altLang="ko-KR" b="1" dirty="0"/>
              <a:t>= </a:t>
            </a:r>
            <a:r>
              <a:rPr lang="ko-KR" altLang="en-US" b="1" dirty="0"/>
              <a:t>가리키는 변수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 변수의 선언과 사용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F5678B-D041-49A5-B349-76FC58AA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7" y="2708920"/>
            <a:ext cx="7421777" cy="288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999532-BF9B-4736-9330-3EE93B817C0D}"/>
              </a:ext>
            </a:extLst>
          </p:cNvPr>
          <p:cNvSpPr txBox="1"/>
          <p:nvPr/>
        </p:nvSpPr>
        <p:spPr>
          <a:xfrm>
            <a:off x="7891633" y="3645504"/>
            <a:ext cx="205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0062FE4F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2B5EC-BE2A-4AEC-B08D-22DBF9231F48}"/>
              </a:ext>
            </a:extLst>
          </p:cNvPr>
          <p:cNvSpPr txBox="1"/>
          <p:nvPr/>
        </p:nvSpPr>
        <p:spPr>
          <a:xfrm>
            <a:off x="10062359" y="4646556"/>
            <a:ext cx="205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51A78-B254-4B04-9F05-5D4AB81A1D0A}"/>
              </a:ext>
            </a:extLst>
          </p:cNvPr>
          <p:cNvSpPr txBox="1"/>
          <p:nvPr/>
        </p:nvSpPr>
        <p:spPr>
          <a:xfrm>
            <a:off x="9887983" y="2340219"/>
            <a:ext cx="205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76AF4-8EAC-44F1-B2B2-ACC7FFFAFAE1}"/>
              </a:ext>
            </a:extLst>
          </p:cNvPr>
          <p:cNvSpPr txBox="1"/>
          <p:nvPr/>
        </p:nvSpPr>
        <p:spPr>
          <a:xfrm>
            <a:off x="7891633" y="1116515"/>
            <a:ext cx="205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0062FE40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73A1A0-C719-433C-B9DA-3A8F27142AA4}"/>
              </a:ext>
            </a:extLst>
          </p:cNvPr>
          <p:cNvSpPr/>
          <p:nvPr/>
        </p:nvSpPr>
        <p:spPr>
          <a:xfrm>
            <a:off x="9451438" y="1340768"/>
            <a:ext cx="14690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ED835-8583-4A6E-934C-CF7845D40E6E}"/>
              </a:ext>
            </a:extLst>
          </p:cNvPr>
          <p:cNvSpPr txBox="1"/>
          <p:nvPr/>
        </p:nvSpPr>
        <p:spPr>
          <a:xfrm>
            <a:off x="9411274" y="1629668"/>
            <a:ext cx="205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0062FE4F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449C5E-9144-4B0B-A6B3-E18CBFC5FB52}"/>
              </a:ext>
            </a:extLst>
          </p:cNvPr>
          <p:cNvSpPr/>
          <p:nvPr/>
        </p:nvSpPr>
        <p:spPr>
          <a:xfrm>
            <a:off x="9448532" y="3645024"/>
            <a:ext cx="14690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9A12D-A2CF-48AD-89FC-FBA56F7679C5}"/>
              </a:ext>
            </a:extLst>
          </p:cNvPr>
          <p:cNvSpPr txBox="1"/>
          <p:nvPr/>
        </p:nvSpPr>
        <p:spPr>
          <a:xfrm>
            <a:off x="9408368" y="3933924"/>
            <a:ext cx="1469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65(‘A’)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55144F4-6F69-4003-BB15-D9EBFC8A86AC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7691980" y="1930078"/>
            <a:ext cx="2145912" cy="1746606"/>
          </a:xfrm>
          <a:prstGeom prst="bentConnector4">
            <a:avLst>
              <a:gd name="adj1" fmla="val 1289"/>
              <a:gd name="adj2" fmla="val 113088"/>
            </a:avLst>
          </a:prstGeom>
          <a:ln w="38100" cap="rnd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5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46A5C5-17FA-4120-9277-9F1D6DA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포인터 변수의 선언과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6AB3C6-7EC7-440E-A7CE-7FCF1620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5" y="1308952"/>
            <a:ext cx="5500961" cy="428028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ED25FBB6-2A30-4B1A-8F3C-A8D12806B253}"/>
              </a:ext>
            </a:extLst>
          </p:cNvPr>
          <p:cNvGrpSpPr/>
          <p:nvPr/>
        </p:nvGrpSpPr>
        <p:grpSpPr>
          <a:xfrm>
            <a:off x="5807968" y="1772816"/>
            <a:ext cx="1508424" cy="1154652"/>
            <a:chOff x="983432" y="2132856"/>
            <a:chExt cx="2838940" cy="1905175"/>
          </a:xfrm>
        </p:grpSpPr>
        <p:sp>
          <p:nvSpPr>
            <p:cNvPr id="19" name="정육면체 18">
              <a:extLst>
                <a:ext uri="{FF2B5EF4-FFF2-40B4-BE49-F238E27FC236}">
                  <a16:creationId xmlns:a16="http://schemas.microsoft.com/office/drawing/2014/main" id="{1F90CE10-DEFF-4116-AABE-CD6AFC600B47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773D6D-676E-41BC-990C-9C3CA658D0CC}"/>
                </a:ext>
              </a:extLst>
            </p:cNvPr>
            <p:cNvSpPr txBox="1"/>
            <p:nvPr/>
          </p:nvSpPr>
          <p:spPr>
            <a:xfrm>
              <a:off x="1487488" y="2132856"/>
              <a:ext cx="1800201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12A8AC-6FCD-4017-945B-BE34EE17CEE0}"/>
                </a:ext>
              </a:extLst>
            </p:cNvPr>
            <p:cNvSpPr txBox="1"/>
            <p:nvPr/>
          </p:nvSpPr>
          <p:spPr>
            <a:xfrm>
              <a:off x="1763906" y="3111352"/>
              <a:ext cx="643645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D38975-EE4E-4DBF-BEA5-56A0EDC52FAD}"/>
                </a:ext>
              </a:extLst>
            </p:cNvPr>
            <p:cNvSpPr txBox="1"/>
            <p:nvPr/>
          </p:nvSpPr>
          <p:spPr>
            <a:xfrm rot="10800000">
              <a:off x="3011418" y="2492894"/>
              <a:ext cx="810954" cy="11521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6393FD-F7E8-4E57-B168-1D1A95844F01}"/>
              </a:ext>
            </a:extLst>
          </p:cNvPr>
          <p:cNvGrpSpPr/>
          <p:nvPr/>
        </p:nvGrpSpPr>
        <p:grpSpPr>
          <a:xfrm>
            <a:off x="7683920" y="1772816"/>
            <a:ext cx="1508424" cy="1154652"/>
            <a:chOff x="983432" y="2132856"/>
            <a:chExt cx="2838940" cy="1905175"/>
          </a:xfrm>
        </p:grpSpPr>
        <p:sp>
          <p:nvSpPr>
            <p:cNvPr id="25" name="정육면체 24">
              <a:extLst>
                <a:ext uri="{FF2B5EF4-FFF2-40B4-BE49-F238E27FC236}">
                  <a16:creationId xmlns:a16="http://schemas.microsoft.com/office/drawing/2014/main" id="{14D2D217-99D1-4D1A-B7D2-BD6D36FA737B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32003C-4D5B-4441-9716-2BAC389DA977}"/>
                </a:ext>
              </a:extLst>
            </p:cNvPr>
            <p:cNvSpPr txBox="1"/>
            <p:nvPr/>
          </p:nvSpPr>
          <p:spPr>
            <a:xfrm>
              <a:off x="1487488" y="2132856"/>
              <a:ext cx="1800201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0005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0F8E4E-BBA4-4A1D-935A-86A429F1AC46}"/>
                </a:ext>
              </a:extLst>
            </p:cNvPr>
            <p:cNvSpPr txBox="1"/>
            <p:nvPr/>
          </p:nvSpPr>
          <p:spPr>
            <a:xfrm>
              <a:off x="1763906" y="3111352"/>
              <a:ext cx="643645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719DFF-BA8E-4A3B-B9B8-9B1A3694B0E3}"/>
                </a:ext>
              </a:extLst>
            </p:cNvPr>
            <p:cNvSpPr txBox="1"/>
            <p:nvPr/>
          </p:nvSpPr>
          <p:spPr>
            <a:xfrm rot="10800000">
              <a:off x="3011418" y="2492894"/>
              <a:ext cx="810954" cy="11521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9FA3B3F-DF51-4CDC-88A7-1861C76134E5}"/>
              </a:ext>
            </a:extLst>
          </p:cNvPr>
          <p:cNvGrpSpPr/>
          <p:nvPr/>
        </p:nvGrpSpPr>
        <p:grpSpPr>
          <a:xfrm>
            <a:off x="9628136" y="1772816"/>
            <a:ext cx="1508424" cy="1154652"/>
            <a:chOff x="983432" y="2132856"/>
            <a:chExt cx="2838940" cy="1905175"/>
          </a:xfrm>
        </p:grpSpPr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4B4A8CF8-5616-402D-AED2-C11920AC3E20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339E5-0139-45BC-9B28-D18541F6AF77}"/>
                </a:ext>
              </a:extLst>
            </p:cNvPr>
            <p:cNvSpPr txBox="1"/>
            <p:nvPr/>
          </p:nvSpPr>
          <p:spPr>
            <a:xfrm>
              <a:off x="1487488" y="2132856"/>
              <a:ext cx="1800201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0009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B39C95-0B10-4B57-AEF3-40C652E307EC}"/>
                </a:ext>
              </a:extLst>
            </p:cNvPr>
            <p:cNvSpPr txBox="1"/>
            <p:nvPr/>
          </p:nvSpPr>
          <p:spPr>
            <a:xfrm>
              <a:off x="1763906" y="3111352"/>
              <a:ext cx="643645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8082ED-1494-471F-86DF-BD7F00CBD815}"/>
                </a:ext>
              </a:extLst>
            </p:cNvPr>
            <p:cNvSpPr txBox="1"/>
            <p:nvPr/>
          </p:nvSpPr>
          <p:spPr>
            <a:xfrm rot="10800000">
              <a:off x="3011418" y="2492894"/>
              <a:ext cx="810954" cy="11521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B5B24F9-307E-42CC-9DBA-B0ED31D71A70}"/>
              </a:ext>
            </a:extLst>
          </p:cNvPr>
          <p:cNvGrpSpPr/>
          <p:nvPr/>
        </p:nvGrpSpPr>
        <p:grpSpPr>
          <a:xfrm>
            <a:off x="5807967" y="3429000"/>
            <a:ext cx="1521762" cy="1154652"/>
            <a:chOff x="983430" y="2132856"/>
            <a:chExt cx="2864043" cy="1905175"/>
          </a:xfrm>
        </p:grpSpPr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932AF762-1E63-4C3A-AB33-EB37DBF09C86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32DCBF-45C7-4A5B-AD62-4FA83514A589}"/>
                </a:ext>
              </a:extLst>
            </p:cNvPr>
            <p:cNvSpPr txBox="1"/>
            <p:nvPr/>
          </p:nvSpPr>
          <p:spPr>
            <a:xfrm>
              <a:off x="1487488" y="2132856"/>
              <a:ext cx="1800201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000D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1CB540-D4A0-4526-AA64-F057BBF2570D}"/>
                </a:ext>
              </a:extLst>
            </p:cNvPr>
            <p:cNvSpPr txBox="1"/>
            <p:nvPr/>
          </p:nvSpPr>
          <p:spPr>
            <a:xfrm>
              <a:off x="983430" y="3111352"/>
              <a:ext cx="2288214" cy="554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45ECD4-62F1-485F-B4C4-75FD1FC12095}"/>
                </a:ext>
              </a:extLst>
            </p:cNvPr>
            <p:cNvSpPr txBox="1"/>
            <p:nvPr/>
          </p:nvSpPr>
          <p:spPr>
            <a:xfrm rot="10800000">
              <a:off x="2986317" y="2492894"/>
              <a:ext cx="861156" cy="11521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9E4E620-EBB7-442A-A6AA-3FCFAA9DE35A}"/>
              </a:ext>
            </a:extLst>
          </p:cNvPr>
          <p:cNvGrpSpPr/>
          <p:nvPr/>
        </p:nvGrpSpPr>
        <p:grpSpPr>
          <a:xfrm>
            <a:off x="7751339" y="3429000"/>
            <a:ext cx="1522606" cy="1154652"/>
            <a:chOff x="981842" y="2132856"/>
            <a:chExt cx="2865631" cy="1905175"/>
          </a:xfrm>
        </p:grpSpPr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AFCCF087-B2B9-4AC4-B2DD-319201952F4C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9E8E49-6D82-4717-BB54-D65CFF254F8D}"/>
                </a:ext>
              </a:extLst>
            </p:cNvPr>
            <p:cNvSpPr txBox="1"/>
            <p:nvPr/>
          </p:nvSpPr>
          <p:spPr>
            <a:xfrm>
              <a:off x="1487488" y="2132856"/>
              <a:ext cx="1800201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9D5BEC-A297-436F-B758-16A7D3EFCFCB}"/>
                </a:ext>
              </a:extLst>
            </p:cNvPr>
            <p:cNvSpPr txBox="1"/>
            <p:nvPr/>
          </p:nvSpPr>
          <p:spPr>
            <a:xfrm>
              <a:off x="981842" y="3111352"/>
              <a:ext cx="2029574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D5CCF9-D45A-49A7-B2FF-71D074E42104}"/>
                </a:ext>
              </a:extLst>
            </p:cNvPr>
            <p:cNvSpPr txBox="1"/>
            <p:nvPr/>
          </p:nvSpPr>
          <p:spPr>
            <a:xfrm rot="10800000">
              <a:off x="2986317" y="2492894"/>
              <a:ext cx="861156" cy="11521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p2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C0150C5-3AC9-4AF2-817F-B983B2D599D4}"/>
              </a:ext>
            </a:extLst>
          </p:cNvPr>
          <p:cNvGrpSpPr/>
          <p:nvPr/>
        </p:nvGrpSpPr>
        <p:grpSpPr>
          <a:xfrm>
            <a:off x="9988175" y="3426476"/>
            <a:ext cx="1521762" cy="1154652"/>
            <a:chOff x="983430" y="2132856"/>
            <a:chExt cx="2864043" cy="1905175"/>
          </a:xfrm>
        </p:grpSpPr>
        <p:sp>
          <p:nvSpPr>
            <p:cNvPr id="45" name="정육면체 44">
              <a:extLst>
                <a:ext uri="{FF2B5EF4-FFF2-40B4-BE49-F238E27FC236}">
                  <a16:creationId xmlns:a16="http://schemas.microsoft.com/office/drawing/2014/main" id="{2D04A28E-2142-4395-8432-A66C7073A502}"/>
                </a:ext>
              </a:extLst>
            </p:cNvPr>
            <p:cNvSpPr/>
            <p:nvPr/>
          </p:nvSpPr>
          <p:spPr>
            <a:xfrm>
              <a:off x="983432" y="2165823"/>
              <a:ext cx="2664296" cy="1872208"/>
            </a:xfrm>
            <a:prstGeom prst="cub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D00C1B-5A98-4F5D-AC0E-A934DA9AB5E1}"/>
                </a:ext>
              </a:extLst>
            </p:cNvPr>
            <p:cNvSpPr txBox="1"/>
            <p:nvPr/>
          </p:nvSpPr>
          <p:spPr>
            <a:xfrm>
              <a:off x="1487488" y="2132856"/>
              <a:ext cx="1800201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0001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C2B25F-67D5-4BEF-9C9D-42E1FA4C1AF8}"/>
                </a:ext>
              </a:extLst>
            </p:cNvPr>
            <p:cNvSpPr txBox="1"/>
            <p:nvPr/>
          </p:nvSpPr>
          <p:spPr>
            <a:xfrm>
              <a:off x="983430" y="3111352"/>
              <a:ext cx="2027986" cy="55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0009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E6CE79-CA5F-4B5B-857E-363E0B0889F4}"/>
                </a:ext>
              </a:extLst>
            </p:cNvPr>
            <p:cNvSpPr txBox="1"/>
            <p:nvPr/>
          </p:nvSpPr>
          <p:spPr>
            <a:xfrm rot="10800000">
              <a:off x="2986317" y="2492894"/>
              <a:ext cx="861156" cy="11521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p3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A8A7294-A41E-467E-97DE-7F08EBE9E020}"/>
              </a:ext>
            </a:extLst>
          </p:cNvPr>
          <p:cNvCxnSpPr>
            <a:cxnSpLocks/>
          </p:cNvCxnSpPr>
          <p:nvPr/>
        </p:nvCxnSpPr>
        <p:spPr>
          <a:xfrm flipH="1" flipV="1">
            <a:off x="6664967" y="1871889"/>
            <a:ext cx="1355039" cy="2296832"/>
          </a:xfrm>
          <a:prstGeom prst="straightConnector1">
            <a:avLst/>
          </a:prstGeom>
          <a:ln w="539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2068781-B750-4ADB-A78B-411867D71633}"/>
              </a:ext>
            </a:extLst>
          </p:cNvPr>
          <p:cNvCxnSpPr>
            <a:cxnSpLocks/>
          </p:cNvCxnSpPr>
          <p:nvPr/>
        </p:nvCxnSpPr>
        <p:spPr>
          <a:xfrm flipV="1">
            <a:off x="7165707" y="1942093"/>
            <a:ext cx="1455049" cy="1511331"/>
          </a:xfrm>
          <a:prstGeom prst="straightConnector1">
            <a:avLst/>
          </a:prstGeom>
          <a:ln w="539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CCFF91-A90C-457E-89EF-AD83B74FB271}"/>
              </a:ext>
            </a:extLst>
          </p:cNvPr>
          <p:cNvCxnSpPr>
            <a:cxnSpLocks/>
          </p:cNvCxnSpPr>
          <p:nvPr/>
        </p:nvCxnSpPr>
        <p:spPr>
          <a:xfrm flipV="1">
            <a:off x="10262627" y="1872538"/>
            <a:ext cx="244454" cy="2185384"/>
          </a:xfrm>
          <a:prstGeom prst="straightConnector1">
            <a:avLst/>
          </a:prstGeom>
          <a:ln w="539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C6ADF4E-1893-4A02-AE6B-32BF2E8DBDA4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6075790" y="1942093"/>
            <a:ext cx="48307" cy="2115829"/>
          </a:xfrm>
          <a:prstGeom prst="straightConnector1">
            <a:avLst/>
          </a:prstGeom>
          <a:ln w="539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3F84237B-DB1C-4886-86E4-123DE77489FC}"/>
              </a:ext>
            </a:extLst>
          </p:cNvPr>
          <p:cNvSpPr/>
          <p:nvPr/>
        </p:nvSpPr>
        <p:spPr>
          <a:xfrm>
            <a:off x="5855132" y="2927468"/>
            <a:ext cx="549303" cy="525956"/>
          </a:xfrm>
          <a:prstGeom prst="mathMultiply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8760"/>
            <a:ext cx="11312944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구조체란</a:t>
            </a:r>
            <a:endParaRPr lang="en-US" altLang="ko-KR" sz="2800" b="1" dirty="0"/>
          </a:p>
          <a:p>
            <a:r>
              <a:rPr lang="ko-KR" altLang="en-US" dirty="0"/>
              <a:t>하나 이상의 변수를 묶어 그룹화 하는 사용자 정의 자료형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C6A7700-4471-4589-82A5-34553B02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22238"/>
            <a:ext cx="10165383" cy="990600"/>
          </a:xfrm>
        </p:spPr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99AEA8-05F9-4D2F-B834-5CF7BD5F5180}"/>
              </a:ext>
            </a:extLst>
          </p:cNvPr>
          <p:cNvSpPr/>
          <p:nvPr/>
        </p:nvSpPr>
        <p:spPr>
          <a:xfrm>
            <a:off x="1991544" y="3076494"/>
            <a:ext cx="2016224" cy="28083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a;</a:t>
            </a:r>
          </a:p>
          <a:p>
            <a:pPr algn="ctr"/>
            <a:r>
              <a:rPr lang="en-US" altLang="ko-KR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b;</a:t>
            </a:r>
          </a:p>
          <a:p>
            <a:pPr algn="ctr"/>
            <a:r>
              <a:rPr lang="en-US" altLang="ko-KR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c;</a:t>
            </a:r>
          </a:p>
          <a:p>
            <a:pPr algn="ctr"/>
            <a:endParaRPr lang="ko-KR" altLang="en-US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60EDA-8579-47A8-99C7-B8E8B13352DF}"/>
              </a:ext>
            </a:extLst>
          </p:cNvPr>
          <p:cNvSpPr txBox="1"/>
          <p:nvPr/>
        </p:nvSpPr>
        <p:spPr>
          <a:xfrm>
            <a:off x="1559496" y="2476474"/>
            <a:ext cx="315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자료형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60CC7C-918B-4831-8D43-0857FFEB64E9}"/>
              </a:ext>
            </a:extLst>
          </p:cNvPr>
          <p:cNvSpPr/>
          <p:nvPr/>
        </p:nvSpPr>
        <p:spPr>
          <a:xfrm>
            <a:off x="6831826" y="3068898"/>
            <a:ext cx="2016224" cy="28083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a;</a:t>
            </a:r>
          </a:p>
          <a:p>
            <a:pPr algn="ctr"/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 b;</a:t>
            </a:r>
          </a:p>
          <a:p>
            <a:pPr algn="ctr"/>
            <a:r>
              <a:rPr lang="en-US" altLang="ko-KR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doble</a:t>
            </a:r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c;</a:t>
            </a:r>
          </a:p>
          <a:p>
            <a:pPr algn="ctr"/>
            <a:endParaRPr lang="ko-KR" altLang="en-US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1DB1C-29F9-4E46-9382-5952B3BD2C68}"/>
              </a:ext>
            </a:extLst>
          </p:cNvPr>
          <p:cNvSpPr txBox="1"/>
          <p:nvPr/>
        </p:nvSpPr>
        <p:spPr>
          <a:xfrm>
            <a:off x="6399778" y="2468878"/>
            <a:ext cx="315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자료형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188853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</TotalTime>
  <Words>1341</Words>
  <Application>Microsoft Office PowerPoint</Application>
  <PresentationFormat>와이드스크린</PresentationFormat>
  <Paragraphs>462</Paragraphs>
  <Slides>40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굴림</vt:lpstr>
      <vt:lpstr>맑은 고딕</vt:lpstr>
      <vt:lpstr>Arial</vt:lpstr>
      <vt:lpstr>Arial Black</vt:lpstr>
      <vt:lpstr>Book Antiqua</vt:lpstr>
      <vt:lpstr>Cambria Math</vt:lpstr>
      <vt:lpstr>Comic Sans MS</vt:lpstr>
      <vt:lpstr>Times New Roman</vt:lpstr>
      <vt:lpstr>Wingdings</vt:lpstr>
      <vt:lpstr>봄의 수채화</vt:lpstr>
      <vt:lpstr>컴퓨터 프로그래밍 및 실습</vt:lpstr>
      <vt:lpstr>Q&amp;A</vt:lpstr>
      <vt:lpstr>Content</vt:lpstr>
      <vt:lpstr>Data types</vt:lpstr>
      <vt:lpstr>포인터</vt:lpstr>
      <vt:lpstr>포인터: ‘주소를 저장하는 변수’</vt:lpstr>
      <vt:lpstr>포인터 변수의 선언과 사용</vt:lpstr>
      <vt:lpstr>포인터 변수의 선언과 사용</vt:lpstr>
      <vt:lpstr>구조체</vt:lpstr>
      <vt:lpstr>구조체</vt:lpstr>
      <vt:lpstr>일반 변수 vs 구조체 변수</vt:lpstr>
      <vt:lpstr>구조체 선언과 사용</vt:lpstr>
      <vt:lpstr>구조체 선언과 사용</vt:lpstr>
      <vt:lpstr>구조체 선언과 사용</vt:lpstr>
      <vt:lpstr>중첩 구조체</vt:lpstr>
      <vt:lpstr>중첩 구조체</vt:lpstr>
      <vt:lpstr>구조체 배열</vt:lpstr>
      <vt:lpstr>구조체 배열 예제</vt:lpstr>
      <vt:lpstr>PowerPoint 프레젠테이션</vt:lpstr>
      <vt:lpstr>PowerPoint 프레젠테이션</vt:lpstr>
      <vt:lpstr>PowerPoint 프레젠테이션</vt:lpstr>
      <vt:lpstr>포인터를 통한 구조체 참조 예제</vt:lpstr>
      <vt:lpstr>포인터를 멤버로 가지는 구조체</vt:lpstr>
      <vt:lpstr>포인터를 멤버로 가지는 구조체</vt:lpstr>
      <vt:lpstr>typedef를 이용한 구조체의 재정의</vt:lpstr>
      <vt:lpstr>PowerPoint 프레젠테이션</vt:lpstr>
      <vt:lpstr>PowerPoint 프레젠테이션</vt:lpstr>
      <vt:lpstr>구조체 함수 예제</vt:lpstr>
      <vt:lpstr>PowerPoint 프레젠테이션</vt:lpstr>
      <vt:lpstr>typedef를 이용한 구조체의 재정의</vt:lpstr>
      <vt:lpstr>typedef를 이용한 구조체의 재정의</vt:lpstr>
      <vt:lpstr>실습1</vt:lpstr>
      <vt:lpstr>실습2</vt:lpstr>
      <vt:lpstr>실습3</vt:lpstr>
      <vt:lpstr>실습4</vt:lpstr>
      <vt:lpstr>실습5</vt:lpstr>
      <vt:lpstr>실습6</vt:lpstr>
      <vt:lpstr>실습7</vt:lpstr>
      <vt:lpstr>실습8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tina</cp:lastModifiedBy>
  <cp:revision>334</cp:revision>
  <dcterms:created xsi:type="dcterms:W3CDTF">2006-02-20T18:05:16Z</dcterms:created>
  <dcterms:modified xsi:type="dcterms:W3CDTF">2019-06-12T11:26:15Z</dcterms:modified>
</cp:coreProperties>
</file>