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1" r:id="rId2"/>
  </p:sldMasterIdLst>
  <p:notesMasterIdLst>
    <p:notesMasterId r:id="rId52"/>
  </p:notesMasterIdLst>
  <p:handoutMasterIdLst>
    <p:handoutMasterId r:id="rId53"/>
  </p:handoutMasterIdLst>
  <p:sldIdLst>
    <p:sldId id="501" r:id="rId3"/>
    <p:sldId id="657" r:id="rId4"/>
    <p:sldId id="802" r:id="rId5"/>
    <p:sldId id="803" r:id="rId6"/>
    <p:sldId id="804" r:id="rId7"/>
    <p:sldId id="805" r:id="rId8"/>
    <p:sldId id="806" r:id="rId9"/>
    <p:sldId id="807" r:id="rId10"/>
    <p:sldId id="808" r:id="rId11"/>
    <p:sldId id="809" r:id="rId12"/>
    <p:sldId id="810" r:id="rId13"/>
    <p:sldId id="811" r:id="rId14"/>
    <p:sldId id="812" r:id="rId15"/>
    <p:sldId id="813" r:id="rId16"/>
    <p:sldId id="814" r:id="rId17"/>
    <p:sldId id="815" r:id="rId18"/>
    <p:sldId id="817" r:id="rId19"/>
    <p:sldId id="816" r:id="rId20"/>
    <p:sldId id="818" r:id="rId21"/>
    <p:sldId id="819" r:id="rId22"/>
    <p:sldId id="800" r:id="rId23"/>
    <p:sldId id="801" r:id="rId24"/>
    <p:sldId id="820" r:id="rId25"/>
    <p:sldId id="821" r:id="rId26"/>
    <p:sldId id="822" r:id="rId27"/>
    <p:sldId id="823" r:id="rId28"/>
    <p:sldId id="824" r:id="rId29"/>
    <p:sldId id="825" r:id="rId30"/>
    <p:sldId id="826" r:id="rId31"/>
    <p:sldId id="827" r:id="rId32"/>
    <p:sldId id="828" r:id="rId33"/>
    <p:sldId id="829" r:id="rId34"/>
    <p:sldId id="830" r:id="rId35"/>
    <p:sldId id="831" r:id="rId36"/>
    <p:sldId id="832" r:id="rId37"/>
    <p:sldId id="833" r:id="rId38"/>
    <p:sldId id="834" r:id="rId39"/>
    <p:sldId id="835" r:id="rId40"/>
    <p:sldId id="836" r:id="rId41"/>
    <p:sldId id="837" r:id="rId42"/>
    <p:sldId id="839" r:id="rId43"/>
    <p:sldId id="838" r:id="rId44"/>
    <p:sldId id="840" r:id="rId45"/>
    <p:sldId id="841" r:id="rId46"/>
    <p:sldId id="842" r:id="rId47"/>
    <p:sldId id="843" r:id="rId48"/>
    <p:sldId id="844" r:id="rId49"/>
    <p:sldId id="845" r:id="rId50"/>
    <p:sldId id="846" r:id="rId5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C"/>
    <a:srgbClr val="FF9999"/>
    <a:srgbClr val="CCFFCC"/>
    <a:srgbClr val="3399FF"/>
    <a:srgbClr val="FFFF99"/>
    <a:srgbClr val="9C9BA3"/>
    <a:srgbClr val="99663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-4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211C13A-E1C5-4061-B46F-BAC6DC0726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527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310CAF-CE29-447E-9E04-5F28250F8A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4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10068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10090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1021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7026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5524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7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6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0748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9481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8388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803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0056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68950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4113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8974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944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22759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34803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41993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36467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2975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49429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FEFF1F0-7923-4F95-A11C-F9144E6A7DA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419381" y="240335"/>
            <a:ext cx="655611" cy="86383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E83E2A51-66DF-429F-AC39-3F2D85419B0C}"/>
              </a:ext>
            </a:extLst>
          </p:cNvPr>
          <p:cNvGrpSpPr/>
          <p:nvPr userDrawn="1"/>
        </p:nvGrpSpPr>
        <p:grpSpPr>
          <a:xfrm>
            <a:off x="0" y="1303293"/>
            <a:ext cx="9144000" cy="76017"/>
            <a:chOff x="0" y="1380927"/>
            <a:chExt cx="9144000" cy="76017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FF41CDB2-C274-4902-A65C-AF54962BFBFE}"/>
                </a:ext>
              </a:extLst>
            </p:cNvPr>
            <p:cNvSpPr/>
            <p:nvPr userDrawn="1"/>
          </p:nvSpPr>
          <p:spPr>
            <a:xfrm>
              <a:off x="0" y="1380927"/>
              <a:ext cx="2062065" cy="76017"/>
            </a:xfrm>
            <a:prstGeom prst="rect">
              <a:avLst/>
            </a:prstGeom>
            <a:solidFill>
              <a:srgbClr val="F4A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05BD19C3-F924-4043-8292-2B7F3D5F29D6}"/>
                </a:ext>
              </a:extLst>
            </p:cNvPr>
            <p:cNvSpPr/>
            <p:nvPr userDrawn="1"/>
          </p:nvSpPr>
          <p:spPr>
            <a:xfrm>
              <a:off x="2127380" y="1380927"/>
              <a:ext cx="7016620" cy="7601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881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910048" y="908050"/>
            <a:ext cx="7719047" cy="646331"/>
          </a:xfrm>
          <a:prstGeom prst="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b="1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r>
              <a:rPr kumimoji="0" lang="en-US" altLang="ko-KR" sz="3600" b="1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kumimoji="0" lang="ko-KR" altLang="en-US" sz="3600" b="1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 클래스와</a:t>
            </a:r>
            <a:r>
              <a:rPr kumimoji="0" lang="en-US" altLang="ko-KR" sz="3600" b="1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3600" b="1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</a:t>
            </a:r>
            <a:endParaRPr kumimoji="0" lang="en-US" altLang="ko-KR" sz="3600" b="1" i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AD3626DC-6583-43E3-81A9-74868DB48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510" y="5589037"/>
            <a:ext cx="1833889" cy="63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멤버 변수와 멤버 함수</a:t>
            </a:r>
          </a:p>
        </p:txBody>
      </p:sp>
      <p:pic>
        <p:nvPicPr>
          <p:cNvPr id="39938" name="Picture 2" descr="E:\document\book\어서와 c++\4장\4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80" y="1509622"/>
            <a:ext cx="6949261" cy="472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13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=</a:t>
            </a:r>
            <a:r>
              <a:rPr lang="ko-KR" altLang="en-US" dirty="0"/>
              <a:t>객체의 설계도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객체 지향 소프트웨어에서도 같은 객체들이 여러 개 필요한 경우도 있다</a:t>
            </a:r>
            <a:r>
              <a:rPr lang="en-US" altLang="ko-KR" dirty="0"/>
              <a:t>. </a:t>
            </a:r>
            <a:r>
              <a:rPr lang="ko-KR" altLang="en-US" dirty="0"/>
              <a:t>이러한 객체들은 모두 하나의 설계도로 </a:t>
            </a:r>
            <a:r>
              <a:rPr lang="ko-KR" altLang="en-US" dirty="0" err="1"/>
              <a:t>만들어진다</a:t>
            </a:r>
            <a:r>
              <a:rPr lang="en-US" altLang="ko-KR" dirty="0"/>
              <a:t>. </a:t>
            </a:r>
            <a:r>
              <a:rPr lang="ko-KR" altLang="en-US" dirty="0"/>
              <a:t>바로 이 설계도를 클래스</a:t>
            </a:r>
            <a:r>
              <a:rPr lang="en-US" altLang="ko-KR" dirty="0"/>
              <a:t>(class)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962" name="Picture 2" descr="E:\document\book\어서와 c++\4장\4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52535"/>
            <a:ext cx="9144000" cy="363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94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작성하기</a:t>
            </a:r>
          </a:p>
        </p:txBody>
      </p:sp>
      <p:pic>
        <p:nvPicPr>
          <p:cNvPr id="41986" name="Picture 2" descr="E:\document\book\어서와 c++\4장\문법5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8406"/>
            <a:ext cx="9144000" cy="330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40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작성의 예</a:t>
            </a:r>
          </a:p>
        </p:txBody>
      </p:sp>
      <p:pic>
        <p:nvPicPr>
          <p:cNvPr id="43010" name="Picture 2" descr="E:\document\book\어서와 c++\4장\176P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703"/>
            <a:ext cx="9144000" cy="350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35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접근지정자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private </a:t>
            </a:r>
            <a:r>
              <a:rPr lang="ko-KR" altLang="en-US" dirty="0"/>
              <a:t>멤버는 클래스 안에서만 접근</a:t>
            </a:r>
            <a:r>
              <a:rPr lang="en-US" altLang="ko-KR" dirty="0"/>
              <a:t>(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r>
              <a:rPr lang="ko-KR" altLang="en-US" dirty="0"/>
              <a:t>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protected </a:t>
            </a:r>
            <a:r>
              <a:rPr lang="ko-KR" altLang="en-US" dirty="0"/>
              <a:t>멤버는 클래스 안과 상속된 클래스에서 접근이 가능하다</a:t>
            </a:r>
            <a:r>
              <a:rPr lang="en-US" altLang="ko-KR" dirty="0"/>
              <a:t>(</a:t>
            </a:r>
            <a:r>
              <a:rPr lang="ko-KR" altLang="en-US" dirty="0"/>
              <a:t>상속은 아직 학습하지 않았다</a:t>
            </a:r>
            <a:r>
              <a:rPr lang="en-US" altLang="ko-KR" dirty="0"/>
              <a:t>). </a:t>
            </a:r>
          </a:p>
          <a:p>
            <a:r>
              <a:rPr lang="en-US" altLang="ko-KR" dirty="0"/>
              <a:t>public </a:t>
            </a:r>
            <a:r>
              <a:rPr lang="ko-KR" altLang="en-US" dirty="0"/>
              <a:t>멤버는 어디서나 접근이 가능하다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230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생성하기</a:t>
            </a:r>
          </a:p>
        </p:txBody>
      </p:sp>
      <p:pic>
        <p:nvPicPr>
          <p:cNvPr id="44034" name="Picture 2" descr="E:\document\book\어서와 c++\4장\177P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695" y="3228004"/>
            <a:ext cx="4199832" cy="293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5" name="Picture 3" descr="E:\document\book\어서와 c++\4장\177P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2651"/>
            <a:ext cx="9144000" cy="113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9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멤버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멤버에 접근하기 위해서는 도트</a:t>
            </a:r>
            <a:r>
              <a:rPr lang="en-US" altLang="ko-KR" dirty="0"/>
              <a:t>(.) </a:t>
            </a:r>
            <a:r>
              <a:rPr lang="ko-KR" altLang="en-US" dirty="0"/>
              <a:t>연산자를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5058" name="Picture 2" descr="E:\document\book\어서와 c++\4장\177P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2206"/>
            <a:ext cx="9144000" cy="10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959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26384" y="319177"/>
            <a:ext cx="8153400" cy="6400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iostream</a:t>
            </a:r>
            <a:r>
              <a:rPr lang="en-US" altLang="ko-KR" sz="1800" dirty="0">
                <a:latin typeface="Century Schoolbook" panose="02040604050505020304" pitchFamily="18" charset="0"/>
              </a:rPr>
              <a:t>&gt;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using namespace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std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class Circle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public: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radius; 	// </a:t>
            </a:r>
            <a:r>
              <a:rPr lang="ko-KR" altLang="en-US" sz="1800" dirty="0">
                <a:latin typeface="Century Schoolbook" panose="02040604050505020304" pitchFamily="18" charset="0"/>
              </a:rPr>
              <a:t>반지름     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>
                <a:latin typeface="Century Schoolbook" panose="02040604050505020304" pitchFamily="18" charset="0"/>
              </a:rPr>
              <a:t>string color;	// </a:t>
            </a:r>
            <a:r>
              <a:rPr lang="ko-KR" altLang="en-US" sz="1800" dirty="0">
                <a:latin typeface="Century Schoolbook" panose="02040604050505020304" pitchFamily="18" charset="0"/>
              </a:rPr>
              <a:t>색상</a:t>
            </a:r>
          </a:p>
          <a:p>
            <a:pPr marL="0" indent="0" algn="just">
              <a:lnSpc>
                <a:spcPts val="1500"/>
              </a:lnSpc>
              <a:buNone/>
            </a:pPr>
            <a:endParaRPr lang="ko-KR" altLang="en-US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>
                <a:latin typeface="Century Schoolbook" panose="02040604050505020304" pitchFamily="18" charset="0"/>
              </a:rPr>
              <a:t>double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calcArea</a:t>
            </a:r>
            <a:r>
              <a:rPr lang="en-US" altLang="ko-KR" sz="1800" dirty="0">
                <a:latin typeface="Century Schoolbook" panose="02040604050505020304" pitchFamily="18" charset="0"/>
              </a:rPr>
              <a:t>()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return 3.14*radius*radius;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main()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Circle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obj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obj.radius</a:t>
            </a:r>
            <a:r>
              <a:rPr lang="en-US" altLang="ko-KR" sz="1800" dirty="0">
                <a:latin typeface="Century Schoolbook" panose="02040604050505020304" pitchFamily="18" charset="0"/>
              </a:rPr>
              <a:t> = 100;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obj.color</a:t>
            </a:r>
            <a:r>
              <a:rPr lang="en-US" altLang="ko-KR" sz="1800" dirty="0">
                <a:latin typeface="Century Schoolbook" panose="02040604050505020304" pitchFamily="18" charset="0"/>
              </a:rPr>
              <a:t> = "blue";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cout</a:t>
            </a:r>
            <a:r>
              <a:rPr lang="en-US" altLang="ko-KR" sz="1800" dirty="0">
                <a:latin typeface="Century Schoolbook" panose="02040604050505020304" pitchFamily="18" charset="0"/>
              </a:rPr>
              <a:t> &lt;&lt; "</a:t>
            </a:r>
            <a:r>
              <a:rPr lang="ko-KR" altLang="en-US" sz="1800" dirty="0">
                <a:latin typeface="Century Schoolbook" panose="02040604050505020304" pitchFamily="18" charset="0"/>
              </a:rPr>
              <a:t>원의 면적</a:t>
            </a:r>
            <a:r>
              <a:rPr lang="en-US" altLang="ko-KR" sz="1800" dirty="0">
                <a:latin typeface="Century Schoolbook" panose="02040604050505020304" pitchFamily="18" charset="0"/>
              </a:rPr>
              <a:t>=" &lt;&lt;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obj.calcArea</a:t>
            </a:r>
            <a:r>
              <a:rPr lang="en-US" altLang="ko-KR" sz="1800" dirty="0">
                <a:latin typeface="Century Schoolbook" panose="02040604050505020304" pitchFamily="18" charset="0"/>
              </a:rPr>
              <a:t>() &lt;&lt; "\n";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2212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하나의 클래스로 많은 객체 생성 가능</a:t>
            </a:r>
          </a:p>
        </p:txBody>
      </p:sp>
      <p:pic>
        <p:nvPicPr>
          <p:cNvPr id="46082" name="Picture 2" descr="E:\document\book\어서와 c++\4장\178P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62" y="1883703"/>
            <a:ext cx="61531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50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개의 객체 생성 예제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95395" y="1578633"/>
            <a:ext cx="8153400" cy="386463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main()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Circle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pizza1</a:t>
            </a:r>
            <a:r>
              <a:rPr lang="en-US" altLang="ko-KR" sz="1800" dirty="0">
                <a:latin typeface="Century Schoolbook" panose="02040604050505020304" pitchFamily="18" charset="0"/>
              </a:rPr>
              <a:t>,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pizza2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pizza1.radius</a:t>
            </a:r>
            <a:r>
              <a:rPr lang="en-US" altLang="ko-KR" sz="1800" dirty="0">
                <a:latin typeface="Century Schoolbook" panose="02040604050505020304" pitchFamily="18" charset="0"/>
              </a:rPr>
              <a:t> = 100;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pizza1.color</a:t>
            </a:r>
            <a:r>
              <a:rPr lang="en-US" altLang="ko-KR" sz="1800" dirty="0">
                <a:latin typeface="Century Schoolbook" panose="02040604050505020304" pitchFamily="18" charset="0"/>
              </a:rPr>
              <a:t> = "yellow";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cout</a:t>
            </a:r>
            <a:r>
              <a:rPr lang="en-US" altLang="ko-KR" sz="1800" dirty="0">
                <a:latin typeface="Century Schoolbook" panose="02040604050505020304" pitchFamily="18" charset="0"/>
              </a:rPr>
              <a:t> &lt;&lt; "</a:t>
            </a:r>
            <a:r>
              <a:rPr lang="ko-KR" altLang="en-US" sz="1800" dirty="0">
                <a:latin typeface="Century Schoolbook" panose="02040604050505020304" pitchFamily="18" charset="0"/>
              </a:rPr>
              <a:t>피자의 면적</a:t>
            </a:r>
            <a:r>
              <a:rPr lang="en-US" altLang="ko-KR" sz="1800" dirty="0">
                <a:latin typeface="Century Schoolbook" panose="02040604050505020304" pitchFamily="18" charset="0"/>
              </a:rPr>
              <a:t>=" &lt;&lt;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pizza1.calcArea</a:t>
            </a:r>
            <a:r>
              <a:rPr lang="en-US" altLang="ko-KR" sz="1800" dirty="0">
                <a:latin typeface="Century Schoolbook" panose="02040604050505020304" pitchFamily="18" charset="0"/>
              </a:rPr>
              <a:t>() &lt;&lt; "\n";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pizza2.radius</a:t>
            </a:r>
            <a:r>
              <a:rPr lang="en-US" altLang="ko-KR" sz="1800" dirty="0">
                <a:latin typeface="Century Schoolbook" panose="02040604050505020304" pitchFamily="18" charset="0"/>
              </a:rPr>
              <a:t> = 200;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pizza2.color</a:t>
            </a:r>
            <a:r>
              <a:rPr lang="en-US" altLang="ko-KR" sz="1800" dirty="0">
                <a:latin typeface="Century Schoolbook" panose="02040604050505020304" pitchFamily="18" charset="0"/>
              </a:rPr>
              <a:t> = "white";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cout</a:t>
            </a:r>
            <a:r>
              <a:rPr lang="en-US" altLang="ko-KR" sz="1800" dirty="0">
                <a:latin typeface="Century Schoolbook" panose="02040604050505020304" pitchFamily="18" charset="0"/>
              </a:rPr>
              <a:t> &lt;&lt; "</a:t>
            </a:r>
            <a:r>
              <a:rPr lang="ko-KR" altLang="en-US" sz="1800" dirty="0">
                <a:latin typeface="Century Schoolbook" panose="02040604050505020304" pitchFamily="18" charset="0"/>
              </a:rPr>
              <a:t>피자의 면적</a:t>
            </a:r>
            <a:r>
              <a:rPr lang="en-US" altLang="ko-KR" sz="1800" dirty="0">
                <a:latin typeface="Century Schoolbook" panose="02040604050505020304" pitchFamily="18" charset="0"/>
              </a:rPr>
              <a:t>=" &lt;&lt;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pizza2.calcArea</a:t>
            </a:r>
            <a:r>
              <a:rPr lang="en-US" altLang="ko-KR" sz="1800" dirty="0">
                <a:latin typeface="Century Schoolbook" panose="02040604050505020304" pitchFamily="18" charset="0"/>
              </a:rPr>
              <a:t>() &lt;&lt; "\n";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7105" name="_x355741392" descr="EMB000027801a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96" y="5581289"/>
            <a:ext cx="8153400" cy="11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02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장에서 만들어볼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61785144" descr="EMB000027801a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45" y="2288876"/>
            <a:ext cx="8075348" cy="110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_x54198360" descr="EMB000027801a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44" y="3822026"/>
            <a:ext cx="8075351" cy="162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750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객체 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각 객체의 멤버 변수 값은 서로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9154" name="Picture 2" descr="E:\document\book\어서와 c++\4장\180P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9" y="3357826"/>
            <a:ext cx="7953555" cy="208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07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사각형 클래스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아래 클래스를 가지고 하나의 객체를 생성하는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95300" y="2889848"/>
            <a:ext cx="8153400" cy="213935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class Rectangle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public: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width, height;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calcArea</a:t>
            </a:r>
            <a:r>
              <a:rPr lang="en-US" altLang="ko-KR" sz="1800" dirty="0">
                <a:latin typeface="Century Schoolbook" panose="02040604050505020304" pitchFamily="18" charset="0"/>
              </a:rPr>
              <a:t>()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return width*height;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53637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26384" y="1164566"/>
            <a:ext cx="8153400" cy="55554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iostream</a:t>
            </a:r>
            <a:r>
              <a:rPr lang="en-US" altLang="ko-KR" sz="1800" dirty="0">
                <a:latin typeface="Century Schoolbook" panose="02040604050505020304" pitchFamily="18" charset="0"/>
              </a:rPr>
              <a:t>&gt;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using namespace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std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class Rectangle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public: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width, height;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calcArea</a:t>
            </a:r>
            <a:r>
              <a:rPr lang="en-US" altLang="ko-KR" sz="1800" dirty="0">
                <a:latin typeface="Century Schoolbook" panose="02040604050505020304" pitchFamily="18" charset="0"/>
              </a:rPr>
              <a:t>()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return width*height;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main()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Rectangle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obj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obj.width</a:t>
            </a:r>
            <a:r>
              <a:rPr lang="en-US" altLang="ko-KR" sz="1800" dirty="0">
                <a:latin typeface="Century Schoolbook" panose="02040604050505020304" pitchFamily="18" charset="0"/>
              </a:rPr>
              <a:t> = 3;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obj.height</a:t>
            </a:r>
            <a:r>
              <a:rPr lang="en-US" altLang="ko-KR" sz="1800" dirty="0">
                <a:latin typeface="Century Schoolbook" panose="02040604050505020304" pitchFamily="18" charset="0"/>
              </a:rPr>
              <a:t> = 4;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area =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obj.calcArea</a:t>
            </a:r>
            <a:r>
              <a:rPr lang="en-US" altLang="ko-KR" sz="18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cout</a:t>
            </a:r>
            <a:r>
              <a:rPr lang="en-US" altLang="ko-KR" sz="1800" dirty="0">
                <a:latin typeface="Century Schoolbook" panose="02040604050505020304" pitchFamily="18" charset="0"/>
              </a:rPr>
              <a:t> &lt;&lt; "</a:t>
            </a:r>
            <a:r>
              <a:rPr lang="ko-KR" altLang="en-US" sz="1800" dirty="0">
                <a:latin typeface="Century Schoolbook" panose="02040604050505020304" pitchFamily="18" charset="0"/>
              </a:rPr>
              <a:t>사각형의 넒이</a:t>
            </a:r>
            <a:r>
              <a:rPr lang="en-US" altLang="ko-KR" sz="1800" dirty="0">
                <a:latin typeface="Century Schoolbook" panose="02040604050505020304" pitchFamily="18" charset="0"/>
              </a:rPr>
              <a:t>: " &lt;&lt; area&lt;&lt;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endl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178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원 객체 그리기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95300" y="1802919"/>
            <a:ext cx="8153400" cy="23722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windows.h</a:t>
            </a:r>
            <a:r>
              <a:rPr lang="en-US" altLang="ko-KR" sz="1800" dirty="0">
                <a:latin typeface="Century Schoolbook" panose="02040604050505020304" pitchFamily="18" charset="0"/>
              </a:rPr>
              <a:t>&gt;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800" dirty="0">
                <a:latin typeface="Century Schoolbook" panose="02040604050505020304" pitchFamily="18" charset="0"/>
              </a:rPr>
              <a:t>&gt;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main()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800" dirty="0">
                <a:latin typeface="Century Schoolbook" panose="02040604050505020304" pitchFamily="18" charset="0"/>
              </a:rPr>
              <a:t>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800" dirty="0">
                <a:latin typeface="Century Schoolbook" panose="02040604050505020304" pitchFamily="18" charset="0"/>
              </a:rPr>
              <a:t> =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GetWindowDC</a:t>
            </a:r>
            <a:r>
              <a:rPr lang="en-US" altLang="ko-KR" sz="1800" dirty="0">
                <a:latin typeface="Century Schoolbook" panose="02040604050505020304" pitchFamily="18" charset="0"/>
              </a:rPr>
              <a:t>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GetForegroundWindow</a:t>
            </a:r>
            <a:r>
              <a:rPr lang="en-US" altLang="ko-KR" sz="1800" dirty="0">
                <a:latin typeface="Century Schoolbook" panose="02040604050505020304" pitchFamily="18" charset="0"/>
              </a:rPr>
              <a:t>());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Ellipse(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800" dirty="0">
                <a:latin typeface="Century Schoolbook" panose="02040604050505020304" pitchFamily="18" charset="0"/>
              </a:rPr>
              <a:t>, 100, 100, 180, 180);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0177" name="_x263239072" descr="EMB000027801aa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18"/>
          <a:stretch>
            <a:fillRect/>
          </a:stretch>
        </p:blipFill>
        <p:spPr bwMode="auto">
          <a:xfrm>
            <a:off x="2539881" y="4340555"/>
            <a:ext cx="2722232" cy="227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893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26384" y="1639018"/>
            <a:ext cx="8153400" cy="486529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iostream</a:t>
            </a:r>
            <a:r>
              <a:rPr lang="en-US" altLang="ko-KR" sz="1800" dirty="0">
                <a:latin typeface="Century Schoolbook" panose="02040604050505020304" pitchFamily="18" charset="0"/>
              </a:rPr>
              <a:t>&gt;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windows.h</a:t>
            </a:r>
            <a:r>
              <a:rPr lang="en-US" altLang="ko-KR" sz="1800" dirty="0">
                <a:latin typeface="Century Schoolbook" panose="02040604050505020304" pitchFamily="18" charset="0"/>
              </a:rPr>
              <a:t>&gt;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using namespace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std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class Circle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public: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x, y, radius;	// </a:t>
            </a:r>
            <a:r>
              <a:rPr lang="ko-KR" altLang="en-US" sz="1800" dirty="0">
                <a:latin typeface="Century Schoolbook" panose="02040604050505020304" pitchFamily="18" charset="0"/>
              </a:rPr>
              <a:t>원의 중심점과 반지름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>
                <a:latin typeface="Century Schoolbook" panose="02040604050505020304" pitchFamily="18" charset="0"/>
              </a:rPr>
              <a:t>string color;		// </a:t>
            </a:r>
            <a:r>
              <a:rPr lang="ko-KR" altLang="en-US" sz="1800" dirty="0">
                <a:latin typeface="Century Schoolbook" panose="02040604050505020304" pitchFamily="18" charset="0"/>
              </a:rPr>
              <a:t>원의 색상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double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calcArea</a:t>
            </a:r>
            <a:r>
              <a:rPr lang="en-US" altLang="ko-KR" sz="1800" dirty="0">
                <a:latin typeface="Century Schoolbook" panose="02040604050505020304" pitchFamily="18" charset="0"/>
              </a:rPr>
              <a:t>() {	// </a:t>
            </a:r>
            <a:r>
              <a:rPr lang="ko-KR" altLang="en-US" sz="1800" dirty="0">
                <a:latin typeface="Century Schoolbook" panose="02040604050505020304" pitchFamily="18" charset="0"/>
              </a:rPr>
              <a:t>원의 면적을 계산하는 함수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>
                <a:latin typeface="Century Schoolbook" panose="02040604050505020304" pitchFamily="18" charset="0"/>
              </a:rPr>
              <a:t>return 3.14*radius*radius;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void draw()	{	// </a:t>
            </a:r>
            <a:r>
              <a:rPr lang="ko-KR" altLang="en-US" sz="1800" dirty="0">
                <a:latin typeface="Century Schoolbook" panose="02040604050505020304" pitchFamily="18" charset="0"/>
              </a:rPr>
              <a:t>원을 화면에 그리는 함수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800" dirty="0">
                <a:latin typeface="Century Schoolbook" panose="02040604050505020304" pitchFamily="18" charset="0"/>
              </a:rPr>
              <a:t>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800" dirty="0">
                <a:latin typeface="Century Schoolbook" panose="02040604050505020304" pitchFamily="18" charset="0"/>
              </a:rPr>
              <a:t> =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GetWindowDC</a:t>
            </a:r>
            <a:r>
              <a:rPr lang="en-US" altLang="ko-KR" sz="1800" dirty="0">
                <a:latin typeface="Century Schoolbook" panose="02040604050505020304" pitchFamily="18" charset="0"/>
              </a:rPr>
              <a:t>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GetForegroundWindow</a:t>
            </a:r>
            <a:r>
              <a:rPr lang="en-US" altLang="ko-KR" sz="1800" dirty="0">
                <a:latin typeface="Century Schoolbook" panose="02040604050505020304" pitchFamily="18" charset="0"/>
              </a:rPr>
              <a:t>());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Ellipse(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800" dirty="0">
                <a:latin typeface="Century Schoolbook" panose="02040604050505020304" pitchFamily="18" charset="0"/>
              </a:rPr>
              <a:t>, x - radius, y - radius, x + radius, y + radius);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9016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Car</a:t>
            </a:r>
            <a:r>
              <a:rPr lang="ko-KR" altLang="en-US" dirty="0"/>
              <a:t> 클래스 작성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02" name="Picture 2" descr="E:\document\book\어서와 c++\4장\4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9788"/>
            <a:ext cx="9144000" cy="333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350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26384" y="1138687"/>
            <a:ext cx="8153400" cy="55554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iostream</a:t>
            </a:r>
            <a:r>
              <a:rPr lang="en-US" altLang="ko-KR" sz="1800" dirty="0">
                <a:latin typeface="Century Schoolbook" panose="02040604050505020304" pitchFamily="18" charset="0"/>
              </a:rPr>
              <a:t>&gt;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&lt;string&gt;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using namespace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std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class Car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public: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// </a:t>
            </a:r>
            <a:r>
              <a:rPr lang="ko-KR" altLang="en-US" sz="1800" dirty="0">
                <a:latin typeface="Century Schoolbook" panose="02040604050505020304" pitchFamily="18" charset="0"/>
              </a:rPr>
              <a:t>멤버 변수 선언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speed; // </a:t>
            </a:r>
            <a:r>
              <a:rPr lang="ko-KR" altLang="en-US" sz="1800" dirty="0">
                <a:latin typeface="Century Schoolbook" panose="02040604050505020304" pitchFamily="18" charset="0"/>
              </a:rPr>
              <a:t>속도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gear; // </a:t>
            </a:r>
            <a:r>
              <a:rPr lang="ko-KR" altLang="en-US" sz="1800" dirty="0">
                <a:latin typeface="Century Schoolbook" panose="02040604050505020304" pitchFamily="18" charset="0"/>
              </a:rPr>
              <a:t>기어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>
                <a:latin typeface="Century Schoolbook" panose="02040604050505020304" pitchFamily="18" charset="0"/>
              </a:rPr>
              <a:t>string color; // </a:t>
            </a:r>
            <a:r>
              <a:rPr lang="ko-KR" altLang="en-US" sz="1800" dirty="0">
                <a:latin typeface="Century Schoolbook" panose="02040604050505020304" pitchFamily="18" charset="0"/>
              </a:rPr>
              <a:t>색상</a:t>
            </a:r>
          </a:p>
          <a:p>
            <a:pPr marL="0" indent="0" algn="just">
              <a:lnSpc>
                <a:spcPts val="1500"/>
              </a:lnSpc>
              <a:buNone/>
            </a:pPr>
            <a:endParaRPr lang="ko-KR" altLang="en-US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 </a:t>
            </a:r>
            <a:r>
              <a:rPr lang="en-US" altLang="ko-KR" sz="1800" dirty="0">
                <a:latin typeface="Century Schoolbook" panose="02040604050505020304" pitchFamily="18" charset="0"/>
              </a:rPr>
              <a:t>// </a:t>
            </a:r>
            <a:r>
              <a:rPr lang="ko-KR" altLang="en-US" sz="1800" dirty="0">
                <a:latin typeface="Century Schoolbook" panose="02040604050505020304" pitchFamily="18" charset="0"/>
              </a:rPr>
              <a:t>멤버 함수 선언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>
                <a:latin typeface="Century Schoolbook" panose="02040604050505020304" pitchFamily="18" charset="0"/>
              </a:rPr>
              <a:t>void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speedUp</a:t>
            </a:r>
            <a:r>
              <a:rPr lang="en-US" altLang="ko-KR" sz="1800" dirty="0">
                <a:latin typeface="Century Schoolbook" panose="02040604050505020304" pitchFamily="18" charset="0"/>
              </a:rPr>
              <a:t>() { // </a:t>
            </a:r>
            <a:r>
              <a:rPr lang="ko-KR" altLang="en-US" sz="1800" dirty="0">
                <a:latin typeface="Century Schoolbook" panose="02040604050505020304" pitchFamily="18" charset="0"/>
              </a:rPr>
              <a:t>속도 증가 멤버 함수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>
                <a:latin typeface="Century Schoolbook" panose="02040604050505020304" pitchFamily="18" charset="0"/>
              </a:rPr>
              <a:t>speed += 10;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void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speedDown</a:t>
            </a:r>
            <a:r>
              <a:rPr lang="en-US" altLang="ko-KR" sz="1800" dirty="0">
                <a:latin typeface="Century Schoolbook" panose="02040604050505020304" pitchFamily="18" charset="0"/>
              </a:rPr>
              <a:t>() { // </a:t>
            </a:r>
            <a:r>
              <a:rPr lang="ko-KR" altLang="en-US" sz="1800" dirty="0">
                <a:latin typeface="Century Schoolbook" panose="02040604050505020304" pitchFamily="18" charset="0"/>
              </a:rPr>
              <a:t>속도 감소 멤버 함수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>
                <a:latin typeface="Century Schoolbook" panose="02040604050505020304" pitchFamily="18" charset="0"/>
              </a:rPr>
              <a:t>speed -= 10;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168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26384" y="1716657"/>
            <a:ext cx="8153400" cy="377836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main()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Car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myCar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myCar.speed</a:t>
            </a:r>
            <a:r>
              <a:rPr lang="en-US" altLang="ko-KR" sz="1800" dirty="0">
                <a:latin typeface="Century Schoolbook" panose="02040604050505020304" pitchFamily="18" charset="0"/>
              </a:rPr>
              <a:t> = 100;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myCar.gear</a:t>
            </a:r>
            <a:r>
              <a:rPr lang="en-US" altLang="ko-KR" sz="1800" dirty="0">
                <a:latin typeface="Century Schoolbook" panose="02040604050505020304" pitchFamily="18" charset="0"/>
              </a:rPr>
              <a:t> = 3;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myCar.color</a:t>
            </a:r>
            <a:r>
              <a:rPr lang="en-US" altLang="ko-KR" sz="1800" dirty="0">
                <a:latin typeface="Century Schoolbook" panose="02040604050505020304" pitchFamily="18" charset="0"/>
              </a:rPr>
              <a:t> = "red";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myCar.speedUp</a:t>
            </a:r>
            <a:r>
              <a:rPr lang="en-US" altLang="ko-KR" sz="18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myCar.speedDown</a:t>
            </a:r>
            <a:r>
              <a:rPr lang="en-US" altLang="ko-KR" sz="18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252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멤버 함수 중복 정의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26384" y="1181819"/>
            <a:ext cx="8153400" cy="55640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iostream</a:t>
            </a:r>
            <a:r>
              <a:rPr lang="en-US" altLang="ko-KR" sz="1800" dirty="0">
                <a:latin typeface="Century Schoolbook" panose="02040604050505020304" pitchFamily="18" charset="0"/>
              </a:rPr>
              <a:t>&gt;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&lt;string&gt;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using namespace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std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class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PrintData</a:t>
            </a:r>
            <a:r>
              <a:rPr lang="en-US" altLang="ko-KR" sz="1800" dirty="0">
                <a:latin typeface="Century Schoolbook" panose="02040604050505020304" pitchFamily="18" charset="0"/>
              </a:rPr>
              <a:t>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public: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void print(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800" dirty="0">
                <a:latin typeface="Century Schoolbook" panose="02040604050505020304" pitchFamily="18" charset="0"/>
              </a:rPr>
              <a:t>) {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cout</a:t>
            </a:r>
            <a:r>
              <a:rPr lang="en-US" altLang="ko-KR" sz="1800" dirty="0">
                <a:latin typeface="Century Schoolbook" panose="02040604050505020304" pitchFamily="18" charset="0"/>
              </a:rPr>
              <a:t> &lt;&lt;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800" dirty="0">
                <a:latin typeface="Century Schoolbook" panose="02040604050505020304" pitchFamily="18" charset="0"/>
              </a:rPr>
              <a:t> &lt;&lt;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endl</a:t>
            </a:r>
            <a:r>
              <a:rPr lang="en-US" altLang="ko-KR" sz="1800" dirty="0">
                <a:latin typeface="Century Schoolbook" panose="02040604050505020304" pitchFamily="18" charset="0"/>
              </a:rPr>
              <a:t>; 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void print(double  f) {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cout</a:t>
            </a:r>
            <a:r>
              <a:rPr lang="en-US" altLang="ko-KR" sz="1800" dirty="0">
                <a:latin typeface="Century Schoolbook" panose="02040604050505020304" pitchFamily="18" charset="0"/>
              </a:rPr>
              <a:t> &lt;&lt; f &lt;&lt;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endl</a:t>
            </a:r>
            <a:r>
              <a:rPr lang="en-US" altLang="ko-KR" sz="1800" dirty="0">
                <a:latin typeface="Century Schoolbook" panose="02040604050505020304" pitchFamily="18" charset="0"/>
              </a:rPr>
              <a:t>; 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void print(string s = "No Data!") {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cout</a:t>
            </a:r>
            <a:r>
              <a:rPr lang="en-US" altLang="ko-KR" sz="1800" dirty="0">
                <a:latin typeface="Century Schoolbook" panose="02040604050505020304" pitchFamily="18" charset="0"/>
              </a:rPr>
              <a:t> &lt;&lt; s &lt;&lt;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endl</a:t>
            </a:r>
            <a:r>
              <a:rPr lang="en-US" altLang="ko-KR" sz="1800" dirty="0">
                <a:latin typeface="Century Schoolbook" panose="02040604050505020304" pitchFamily="18" charset="0"/>
              </a:rPr>
              <a:t>; 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main()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PrintData</a:t>
            </a:r>
            <a:r>
              <a:rPr lang="en-US" altLang="ko-KR" sz="1800" dirty="0">
                <a:latin typeface="Century Schoolbook" panose="02040604050505020304" pitchFamily="18" charset="0"/>
              </a:rPr>
              <a:t>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obj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obj.print</a:t>
            </a:r>
            <a:r>
              <a:rPr lang="en-US" altLang="ko-KR" sz="1800" dirty="0">
                <a:latin typeface="Century Schoolbook" panose="02040604050505020304" pitchFamily="18" charset="0"/>
              </a:rPr>
              <a:t>(1);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obj.print</a:t>
            </a:r>
            <a:r>
              <a:rPr lang="en-US" altLang="ko-KR" sz="1800" dirty="0">
                <a:latin typeface="Century Schoolbook" panose="02040604050505020304" pitchFamily="18" charset="0"/>
              </a:rPr>
              <a:t>(3.14);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obj.print</a:t>
            </a:r>
            <a:r>
              <a:rPr lang="en-US" altLang="ko-KR" sz="1800" dirty="0">
                <a:latin typeface="Century Schoolbook" panose="02040604050505020304" pitchFamily="18" charset="0"/>
              </a:rPr>
              <a:t>("C++14 is cool.");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obj.print</a:t>
            </a:r>
            <a:r>
              <a:rPr lang="en-US" altLang="ko-KR" sz="18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106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225" name="_x262821368" descr="EMB000027801a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91" y="1975449"/>
            <a:ext cx="8261360" cy="148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10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객체지향이란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객체 지향 프로그래밍</a:t>
            </a:r>
            <a:r>
              <a:rPr lang="en-US" altLang="ko-KR" b="1" dirty="0"/>
              <a:t>(OOP: object-oriented programming)</a:t>
            </a:r>
            <a:r>
              <a:rPr lang="ko-KR" altLang="en-US" dirty="0"/>
              <a:t>은 우리가 살고 있는 실제 세계가 객체</a:t>
            </a:r>
            <a:r>
              <a:rPr lang="en-US" altLang="ko-KR" dirty="0"/>
              <a:t>(object)</a:t>
            </a:r>
            <a:r>
              <a:rPr lang="ko-KR" altLang="en-US" dirty="0"/>
              <a:t>들로 구성되어 있는 것과 비슷하게</a:t>
            </a:r>
            <a:r>
              <a:rPr lang="en-US" altLang="ko-KR" dirty="0"/>
              <a:t>, </a:t>
            </a:r>
            <a:r>
              <a:rPr lang="ko-KR" altLang="en-US" dirty="0"/>
              <a:t>소프트웨어도 객체로 구성하는 방법이다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3794" name="Picture 2" descr="E:\document\book\어서와 c++\4장\4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788" y="3322431"/>
            <a:ext cx="5296619" cy="31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984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인터페이스와 구현의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복잡한 클래스인 경우에는 멤버 함수를 클래스 외부에서 정의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26384" y="2777707"/>
            <a:ext cx="8153400" cy="283809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iostream</a:t>
            </a:r>
            <a:r>
              <a:rPr lang="en-US" altLang="ko-KR" sz="1800" dirty="0">
                <a:latin typeface="Century Schoolbook" panose="02040604050505020304" pitchFamily="18" charset="0"/>
              </a:rPr>
              <a:t>&gt;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using namespace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std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class Circle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public: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double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calcArea</a:t>
            </a:r>
            <a:r>
              <a:rPr lang="en-US" altLang="ko-KR" sz="1800" dirty="0">
                <a:latin typeface="Century Schoolbook" panose="02040604050505020304" pitchFamily="18" charset="0"/>
              </a:rPr>
              <a:t>(); 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radius; 	// </a:t>
            </a:r>
            <a:r>
              <a:rPr lang="ko-KR" altLang="en-US" sz="1800" dirty="0">
                <a:latin typeface="Century Schoolbook" panose="02040604050505020304" pitchFamily="18" charset="0"/>
              </a:rPr>
              <a:t>반지름     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>
                <a:latin typeface="Century Schoolbook" panose="02040604050505020304" pitchFamily="18" charset="0"/>
              </a:rPr>
              <a:t>string color;	// </a:t>
            </a:r>
            <a:r>
              <a:rPr lang="ko-KR" altLang="en-US" sz="1800" dirty="0">
                <a:latin typeface="Century Schoolbook" panose="02040604050505020304" pitchFamily="18" charset="0"/>
              </a:rPr>
              <a:t>색상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4865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인터페이스와 구현의 분리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26384" y="1613139"/>
            <a:ext cx="8153400" cy="340743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// </a:t>
            </a:r>
            <a:r>
              <a:rPr lang="ko-KR" altLang="en-US" sz="1800" dirty="0">
                <a:latin typeface="Century Schoolbook" panose="02040604050505020304" pitchFamily="18" charset="0"/>
              </a:rPr>
              <a:t>클래스 외부에서 멤버 함수들이 정의된다</a:t>
            </a:r>
            <a:r>
              <a:rPr lang="en-US" altLang="ko-KR" sz="1800" dirty="0">
                <a:latin typeface="Century Schoolbook" panose="02040604050505020304" pitchFamily="18" charset="0"/>
              </a:rPr>
              <a:t>.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double Circle::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calcArea</a:t>
            </a:r>
            <a:r>
              <a:rPr lang="en-US" altLang="ko-KR" sz="1800" dirty="0">
                <a:latin typeface="Century Schoolbook" panose="02040604050505020304" pitchFamily="18" charset="0"/>
              </a:rPr>
              <a:t>()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3.14*radius*radius;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main()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Circle c;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c.radius</a:t>
            </a:r>
            <a:r>
              <a:rPr lang="en-US" altLang="ko-KR" sz="1800" dirty="0">
                <a:latin typeface="Century Schoolbook" panose="02040604050505020304" pitchFamily="18" charset="0"/>
              </a:rPr>
              <a:t> = 10;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cout</a:t>
            </a:r>
            <a:r>
              <a:rPr lang="en-US" altLang="ko-KR" sz="1800" dirty="0">
                <a:latin typeface="Century Schoolbook" panose="02040604050505020304" pitchFamily="18" charset="0"/>
              </a:rPr>
              <a:t> &lt;&lt;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c.calcArea</a:t>
            </a:r>
            <a:r>
              <a:rPr lang="en-US" altLang="ko-KR" sz="1800" dirty="0">
                <a:latin typeface="Century Schoolbook" panose="02040604050505020304" pitchFamily="18" charset="0"/>
              </a:rPr>
              <a:t>() &lt;&lt;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endl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7345" name="_x263239312" descr="EMB000027801a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85" y="5322498"/>
            <a:ext cx="8153400" cy="93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963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 공간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이름 공간</a:t>
            </a:r>
            <a:r>
              <a:rPr lang="en-US" altLang="ko-KR" dirty="0"/>
              <a:t>(name space)</a:t>
            </a:r>
            <a:r>
              <a:rPr lang="ko-KR" altLang="en-US" dirty="0"/>
              <a:t>는 </a:t>
            </a:r>
            <a:r>
              <a:rPr lang="ko-KR" altLang="en-US" dirty="0" err="1"/>
              <a:t>식별자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변수 등의 이름</a:t>
            </a:r>
            <a:r>
              <a:rPr lang="en-US" altLang="ko-KR" dirty="0"/>
              <a:t>)</a:t>
            </a:r>
            <a:r>
              <a:rPr lang="ko-KR" altLang="en-US" dirty="0"/>
              <a:t>의 영역</a:t>
            </a:r>
            <a:endParaRPr lang="en-US" altLang="ko-KR" dirty="0"/>
          </a:p>
          <a:p>
            <a:pPr fontAlgn="base"/>
            <a:r>
              <a:rPr lang="ko-KR" altLang="en-US" dirty="0"/>
              <a:t>이름 공간은 코드를 논리적 그룹으로 구성하고 특히 코드에 여러 라이브러리가 포함되어 있을 때 발생할 수 있는 이름 충돌을 방지하는 데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60890" y="4045788"/>
            <a:ext cx="8153400" cy="8281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using namespace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std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79455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</a:t>
            </a:r>
            <a:r>
              <a:rPr lang="ko-KR" altLang="en-US" dirty="0"/>
              <a:t> 문장을</a:t>
            </a:r>
            <a:r>
              <a:rPr lang="en-US" altLang="ko-KR" dirty="0"/>
              <a:t> </a:t>
            </a:r>
            <a:r>
              <a:rPr lang="ko-KR" altLang="en-US" dirty="0"/>
              <a:t>사용하지 않으면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60890" y="1354348"/>
            <a:ext cx="8153400" cy="532249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iostream</a:t>
            </a:r>
            <a:r>
              <a:rPr lang="en-US" altLang="ko-KR" sz="1800" dirty="0">
                <a:latin typeface="Century Schoolbook" panose="02040604050505020304" pitchFamily="18" charset="0"/>
              </a:rPr>
              <a:t>&gt;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class Circle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public: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double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calcArea</a:t>
            </a:r>
            <a:r>
              <a:rPr lang="en-US" altLang="ko-KR" sz="1800" dirty="0">
                <a:latin typeface="Century Schoolbook" panose="02040604050505020304" pitchFamily="18" charset="0"/>
              </a:rPr>
              <a:t>(); 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radius; 	// </a:t>
            </a:r>
            <a:r>
              <a:rPr lang="ko-KR" altLang="en-US" sz="1800" dirty="0">
                <a:latin typeface="Century Schoolbook" panose="02040604050505020304" pitchFamily="18" charset="0"/>
              </a:rPr>
              <a:t>반지름     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std</a:t>
            </a:r>
            <a:r>
              <a:rPr lang="en-US" altLang="ko-KR" sz="1800" dirty="0">
                <a:latin typeface="Century Schoolbook" panose="02040604050505020304" pitchFamily="18" charset="0"/>
              </a:rPr>
              <a:t>::string color;	// </a:t>
            </a:r>
            <a:r>
              <a:rPr lang="ko-KR" altLang="en-US" sz="1800" dirty="0">
                <a:latin typeface="Century Schoolbook" panose="02040604050505020304" pitchFamily="18" charset="0"/>
              </a:rPr>
              <a:t>색상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double Circle::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calcArea</a:t>
            </a:r>
            <a:r>
              <a:rPr lang="en-US" altLang="ko-KR" sz="1800" dirty="0">
                <a:latin typeface="Century Schoolbook" panose="02040604050505020304" pitchFamily="18" charset="0"/>
              </a:rPr>
              <a:t>()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3.14*radius*radius;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main()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Circle c;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c.radius</a:t>
            </a:r>
            <a:r>
              <a:rPr lang="en-US" altLang="ko-KR" sz="1800" dirty="0">
                <a:latin typeface="Century Schoolbook" panose="02040604050505020304" pitchFamily="18" charset="0"/>
              </a:rPr>
              <a:t> = 10;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std</a:t>
            </a:r>
            <a:r>
              <a:rPr lang="en-US" altLang="ko-KR" sz="1800" dirty="0">
                <a:latin typeface="Century Schoolbook" panose="02040604050505020304" pitchFamily="18" charset="0"/>
              </a:rPr>
              <a:t>::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cout</a:t>
            </a:r>
            <a:r>
              <a:rPr lang="en-US" altLang="ko-KR" sz="1800" dirty="0">
                <a:latin typeface="Century Schoolbook" panose="02040604050505020304" pitchFamily="18" charset="0"/>
              </a:rPr>
              <a:t> &lt;&lt;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c.calcArea</a:t>
            </a:r>
            <a:r>
              <a:rPr lang="en-US" altLang="ko-KR" sz="1800" dirty="0">
                <a:latin typeface="Century Schoolbook" panose="02040604050505020304" pitchFamily="18" charset="0"/>
              </a:rPr>
              <a:t>() &lt;&lt;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std</a:t>
            </a:r>
            <a:r>
              <a:rPr lang="en-US" altLang="ko-KR" sz="1800" dirty="0">
                <a:latin typeface="Century Schoolbook" panose="02040604050505020304" pitchFamily="18" charset="0"/>
              </a:rPr>
              <a:t>::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endl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691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클래스의 선언과 클래스의 정의 분리</a:t>
            </a:r>
          </a:p>
        </p:txBody>
      </p:sp>
      <p:pic>
        <p:nvPicPr>
          <p:cNvPr id="59394" name="Picture 2" descr="E:\document\book\어서와 c++\4장\4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" y="1595708"/>
            <a:ext cx="83629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642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car.h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60890" y="1863306"/>
            <a:ext cx="8153400" cy="390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iostream</a:t>
            </a:r>
            <a:r>
              <a:rPr lang="en-US" altLang="ko-KR" sz="1800" dirty="0">
                <a:latin typeface="Century Schoolbook" panose="02040604050505020304" pitchFamily="18" charset="0"/>
              </a:rPr>
              <a:t>&gt;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&lt;string&gt;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using namespace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std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class Car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speed;	//</a:t>
            </a:r>
            <a:r>
              <a:rPr lang="ko-KR" altLang="en-US" sz="1800" dirty="0">
                <a:latin typeface="Century Schoolbook" panose="02040604050505020304" pitchFamily="18" charset="0"/>
              </a:rPr>
              <a:t>속도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gear;		//</a:t>
            </a:r>
            <a:r>
              <a:rPr lang="ko-KR" altLang="en-US" sz="1800" dirty="0">
                <a:latin typeface="Century Schoolbook" panose="02040604050505020304" pitchFamily="18" charset="0"/>
              </a:rPr>
              <a:t>기어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>
                <a:latin typeface="Century Schoolbook" panose="02040604050505020304" pitchFamily="18" charset="0"/>
              </a:rPr>
              <a:t>string color;	//</a:t>
            </a:r>
            <a:r>
              <a:rPr lang="ko-KR" altLang="en-US" sz="1800" dirty="0">
                <a:latin typeface="Century Schoolbook" panose="02040604050505020304" pitchFamily="18" charset="0"/>
              </a:rPr>
              <a:t>색상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public: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getSpeed</a:t>
            </a:r>
            <a:r>
              <a:rPr lang="en-US" altLang="ko-KR" sz="18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void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setSpeed</a:t>
            </a:r>
            <a:r>
              <a:rPr lang="en-US" altLang="ko-KR" sz="1800" dirty="0">
                <a:latin typeface="Century Schoolbook" panose="02040604050505020304" pitchFamily="18" charset="0"/>
              </a:rPr>
              <a:t>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s);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22833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car.cpp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60890" y="1863306"/>
            <a:ext cx="8153400" cy="29243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"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car.h</a:t>
            </a:r>
            <a:r>
              <a:rPr lang="en-US" altLang="ko-KR" sz="1800" dirty="0">
                <a:latin typeface="Century Schoolbook" panose="02040604050505020304" pitchFamily="18" charset="0"/>
              </a:rPr>
              <a:t>"		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Car::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getSpeed</a:t>
            </a:r>
            <a:r>
              <a:rPr lang="en-US" altLang="ko-KR" sz="1800" dirty="0">
                <a:latin typeface="Century Schoolbook" panose="02040604050505020304" pitchFamily="18" charset="0"/>
              </a:rPr>
              <a:t>()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speed;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void Car::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setSpeed</a:t>
            </a:r>
            <a:r>
              <a:rPr lang="en-US" altLang="ko-KR" sz="1800" dirty="0">
                <a:latin typeface="Century Schoolbook" panose="02040604050505020304" pitchFamily="18" charset="0"/>
              </a:rPr>
              <a:t>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s)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speed = s;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0106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main.cpp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60890" y="1863306"/>
            <a:ext cx="8153400" cy="33729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"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car.h</a:t>
            </a:r>
            <a:r>
              <a:rPr lang="en-US" altLang="ko-KR" sz="1800" dirty="0">
                <a:latin typeface="Century Schoolbook" panose="02040604050505020304" pitchFamily="18" charset="0"/>
              </a:rPr>
              <a:t>"		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using namespace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std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main()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Car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myCar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myCar.setSpeed</a:t>
            </a:r>
            <a:r>
              <a:rPr lang="en-US" altLang="ko-KR" sz="1800" dirty="0">
                <a:latin typeface="Century Schoolbook" panose="02040604050505020304" pitchFamily="18" charset="0"/>
              </a:rPr>
              <a:t>(80);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cout</a:t>
            </a:r>
            <a:r>
              <a:rPr lang="en-US" altLang="ko-KR" sz="1800" dirty="0">
                <a:latin typeface="Century Schoolbook" panose="02040604050505020304" pitchFamily="18" charset="0"/>
              </a:rPr>
              <a:t> &lt;&lt; "</a:t>
            </a:r>
            <a:r>
              <a:rPr lang="ko-KR" altLang="en-US" sz="1800" dirty="0">
                <a:latin typeface="Century Schoolbook" panose="02040604050505020304" pitchFamily="18" charset="0"/>
              </a:rPr>
              <a:t>현재 속도는 </a:t>
            </a:r>
            <a:r>
              <a:rPr lang="en-US" altLang="ko-KR" sz="1800" dirty="0">
                <a:latin typeface="Century Schoolbook" panose="02040604050505020304" pitchFamily="18" charset="0"/>
              </a:rPr>
              <a:t>" &lt;&lt;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myCar.getSpeed</a:t>
            </a:r>
            <a:r>
              <a:rPr lang="en-US" altLang="ko-KR" sz="1800" dirty="0">
                <a:latin typeface="Century Schoolbook" panose="02040604050505020304" pitchFamily="18" charset="0"/>
              </a:rPr>
              <a:t>() &lt;&lt;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endl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0417" name="_x355741792" descr="EMB000027801a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90" y="5529532"/>
            <a:ext cx="8126881" cy="93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021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지향의</a:t>
            </a:r>
            <a:r>
              <a:rPr lang="en-US" altLang="ko-KR" dirty="0"/>
              <a:t> </a:t>
            </a:r>
            <a:r>
              <a:rPr lang="ko-KR" altLang="en-US" dirty="0"/>
              <a:t>개념들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캡슐화</a:t>
            </a:r>
            <a:endParaRPr lang="en-US" altLang="ko-KR" dirty="0"/>
          </a:p>
          <a:p>
            <a:r>
              <a:rPr lang="ko-KR" altLang="en-US" dirty="0" err="1"/>
              <a:t>정보은닉</a:t>
            </a:r>
            <a:endParaRPr lang="en-US" altLang="ko-KR" dirty="0"/>
          </a:p>
          <a:p>
            <a:r>
              <a:rPr lang="ko-KR" altLang="en-US" dirty="0"/>
              <a:t>상속</a:t>
            </a:r>
            <a:endParaRPr lang="en-US" altLang="ko-KR" dirty="0"/>
          </a:p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720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캡슐화</a:t>
            </a:r>
          </a:p>
        </p:txBody>
      </p:sp>
      <p:pic>
        <p:nvPicPr>
          <p:cNvPr id="65538" name="Picture 2" descr="E:\document\book\어서와 c++\4장\196P-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4" y="1773627"/>
            <a:ext cx="5221289" cy="23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39" name="Picture 3" descr="E:\document\book\어서와 c++\4장\197P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12" y="4222270"/>
            <a:ext cx="6393432" cy="222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77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객체와 메시지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객체들은 메시지를 주고 받으면서 상호작용한다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4818" name="Picture 2" descr="E:\document\book\어서와 c++\4장\4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56" y="2414319"/>
            <a:ext cx="7256883" cy="300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784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정보은닉</a:t>
            </a:r>
            <a:endParaRPr lang="ko-KR" altLang="en-US" dirty="0"/>
          </a:p>
        </p:txBody>
      </p:sp>
      <p:pic>
        <p:nvPicPr>
          <p:cNvPr id="66562" name="Picture 2" descr="E:\document\book\어서와 c++\4장\198P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46" y="1781535"/>
            <a:ext cx="7140246" cy="391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667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8611" name="Picture 3" descr="E:\document\book\어서와 c++\4장\4-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9" y="1793306"/>
            <a:ext cx="819150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10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  <p:pic>
        <p:nvPicPr>
          <p:cNvPr id="67586" name="Picture 2" descr="E:\document\book\어서와 c++\4장\201P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051649"/>
            <a:ext cx="4760226" cy="399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82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원들의 경주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두 대의 원을 생성한 후에 </a:t>
            </a:r>
            <a:r>
              <a:rPr lang="ko-KR" altLang="en-US" dirty="0" err="1"/>
              <a:t>난수를</a:t>
            </a:r>
            <a:r>
              <a:rPr lang="ko-KR" altLang="en-US" dirty="0"/>
              <a:t> 발생하여 원들을 움직인다</a:t>
            </a:r>
            <a:r>
              <a:rPr lang="en-US" altLang="ko-KR" dirty="0"/>
              <a:t>. </a:t>
            </a:r>
            <a:r>
              <a:rPr lang="ko-KR" altLang="en-US" dirty="0"/>
              <a:t>원을 화면에 그리는 </a:t>
            </a:r>
            <a:r>
              <a:rPr lang="en-US" altLang="ko-KR" dirty="0"/>
              <a:t>draw() </a:t>
            </a:r>
            <a:r>
              <a:rPr lang="ko-KR" altLang="en-US" dirty="0"/>
              <a:t>함수와 </a:t>
            </a:r>
            <a:r>
              <a:rPr lang="ko-KR" altLang="en-US" dirty="0" err="1"/>
              <a:t>난수를</a:t>
            </a:r>
            <a:r>
              <a:rPr lang="ko-KR" altLang="en-US" dirty="0"/>
              <a:t> 발생하여 원을 움직이는 함수 </a:t>
            </a:r>
            <a:r>
              <a:rPr lang="en-US" altLang="ko-KR" dirty="0"/>
              <a:t>move()</a:t>
            </a:r>
            <a:r>
              <a:rPr lang="ko-KR" altLang="en-US" dirty="0"/>
              <a:t>를 클래스에 추가한다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9633" name="_x55441696" descr="EMB000027801a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32" y="3045123"/>
            <a:ext cx="8077386" cy="301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604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60890" y="1388853"/>
            <a:ext cx="8153400" cy="53052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iostream</a:t>
            </a:r>
            <a:r>
              <a:rPr lang="en-US" altLang="ko-KR" sz="1800" dirty="0">
                <a:latin typeface="Century Schoolbook" panose="02040604050505020304" pitchFamily="18" charset="0"/>
              </a:rPr>
              <a:t>&gt;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windows.h</a:t>
            </a:r>
            <a:r>
              <a:rPr lang="en-US" altLang="ko-KR" sz="1800" dirty="0">
                <a:latin typeface="Century Schoolbook" panose="02040604050505020304" pitchFamily="18" charset="0"/>
              </a:rPr>
              <a:t>&gt;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using namespace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std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class Circle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public: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void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init</a:t>
            </a:r>
            <a:r>
              <a:rPr lang="en-US" altLang="ko-KR" sz="1800" dirty="0">
                <a:latin typeface="Century Schoolbook" panose="02040604050505020304" pitchFamily="18" charset="0"/>
              </a:rPr>
              <a:t>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xval</a:t>
            </a:r>
            <a:r>
              <a:rPr lang="en-US" altLang="ko-KR" sz="1800" dirty="0">
                <a:latin typeface="Century Schoolbook" panose="02040604050505020304" pitchFamily="18" charset="0"/>
              </a:rPr>
              <a:t>,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yval</a:t>
            </a:r>
            <a:r>
              <a:rPr lang="en-US" altLang="ko-KR" sz="1800" dirty="0">
                <a:latin typeface="Century Schoolbook" panose="02040604050505020304" pitchFamily="18" charset="0"/>
              </a:rPr>
              <a:t>,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r);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void draw();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void move();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private: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x, y, radius;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// </a:t>
            </a:r>
            <a:r>
              <a:rPr lang="ko-KR" altLang="en-US" sz="1800" dirty="0">
                <a:latin typeface="Century Schoolbook" panose="02040604050505020304" pitchFamily="18" charset="0"/>
              </a:rPr>
              <a:t>아직 </a:t>
            </a:r>
            <a:r>
              <a:rPr lang="ko-KR" altLang="en-US" sz="1800" dirty="0" err="1">
                <a:latin typeface="Century Schoolbook" panose="02040604050505020304" pitchFamily="18" charset="0"/>
              </a:rPr>
              <a:t>생성자를</a:t>
            </a:r>
            <a:r>
              <a:rPr lang="ko-KR" altLang="en-US" sz="1800" dirty="0">
                <a:latin typeface="Century Schoolbook" panose="02040604050505020304" pitchFamily="18" charset="0"/>
              </a:rPr>
              <a:t> 학습하지 않았기 때문에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init</a:t>
            </a:r>
            <a:r>
              <a:rPr lang="en-US" altLang="ko-KR" sz="1800" dirty="0">
                <a:latin typeface="Century Schoolbook" panose="02040604050505020304" pitchFamily="18" charset="0"/>
              </a:rPr>
              <a:t>() </a:t>
            </a:r>
            <a:r>
              <a:rPr lang="ko-KR" altLang="en-US" sz="1800" dirty="0">
                <a:latin typeface="Century Schoolbook" panose="02040604050505020304" pitchFamily="18" charset="0"/>
              </a:rPr>
              <a:t>함수 사용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void Circle::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init</a:t>
            </a:r>
            <a:r>
              <a:rPr lang="en-US" altLang="ko-KR" sz="1800" dirty="0">
                <a:latin typeface="Century Schoolbook" panose="02040604050505020304" pitchFamily="18" charset="0"/>
              </a:rPr>
              <a:t>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xval</a:t>
            </a:r>
            <a:r>
              <a:rPr lang="en-US" altLang="ko-KR" sz="1800" dirty="0">
                <a:latin typeface="Century Schoolbook" panose="02040604050505020304" pitchFamily="18" charset="0"/>
              </a:rPr>
              <a:t>,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yval</a:t>
            </a:r>
            <a:r>
              <a:rPr lang="en-US" altLang="ko-KR" sz="1800" dirty="0">
                <a:latin typeface="Century Schoolbook" panose="02040604050505020304" pitchFamily="18" charset="0"/>
              </a:rPr>
              <a:t>,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r)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x =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xval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y =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yval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radius = r;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78916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60890" y="327805"/>
            <a:ext cx="8153400" cy="63662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void Circle::draw()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800" dirty="0">
                <a:latin typeface="Century Schoolbook" panose="02040604050505020304" pitchFamily="18" charset="0"/>
              </a:rPr>
              <a:t>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800" dirty="0">
                <a:latin typeface="Century Schoolbook" panose="02040604050505020304" pitchFamily="18" charset="0"/>
              </a:rPr>
              <a:t> =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GetWindowDC</a:t>
            </a:r>
            <a:r>
              <a:rPr lang="en-US" altLang="ko-KR" sz="1800" dirty="0">
                <a:latin typeface="Century Schoolbook" panose="02040604050505020304" pitchFamily="18" charset="0"/>
              </a:rPr>
              <a:t>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GetForegroundWindow</a:t>
            </a:r>
            <a:r>
              <a:rPr lang="en-US" altLang="ko-KR" sz="1800" dirty="0">
                <a:latin typeface="Century Schoolbook" panose="02040604050505020304" pitchFamily="18" charset="0"/>
              </a:rPr>
              <a:t>());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Ellipse(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800" dirty="0">
                <a:latin typeface="Century Schoolbook" panose="02040604050505020304" pitchFamily="18" charset="0"/>
              </a:rPr>
              <a:t>, x - radius, y - radius, x + radius, y + radius);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void Circle::move()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x += rand() % 50;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main()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Circle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c1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Circle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c2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c1.init</a:t>
            </a:r>
            <a:r>
              <a:rPr lang="en-US" altLang="ko-KR" sz="1800" dirty="0">
                <a:latin typeface="Century Schoolbook" panose="02040604050505020304" pitchFamily="18" charset="0"/>
              </a:rPr>
              <a:t>(100, 100, 50);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c2.init</a:t>
            </a:r>
            <a:r>
              <a:rPr lang="en-US" altLang="ko-KR" sz="1800" dirty="0">
                <a:latin typeface="Century Schoolbook" panose="02040604050505020304" pitchFamily="18" charset="0"/>
              </a:rPr>
              <a:t>(100, 200, 40);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for 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800" dirty="0">
                <a:latin typeface="Century Schoolbook" panose="02040604050505020304" pitchFamily="18" charset="0"/>
              </a:rPr>
              <a:t> = 0;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800" dirty="0">
                <a:latin typeface="Century Schoolbook" panose="02040604050505020304" pitchFamily="18" charset="0"/>
              </a:rPr>
              <a:t> &lt; 20;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800" dirty="0">
                <a:latin typeface="Century Schoolbook" panose="02040604050505020304" pitchFamily="18" charset="0"/>
              </a:rPr>
              <a:t>++)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c1.move</a:t>
            </a:r>
            <a:r>
              <a:rPr lang="en-US" altLang="ko-KR" sz="18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c1.draw</a:t>
            </a:r>
            <a:r>
              <a:rPr lang="en-US" altLang="ko-KR" sz="18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c2.move</a:t>
            </a:r>
            <a:r>
              <a:rPr lang="en-US" altLang="ko-KR" sz="18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c2.draw</a:t>
            </a:r>
            <a:r>
              <a:rPr lang="en-US" altLang="ko-KR" sz="18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Sleep(1000);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68297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객체 지향 프로그래밍에서도 프로그래머들은 애플리케이션을 구성하는 클래스들 간의 관계를 그리기 위하여 클래스 다이어그램</a:t>
            </a:r>
            <a:r>
              <a:rPr lang="en-US" altLang="ko-KR" dirty="0"/>
              <a:t>(class diagram)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  <a:r>
              <a:rPr lang="ko-KR" altLang="en-US" dirty="0"/>
              <a:t>가장 대표적인 클래스 다이어그램 표기법은 </a:t>
            </a:r>
            <a:r>
              <a:rPr lang="en-US" altLang="ko-KR" b="1" dirty="0"/>
              <a:t>UML(Unified Modeling Language)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0658" name="Picture 2" descr="E:\document\book\어서와 c++\4장\205P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50" y="3767316"/>
            <a:ext cx="34099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615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endParaRPr lang="ko-KR" altLang="en-US" dirty="0"/>
          </a:p>
        </p:txBody>
      </p:sp>
      <p:pic>
        <p:nvPicPr>
          <p:cNvPr id="71682" name="Picture 2" descr="E:\document\book\어서와 c++\4장\4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2808"/>
            <a:ext cx="9144000" cy="307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323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endParaRPr lang="ko-KR" altLang="en-US" dirty="0"/>
          </a:p>
        </p:txBody>
      </p:sp>
      <p:pic>
        <p:nvPicPr>
          <p:cNvPr id="72706" name="Picture 2" descr="E:\document\book\어서와 c++\4장\4-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13" y="1728386"/>
            <a:ext cx="6778379" cy="372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557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3730" name="Picture 2" descr="E:\document\book\어서와 c++\4장\4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1681162"/>
            <a:ext cx="705802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5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절차 지향과 객체 지향</a:t>
            </a:r>
          </a:p>
        </p:txBody>
      </p:sp>
      <p:pic>
        <p:nvPicPr>
          <p:cNvPr id="35842" name="Picture 2" descr="E:\document\book\어서와 c++\4장\4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4086"/>
            <a:ext cx="9144000" cy="371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69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절차지향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절차 지향 프로그래밍</a:t>
            </a:r>
            <a:r>
              <a:rPr lang="en-US" altLang="ko-KR" b="1" dirty="0"/>
              <a:t>(procedural programming)</a:t>
            </a:r>
            <a:r>
              <a:rPr lang="ko-KR" altLang="en-US" dirty="0"/>
              <a:t>은 </a:t>
            </a:r>
            <a:r>
              <a:rPr lang="ko-KR" altLang="en-US" b="1" dirty="0"/>
              <a:t>프로시저</a:t>
            </a:r>
            <a:r>
              <a:rPr lang="en-US" altLang="ko-KR" b="1" dirty="0"/>
              <a:t>(procedure)</a:t>
            </a:r>
            <a:r>
              <a:rPr lang="ko-KR" altLang="en-US" dirty="0"/>
              <a:t>를 기반으로 하는 프로그래밍 방법이다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프로시져는</a:t>
            </a:r>
            <a:r>
              <a:rPr lang="ko-KR" altLang="en-US" dirty="0"/>
              <a:t> 일반적으로 함수를 의미한다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절차 지향 프로그래밍에서 전체 프로그램은 함수들의 집합으로 이루어진다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87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절차지향의</a:t>
            </a:r>
            <a:r>
              <a:rPr lang="ko-KR" altLang="en-US" dirty="0"/>
              <a:t> 문제점</a:t>
            </a:r>
          </a:p>
        </p:txBody>
      </p:sp>
      <p:pic>
        <p:nvPicPr>
          <p:cNvPr id="36866" name="Picture 2" descr="E:\document\book\어서와 c++\4장\4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97" y="1925308"/>
            <a:ext cx="5331549" cy="373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31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객체지향</a:t>
            </a:r>
            <a:r>
              <a:rPr lang="ko-KR" altLang="en-US" dirty="0"/>
              <a:t> 프로그래밍</a:t>
            </a:r>
          </a:p>
        </p:txBody>
      </p:sp>
      <p:pic>
        <p:nvPicPr>
          <p:cNvPr id="37890" name="Picture 2" descr="E:\document\book\어서와 c++\4장\4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957" y="1899119"/>
            <a:ext cx="6113882" cy="41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64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객체는 상태와 동작을 가지고 있다</a:t>
            </a:r>
            <a:r>
              <a:rPr lang="en-US" altLang="ko-KR" dirty="0"/>
              <a:t>. </a:t>
            </a:r>
            <a:r>
              <a:rPr lang="ko-KR" altLang="en-US" b="1" dirty="0"/>
              <a:t>객체의 상태</a:t>
            </a:r>
            <a:r>
              <a:rPr lang="en-US" altLang="ko-KR" b="1" dirty="0"/>
              <a:t>(state)</a:t>
            </a:r>
            <a:r>
              <a:rPr lang="ko-KR" altLang="en-US" dirty="0"/>
              <a:t>는 객체의 속성이다</a:t>
            </a:r>
            <a:r>
              <a:rPr lang="en-US" altLang="ko-KR" dirty="0"/>
              <a:t>. </a:t>
            </a:r>
            <a:r>
              <a:rPr lang="ko-KR" altLang="en-US" b="1" dirty="0"/>
              <a:t>객체의 동작</a:t>
            </a:r>
            <a:r>
              <a:rPr lang="en-US" altLang="ko-KR" b="1" dirty="0"/>
              <a:t>(behavior)</a:t>
            </a:r>
            <a:r>
              <a:rPr lang="ko-KR" altLang="en-US" dirty="0"/>
              <a:t>은 객체가 취할 수 있는 동작이다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8914" name="Picture 2" descr="E:\document\book\어서와 c++\4장\4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67" y="3056954"/>
            <a:ext cx="6892505" cy="316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66421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5373</TotalTime>
  <Words>619</Words>
  <Application>Microsoft Office PowerPoint</Application>
  <PresentationFormat>화면 슬라이드 쇼(4:3)</PresentationFormat>
  <Paragraphs>331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51" baseType="lpstr">
      <vt:lpstr>1_Crayons</vt:lpstr>
      <vt:lpstr>가을</vt:lpstr>
      <vt:lpstr>PowerPoint 프레젠테이션</vt:lpstr>
      <vt:lpstr>이번 장에서 만들어볼 프로그램</vt:lpstr>
      <vt:lpstr>객체지향이란?</vt:lpstr>
      <vt:lpstr>객체와 메시지</vt:lpstr>
      <vt:lpstr>절차 지향과 객체 지향</vt:lpstr>
      <vt:lpstr>절차지향</vt:lpstr>
      <vt:lpstr>절차지향의 문제점</vt:lpstr>
      <vt:lpstr>객체지향 프로그래밍</vt:lpstr>
      <vt:lpstr>객체의 구성</vt:lpstr>
      <vt:lpstr>멤버 변수와 멤버 함수</vt:lpstr>
      <vt:lpstr>클래스=객체의 설계도</vt:lpstr>
      <vt:lpstr>클래스 작성하기</vt:lpstr>
      <vt:lpstr>클래스 작성의 예</vt:lpstr>
      <vt:lpstr>접근지정자</vt:lpstr>
      <vt:lpstr>객체 생성하기</vt:lpstr>
      <vt:lpstr>객체의 멤버 접근</vt:lpstr>
      <vt:lpstr>예제</vt:lpstr>
      <vt:lpstr>하나의 클래스로 많은 객체 생성 가능</vt:lpstr>
      <vt:lpstr>여러 개의 객체 생성 예제</vt:lpstr>
      <vt:lpstr>각 객체 상태</vt:lpstr>
      <vt:lpstr>Lab: 사각형 클래스</vt:lpstr>
      <vt:lpstr>solution</vt:lpstr>
      <vt:lpstr>Lab: 원 객체 그리기</vt:lpstr>
      <vt:lpstr>solution</vt:lpstr>
      <vt:lpstr>Lab: Car 클래스 작성</vt:lpstr>
      <vt:lpstr>solution</vt:lpstr>
      <vt:lpstr>solution</vt:lpstr>
      <vt:lpstr>멤버 함수 중복 정의</vt:lpstr>
      <vt:lpstr>실행 결과</vt:lpstr>
      <vt:lpstr>클래스의 인터페이스와 구현의 분리</vt:lpstr>
      <vt:lpstr>클래스의 인터페이스와 구현의 분리</vt:lpstr>
      <vt:lpstr>이름 공간</vt:lpstr>
      <vt:lpstr>using 문장을 사용하지 않으면</vt:lpstr>
      <vt:lpstr>클래스의 선언과 클래스의 정의 분리</vt:lpstr>
      <vt:lpstr>car.h</vt:lpstr>
      <vt:lpstr>car.cpp</vt:lpstr>
      <vt:lpstr>main.cpp</vt:lpstr>
      <vt:lpstr>객체 지향의 개념들</vt:lpstr>
      <vt:lpstr>캡슐화</vt:lpstr>
      <vt:lpstr>정보은닉</vt:lpstr>
      <vt:lpstr>상속</vt:lpstr>
      <vt:lpstr>다형성</vt:lpstr>
      <vt:lpstr>Lab: 원들의 경주</vt:lpstr>
      <vt:lpstr>solution </vt:lpstr>
      <vt:lpstr>solution </vt:lpstr>
      <vt:lpstr>UML</vt:lpstr>
      <vt:lpstr>UML</vt:lpstr>
      <vt:lpstr>UML</vt:lpstr>
      <vt:lpstr>UML의 예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csehufs</cp:lastModifiedBy>
  <cp:revision>554</cp:revision>
  <dcterms:created xsi:type="dcterms:W3CDTF">2007-06-29T06:43:39Z</dcterms:created>
  <dcterms:modified xsi:type="dcterms:W3CDTF">2019-10-10T01:45:17Z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