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4"/>
  </p:notesMasterIdLst>
  <p:sldIdLst>
    <p:sldId id="305" r:id="rId2"/>
    <p:sldId id="435" r:id="rId3"/>
    <p:sldId id="436" r:id="rId4"/>
    <p:sldId id="437" r:id="rId5"/>
    <p:sldId id="438" r:id="rId6"/>
    <p:sldId id="439" r:id="rId7"/>
    <p:sldId id="453" r:id="rId8"/>
    <p:sldId id="454" r:id="rId9"/>
    <p:sldId id="455" r:id="rId10"/>
    <p:sldId id="447" r:id="rId11"/>
    <p:sldId id="448" r:id="rId12"/>
    <p:sldId id="449" r:id="rId13"/>
    <p:sldId id="450" r:id="rId14"/>
    <p:sldId id="451" r:id="rId15"/>
    <p:sldId id="452" r:id="rId16"/>
    <p:sldId id="443" r:id="rId17"/>
    <p:sldId id="444" r:id="rId18"/>
    <p:sldId id="456" r:id="rId19"/>
    <p:sldId id="457" r:id="rId20"/>
    <p:sldId id="365" r:id="rId21"/>
    <p:sldId id="431" r:id="rId22"/>
    <p:sldId id="432" r:id="rId23"/>
    <p:sldId id="433" r:id="rId24"/>
    <p:sldId id="434" r:id="rId25"/>
    <p:sldId id="429" r:id="rId26"/>
    <p:sldId id="423" r:id="rId27"/>
    <p:sldId id="427" r:id="rId28"/>
    <p:sldId id="425" r:id="rId29"/>
    <p:sldId id="445" r:id="rId30"/>
    <p:sldId id="446" r:id="rId31"/>
    <p:sldId id="422" r:id="rId32"/>
    <p:sldId id="458" r:id="rId33"/>
  </p:sldIdLst>
  <p:sldSz cx="12192000" cy="6858000"/>
  <p:notesSz cx="7099300" cy="102346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D56"/>
    <a:srgbClr val="FF0000"/>
    <a:srgbClr val="0000FF"/>
    <a:srgbClr val="146E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 autoAdjust="0"/>
    <p:restoredTop sz="80611" autoAdjust="0"/>
  </p:normalViewPr>
  <p:slideViewPr>
    <p:cSldViewPr>
      <p:cViewPr varScale="1">
        <p:scale>
          <a:sx n="80" d="100"/>
          <a:sy n="80" d="100"/>
        </p:scale>
        <p:origin x="132" y="27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300"/>
            </a:lvl1pPr>
          </a:lstStyle>
          <a:p>
            <a:pPr>
              <a:defRPr/>
            </a:pPr>
            <a:fld id="{8878B94F-EDA7-4EF3-B381-FFAF4C0F4ED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32050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헤더파일을 포함시키고 </a:t>
            </a:r>
            <a:r>
              <a:rPr lang="ko-KR" altLang="en-US" dirty="0" err="1"/>
              <a:t>메인함수</a:t>
            </a:r>
            <a:r>
              <a:rPr lang="ko-KR" altLang="en-US" dirty="0"/>
              <a:t> 시작 </a:t>
            </a:r>
            <a:endParaRPr lang="en-US" altLang="ko-KR" dirty="0"/>
          </a:p>
          <a:p>
            <a:r>
              <a:rPr lang="ko-KR" altLang="en-US" dirty="0"/>
              <a:t>화면에 </a:t>
            </a:r>
            <a:r>
              <a:rPr lang="en-US" altLang="ko-KR" dirty="0"/>
              <a:t>hello world</a:t>
            </a:r>
            <a:r>
              <a:rPr lang="ko-KR" altLang="en-US" dirty="0"/>
              <a:t>를 출력 </a:t>
            </a:r>
            <a:endParaRPr lang="en-US" altLang="ko-KR" dirty="0"/>
          </a:p>
          <a:p>
            <a:r>
              <a:rPr lang="ko-KR" altLang="en-US" dirty="0"/>
              <a:t>외부로 </a:t>
            </a:r>
            <a:r>
              <a:rPr lang="en-US" altLang="ko-KR" dirty="0"/>
              <a:t>0</a:t>
            </a:r>
            <a:r>
              <a:rPr lang="ko-KR" altLang="en-US" dirty="0"/>
              <a:t>값을 반환 </a:t>
            </a:r>
            <a:endParaRPr lang="en-US" altLang="ko-KR" dirty="0"/>
          </a:p>
          <a:p>
            <a:r>
              <a:rPr lang="ko-KR" altLang="en-US" dirty="0" err="1"/>
              <a:t>메인함수</a:t>
            </a:r>
            <a:r>
              <a:rPr lang="ko-KR" altLang="en-US" dirty="0"/>
              <a:t> 종료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2911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1563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5301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4267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347322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91167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12501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08022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18406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94760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헤더파일을 포함시키고 </a:t>
            </a:r>
            <a:r>
              <a:rPr lang="ko-KR" altLang="en-US" dirty="0" err="1"/>
              <a:t>메인함수</a:t>
            </a:r>
            <a:r>
              <a:rPr lang="ko-KR" altLang="en-US" dirty="0"/>
              <a:t> 시작 </a:t>
            </a:r>
            <a:endParaRPr lang="en-US" altLang="ko-KR" dirty="0"/>
          </a:p>
          <a:p>
            <a:r>
              <a:rPr lang="ko-KR" altLang="en-US" dirty="0"/>
              <a:t>화면에 </a:t>
            </a:r>
            <a:r>
              <a:rPr lang="en-US" altLang="ko-KR" dirty="0"/>
              <a:t>hello world</a:t>
            </a:r>
            <a:r>
              <a:rPr lang="ko-KR" altLang="en-US" dirty="0"/>
              <a:t>를 출력 </a:t>
            </a:r>
            <a:endParaRPr lang="en-US" altLang="ko-KR" dirty="0"/>
          </a:p>
          <a:p>
            <a:r>
              <a:rPr lang="ko-KR" altLang="en-US" dirty="0"/>
              <a:t>외부로 </a:t>
            </a:r>
            <a:r>
              <a:rPr lang="en-US" altLang="ko-KR" dirty="0"/>
              <a:t>0</a:t>
            </a:r>
            <a:r>
              <a:rPr lang="ko-KR" altLang="en-US" dirty="0"/>
              <a:t>값을 반환 </a:t>
            </a:r>
            <a:endParaRPr lang="en-US" altLang="ko-KR" dirty="0"/>
          </a:p>
          <a:p>
            <a:r>
              <a:rPr lang="ko-KR" altLang="en-US" dirty="0" err="1"/>
              <a:t>메인함수</a:t>
            </a:r>
            <a:r>
              <a:rPr lang="ko-KR" altLang="en-US" dirty="0"/>
              <a:t> 종료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5907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헤더파일을 포함시키고 </a:t>
            </a:r>
            <a:r>
              <a:rPr lang="ko-KR" altLang="en-US" dirty="0" err="1"/>
              <a:t>메인함수</a:t>
            </a:r>
            <a:r>
              <a:rPr lang="ko-KR" altLang="en-US" dirty="0"/>
              <a:t> 시작 </a:t>
            </a:r>
            <a:endParaRPr lang="en-US" altLang="ko-KR" dirty="0"/>
          </a:p>
          <a:p>
            <a:r>
              <a:rPr lang="ko-KR" altLang="en-US" dirty="0"/>
              <a:t>화면에 </a:t>
            </a:r>
            <a:r>
              <a:rPr lang="en-US" altLang="ko-KR" dirty="0"/>
              <a:t>hello world</a:t>
            </a:r>
            <a:r>
              <a:rPr lang="ko-KR" altLang="en-US" dirty="0"/>
              <a:t>를 출력 </a:t>
            </a:r>
            <a:endParaRPr lang="en-US" altLang="ko-KR" dirty="0"/>
          </a:p>
          <a:p>
            <a:r>
              <a:rPr lang="ko-KR" altLang="en-US" dirty="0"/>
              <a:t>외부로 </a:t>
            </a:r>
            <a:r>
              <a:rPr lang="en-US" altLang="ko-KR" dirty="0"/>
              <a:t>0</a:t>
            </a:r>
            <a:r>
              <a:rPr lang="ko-KR" altLang="en-US" dirty="0"/>
              <a:t>값을 반환 </a:t>
            </a:r>
            <a:endParaRPr lang="en-US" altLang="ko-KR" dirty="0"/>
          </a:p>
          <a:p>
            <a:r>
              <a:rPr lang="ko-KR" altLang="en-US" dirty="0" err="1"/>
              <a:t>메인함수</a:t>
            </a:r>
            <a:r>
              <a:rPr lang="ko-KR" altLang="en-US" dirty="0"/>
              <a:t> 종료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67512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헤더파일을 포함시키고 </a:t>
            </a:r>
            <a:r>
              <a:rPr lang="ko-KR" altLang="en-US" dirty="0" err="1"/>
              <a:t>메인함수</a:t>
            </a:r>
            <a:r>
              <a:rPr lang="ko-KR" altLang="en-US" dirty="0"/>
              <a:t> 시작 </a:t>
            </a:r>
            <a:endParaRPr lang="en-US" altLang="ko-KR" dirty="0"/>
          </a:p>
          <a:p>
            <a:r>
              <a:rPr lang="ko-KR" altLang="en-US" dirty="0"/>
              <a:t>화면에 </a:t>
            </a:r>
            <a:r>
              <a:rPr lang="en-US" altLang="ko-KR" dirty="0"/>
              <a:t>hello world</a:t>
            </a:r>
            <a:r>
              <a:rPr lang="ko-KR" altLang="en-US" dirty="0"/>
              <a:t>를 출력 </a:t>
            </a:r>
            <a:endParaRPr lang="en-US" altLang="ko-KR" dirty="0"/>
          </a:p>
          <a:p>
            <a:r>
              <a:rPr lang="ko-KR" altLang="en-US" dirty="0"/>
              <a:t>외부로 </a:t>
            </a:r>
            <a:r>
              <a:rPr lang="en-US" altLang="ko-KR" dirty="0"/>
              <a:t>0</a:t>
            </a:r>
            <a:r>
              <a:rPr lang="ko-KR" altLang="en-US" dirty="0"/>
              <a:t>값을 반환 </a:t>
            </a:r>
            <a:endParaRPr lang="en-US" altLang="ko-KR" dirty="0"/>
          </a:p>
          <a:p>
            <a:r>
              <a:rPr lang="ko-KR" altLang="en-US" dirty="0" err="1"/>
              <a:t>메인함수</a:t>
            </a:r>
            <a:r>
              <a:rPr lang="ko-KR" altLang="en-US" dirty="0"/>
              <a:t> 종료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19024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헤더파일을 포함시키고 </a:t>
            </a:r>
            <a:r>
              <a:rPr lang="ko-KR" altLang="en-US" dirty="0" err="1"/>
              <a:t>메인함수</a:t>
            </a:r>
            <a:r>
              <a:rPr lang="ko-KR" altLang="en-US" dirty="0"/>
              <a:t> 시작 </a:t>
            </a:r>
            <a:endParaRPr lang="en-US" altLang="ko-KR" dirty="0"/>
          </a:p>
          <a:p>
            <a:r>
              <a:rPr lang="ko-KR" altLang="en-US" dirty="0"/>
              <a:t>화면에 </a:t>
            </a:r>
            <a:r>
              <a:rPr lang="en-US" altLang="ko-KR" dirty="0"/>
              <a:t>hello world</a:t>
            </a:r>
            <a:r>
              <a:rPr lang="ko-KR" altLang="en-US" dirty="0"/>
              <a:t>를 출력 </a:t>
            </a:r>
            <a:endParaRPr lang="en-US" altLang="ko-KR" dirty="0"/>
          </a:p>
          <a:p>
            <a:r>
              <a:rPr lang="ko-KR" altLang="en-US" dirty="0"/>
              <a:t>외부로 </a:t>
            </a:r>
            <a:r>
              <a:rPr lang="en-US" altLang="ko-KR" dirty="0"/>
              <a:t>0</a:t>
            </a:r>
            <a:r>
              <a:rPr lang="ko-KR" altLang="en-US" dirty="0"/>
              <a:t>값을 반환 </a:t>
            </a:r>
            <a:endParaRPr lang="en-US" altLang="ko-KR" dirty="0"/>
          </a:p>
          <a:p>
            <a:r>
              <a:rPr lang="ko-KR" altLang="en-US" dirty="0" err="1"/>
              <a:t>메인함수</a:t>
            </a:r>
            <a:r>
              <a:rPr lang="ko-KR" altLang="en-US" dirty="0"/>
              <a:t> 종료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87024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헤더파일을 포함시키고 </a:t>
            </a:r>
            <a:r>
              <a:rPr lang="ko-KR" altLang="en-US" dirty="0" err="1"/>
              <a:t>메인함수</a:t>
            </a:r>
            <a:r>
              <a:rPr lang="ko-KR" altLang="en-US" dirty="0"/>
              <a:t> 시작 </a:t>
            </a:r>
            <a:endParaRPr lang="en-US" altLang="ko-KR" dirty="0"/>
          </a:p>
          <a:p>
            <a:r>
              <a:rPr lang="ko-KR" altLang="en-US" dirty="0"/>
              <a:t>화면에 </a:t>
            </a:r>
            <a:r>
              <a:rPr lang="en-US" altLang="ko-KR" dirty="0"/>
              <a:t>hello world</a:t>
            </a:r>
            <a:r>
              <a:rPr lang="ko-KR" altLang="en-US" dirty="0"/>
              <a:t>를 출력 </a:t>
            </a:r>
            <a:endParaRPr lang="en-US" altLang="ko-KR" dirty="0"/>
          </a:p>
          <a:p>
            <a:r>
              <a:rPr lang="ko-KR" altLang="en-US" dirty="0"/>
              <a:t>외부로 </a:t>
            </a:r>
            <a:r>
              <a:rPr lang="en-US" altLang="ko-KR" dirty="0"/>
              <a:t>0</a:t>
            </a:r>
            <a:r>
              <a:rPr lang="ko-KR" altLang="en-US" dirty="0"/>
              <a:t>값을 반환 </a:t>
            </a:r>
            <a:endParaRPr lang="en-US" altLang="ko-KR" dirty="0"/>
          </a:p>
          <a:p>
            <a:r>
              <a:rPr lang="ko-KR" altLang="en-US" dirty="0" err="1"/>
              <a:t>메인함수</a:t>
            </a:r>
            <a:r>
              <a:rPr lang="ko-KR" altLang="en-US" dirty="0"/>
              <a:t> 종료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97496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헤더파일을 포함시키고 </a:t>
            </a:r>
            <a:r>
              <a:rPr lang="ko-KR" altLang="en-US" dirty="0" err="1"/>
              <a:t>메인함수</a:t>
            </a:r>
            <a:r>
              <a:rPr lang="ko-KR" altLang="en-US" dirty="0"/>
              <a:t> 시작 </a:t>
            </a:r>
            <a:endParaRPr lang="en-US" altLang="ko-KR" dirty="0"/>
          </a:p>
          <a:p>
            <a:r>
              <a:rPr lang="ko-KR" altLang="en-US" dirty="0"/>
              <a:t>화면에 </a:t>
            </a:r>
            <a:r>
              <a:rPr lang="en-US" altLang="ko-KR" dirty="0"/>
              <a:t>hello world</a:t>
            </a:r>
            <a:r>
              <a:rPr lang="ko-KR" altLang="en-US" dirty="0"/>
              <a:t>를 출력 </a:t>
            </a:r>
            <a:endParaRPr lang="en-US" altLang="ko-KR" dirty="0"/>
          </a:p>
          <a:p>
            <a:r>
              <a:rPr lang="ko-KR" altLang="en-US" dirty="0"/>
              <a:t>외부로 </a:t>
            </a:r>
            <a:r>
              <a:rPr lang="en-US" altLang="ko-KR" dirty="0"/>
              <a:t>0</a:t>
            </a:r>
            <a:r>
              <a:rPr lang="ko-KR" altLang="en-US" dirty="0"/>
              <a:t>값을 반환 </a:t>
            </a:r>
            <a:endParaRPr lang="en-US" altLang="ko-KR" dirty="0"/>
          </a:p>
          <a:p>
            <a:r>
              <a:rPr lang="ko-KR" altLang="en-US" dirty="0" err="1"/>
              <a:t>메인함수</a:t>
            </a:r>
            <a:r>
              <a:rPr lang="ko-KR" altLang="en-US" dirty="0"/>
              <a:t> 종료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1341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헤더파일을 포함시키고 </a:t>
            </a:r>
            <a:r>
              <a:rPr lang="ko-KR" altLang="en-US" dirty="0" err="1"/>
              <a:t>메인함수</a:t>
            </a:r>
            <a:r>
              <a:rPr lang="ko-KR" altLang="en-US" dirty="0"/>
              <a:t> 시작 </a:t>
            </a:r>
            <a:endParaRPr lang="en-US" altLang="ko-KR" dirty="0"/>
          </a:p>
          <a:p>
            <a:r>
              <a:rPr lang="ko-KR" altLang="en-US" dirty="0"/>
              <a:t>화면에 </a:t>
            </a:r>
            <a:r>
              <a:rPr lang="en-US" altLang="ko-KR" dirty="0"/>
              <a:t>hello world</a:t>
            </a:r>
            <a:r>
              <a:rPr lang="ko-KR" altLang="en-US" dirty="0"/>
              <a:t>를 출력 </a:t>
            </a:r>
            <a:endParaRPr lang="en-US" altLang="ko-KR" dirty="0"/>
          </a:p>
          <a:p>
            <a:r>
              <a:rPr lang="ko-KR" altLang="en-US" dirty="0"/>
              <a:t>외부로 </a:t>
            </a:r>
            <a:r>
              <a:rPr lang="en-US" altLang="ko-KR" dirty="0"/>
              <a:t>0</a:t>
            </a:r>
            <a:r>
              <a:rPr lang="ko-KR" altLang="en-US" dirty="0"/>
              <a:t>값을 반환 </a:t>
            </a:r>
            <a:endParaRPr lang="en-US" altLang="ko-KR" dirty="0"/>
          </a:p>
          <a:p>
            <a:r>
              <a:rPr lang="ko-KR" altLang="en-US" dirty="0" err="1"/>
              <a:t>메인함수</a:t>
            </a:r>
            <a:r>
              <a:rPr lang="ko-KR" altLang="en-US" dirty="0"/>
              <a:t> 종료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0150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9127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59975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8855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5927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2875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5777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/>
          <p:cNvSpPr>
            <a:spLocks noChangeShapeType="1"/>
          </p:cNvSpPr>
          <p:nvPr/>
        </p:nvSpPr>
        <p:spPr bwMode="auto">
          <a:xfrm>
            <a:off x="1991544" y="2819400"/>
            <a:ext cx="8280920" cy="0"/>
          </a:xfrm>
          <a:prstGeom prst="line">
            <a:avLst/>
          </a:prstGeom>
          <a:noFill/>
          <a:ln w="12700">
            <a:solidFill>
              <a:srgbClr val="002D5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21217" y="466725"/>
            <a:ext cx="9707231" cy="2133600"/>
          </a:xfrm>
        </p:spPr>
        <p:txBody>
          <a:bodyPr/>
          <a:lstStyle>
            <a:lvl1pPr algn="r">
              <a:defRPr sz="4800">
                <a:latin typeface="Book Antiqua" panose="02040602050305030304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0496" y="0"/>
            <a:ext cx="1651535" cy="1268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356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F6777B-DC29-4898-9309-F89CF91B7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7875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68A988-223C-4C30-90CA-BAEA7062904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0751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09600" y="1719263"/>
            <a:ext cx="10972800" cy="4411662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1F1F7-6B2C-4087-BF23-AAC408E8CF6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0060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027834" y="6489701"/>
            <a:ext cx="637117" cy="252413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9365D-7F02-4303-8378-30C22F7BA89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615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9365D-7F02-4303-8378-30C22F7BA89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9920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404CE-95DD-4F5A-AC67-CE30E9D2D77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7425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B82540-19CE-44B1-A671-301B8969842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888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2F9B0-19BA-40BB-81CA-8D6D5837561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5456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FFCA29-3EBF-46D9-A61C-6C80FE6A65A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1178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836827-8F1D-4FAA-AA8E-BD96B8F327E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0983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5C356-86A3-44DC-8E76-7E5D39CDE08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9471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47751" y="122238"/>
            <a:ext cx="9525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7752" y="1412876"/>
            <a:ext cx="10534649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504" y="0"/>
            <a:ext cx="1579527" cy="1268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696" y="5946237"/>
            <a:ext cx="1559024" cy="1299187"/>
          </a:xfrm>
          <a:prstGeom prst="rect">
            <a:avLst/>
          </a:prstGeom>
        </p:spPr>
      </p:pic>
      <p:sp>
        <p:nvSpPr>
          <p:cNvPr id="41" name="bk object 19"/>
          <p:cNvSpPr/>
          <p:nvPr userDrawn="1"/>
        </p:nvSpPr>
        <p:spPr>
          <a:xfrm>
            <a:off x="0" y="6411141"/>
            <a:ext cx="12192000" cy="276999"/>
          </a:xfrm>
          <a:prstGeom prst="rect">
            <a:avLst/>
          </a:prstGeom>
          <a:solidFill>
            <a:srgbClr val="002D56"/>
          </a:solidFill>
        </p:spPr>
        <p:txBody>
          <a:bodyPr lIns="0" tIns="0" rIns="0" bIns="0">
            <a:spAutoFit/>
          </a:bodyPr>
          <a:lstStyle/>
          <a:p>
            <a:pPr eaLnBrk="1" latinLnBrk="1" hangingPunct="1">
              <a:defRPr/>
            </a:pPr>
            <a:endParaRPr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25152" y="6341258"/>
            <a:ext cx="1390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PMI</a:t>
            </a:r>
            <a:r>
              <a:rPr lang="en-US" altLang="ko-K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</a:t>
            </a:r>
            <a:endParaRPr lang="ko-KR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27834" y="6489701"/>
            <a:ext cx="63711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000" b="1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>
              <a:defRPr/>
            </a:pPr>
            <a:fld id="{C4A79198-61BD-4EA5-A0B0-C6DF4A47F96F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1" r:id="rId1"/>
    <p:sldLayoutId id="2147484420" r:id="rId2"/>
    <p:sldLayoutId id="2147484421" r:id="rId3"/>
    <p:sldLayoutId id="2147484422" r:id="rId4"/>
    <p:sldLayoutId id="2147484423" r:id="rId5"/>
    <p:sldLayoutId id="2147484424" r:id="rId6"/>
    <p:sldLayoutId id="2147484425" r:id="rId7"/>
    <p:sldLayoutId id="2147484426" r:id="rId8"/>
    <p:sldLayoutId id="2147484427" r:id="rId9"/>
    <p:sldLayoutId id="2147484428" r:id="rId10"/>
    <p:sldLayoutId id="2147484429" r:id="rId11"/>
    <p:sldLayoutId id="2147484430" r:id="rId12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002D56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anose="02020603050405020304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7030A0"/>
          </a:solidFill>
          <a:latin typeface="Comic Sans MS" pitchFamily="66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7030A0"/>
          </a:solidFill>
          <a:latin typeface="Comic Sans MS" pitchFamily="66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7030A0"/>
          </a:solidFill>
          <a:latin typeface="Comic Sans MS" pitchFamily="66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7030A0"/>
          </a:solidFill>
          <a:latin typeface="Comic Sans MS" pitchFamily="66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Comic Sans MS" pitchFamily="66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Comic Sans MS" pitchFamily="66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Comic Sans MS" pitchFamily="66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2D56"/>
        </a:buClr>
        <a:buSzPct val="70000"/>
        <a:buFont typeface="Wingdings" pitchFamily="2" charset="2"/>
        <a:buChar char="Ø"/>
        <a:defRPr kumimoji="1" sz="2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Arial" panose="020B0604020202020204" pitchFamily="34" charset="0"/>
        </a:defRPr>
      </a:lvl1pPr>
      <a:lvl2pPr marL="692150" indent="-347663" algn="l" rtl="0" eaLnBrk="0" fontAlgn="base" latinLnBrk="1" hangingPunct="0">
        <a:spcBef>
          <a:spcPct val="20000"/>
        </a:spcBef>
        <a:spcAft>
          <a:spcPct val="0"/>
        </a:spcAft>
        <a:buClr>
          <a:srgbClr val="002D56"/>
        </a:buClr>
        <a:buSzPct val="70000"/>
        <a:buFont typeface="Wingdings" pitchFamily="2" charset="2"/>
        <a:buChar char="l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Arial" panose="020B0604020202020204" pitchFamily="34" charset="0"/>
        </a:defRPr>
      </a:lvl2pPr>
      <a:lvl3pPr marL="987425" indent="-293688" algn="l" rtl="0" eaLnBrk="0" fontAlgn="base" latinLnBrk="1" hangingPunct="0">
        <a:spcBef>
          <a:spcPct val="20000"/>
        </a:spcBef>
        <a:spcAft>
          <a:spcPct val="0"/>
        </a:spcAft>
        <a:buClr>
          <a:srgbClr val="002D56"/>
        </a:buClr>
        <a:buSzPct val="70000"/>
        <a:buFont typeface="Wingdings" pitchFamily="2" charset="2"/>
        <a:buChar char="l"/>
        <a:defRPr kumimoji="1" sz="18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Arial" panose="020B0604020202020204" pitchFamily="34" charset="0"/>
        </a:defRPr>
      </a:lvl3pPr>
      <a:lvl4pPr marL="1281113" indent="-292100" algn="l" rtl="0" eaLnBrk="0" fontAlgn="base" latinLnBrk="1" hangingPunct="0">
        <a:spcBef>
          <a:spcPct val="20000"/>
        </a:spcBef>
        <a:spcAft>
          <a:spcPct val="0"/>
        </a:spcAft>
        <a:buClr>
          <a:srgbClr val="002D56"/>
        </a:buClr>
        <a:buSzPct val="75000"/>
        <a:buFont typeface="Wingdings" pitchFamily="2" charset="2"/>
        <a:buChar char="§"/>
        <a:defRPr kumimoji="1" sz="18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Arial" panose="020B0604020202020204" pitchFamily="34" charset="0"/>
        </a:defRPr>
      </a:lvl4pPr>
      <a:lvl5pPr marL="1598613" indent="-315913" algn="l" rtl="0" eaLnBrk="0" fontAlgn="base" latinLnBrk="1" hangingPunct="0">
        <a:spcBef>
          <a:spcPct val="20000"/>
        </a:spcBef>
        <a:spcAft>
          <a:spcPct val="0"/>
        </a:spcAft>
        <a:buClr>
          <a:srgbClr val="002D56"/>
        </a:buClr>
        <a:buSzPct val="80000"/>
        <a:buFont typeface="Wingdings" pitchFamily="2" charset="2"/>
        <a:buChar char="§"/>
        <a:defRPr kumimoji="1" sz="18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Arial" panose="020B0604020202020204" pitchFamily="34" charset="0"/>
        </a:defRPr>
      </a:lvl5pPr>
      <a:lvl6pPr marL="2055813" indent="-315913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1"/>
          <p:cNvSpPr>
            <a:spLocks noGrp="1"/>
          </p:cNvSpPr>
          <p:nvPr>
            <p:ph type="ctrTitle"/>
          </p:nvPr>
        </p:nvSpPr>
        <p:spPr>
          <a:xfrm>
            <a:off x="2331717" y="692150"/>
            <a:ext cx="7528569" cy="2133600"/>
          </a:xfrm>
        </p:spPr>
        <p:txBody>
          <a:bodyPr anchor="ctr"/>
          <a:lstStyle/>
          <a:p>
            <a:pPr algn="ctr"/>
            <a:r>
              <a:rPr lang="ko-KR" altLang="en-US" sz="4000" dirty="0">
                <a:cs typeface="Arial" charset="0"/>
              </a:rPr>
              <a:t>컴퓨터 개론 및 실습</a:t>
            </a:r>
            <a:endParaRPr lang="en-US" altLang="en-US" sz="4000" dirty="0">
              <a:latin typeface="Times New Roman" panose="02020603050405020304" pitchFamily="18" charset="0"/>
            </a:endParaRPr>
          </a:p>
        </p:txBody>
      </p:sp>
      <p:sp>
        <p:nvSpPr>
          <p:cNvPr id="6147" name="부제목 2"/>
          <p:cNvSpPr>
            <a:spLocks noGrp="1"/>
          </p:cNvSpPr>
          <p:nvPr>
            <p:ph type="subTitle" idx="1"/>
          </p:nvPr>
        </p:nvSpPr>
        <p:spPr>
          <a:xfrm>
            <a:off x="5608240" y="3434928"/>
            <a:ext cx="6248400" cy="2362200"/>
          </a:xfrm>
        </p:spPr>
        <p:txBody>
          <a:bodyPr/>
          <a:lstStyle/>
          <a:p>
            <a:pPr>
              <a:defRPr/>
            </a:pP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2018.03.21</a:t>
            </a:r>
          </a:p>
          <a:p>
            <a:pPr>
              <a:defRPr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jung</a:t>
            </a:r>
            <a:r>
              <a:rPr lang="ko-KR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gook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Kim </a:t>
            </a:r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defRPr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by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young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Youn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640" y="5949280"/>
            <a:ext cx="1559024" cy="1299187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335360" y="6381328"/>
            <a:ext cx="1152128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표기법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D478DD9C-0242-4348-9F48-B3C10A996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2" y="1268760"/>
            <a:ext cx="10534649" cy="4824413"/>
          </a:xfrm>
        </p:spPr>
        <p:txBody>
          <a:bodyPr/>
          <a:lstStyle/>
          <a:p>
            <a:r>
              <a:rPr lang="ko-KR" altLang="en-US" sz="2000" dirty="0"/>
              <a:t>변수는 우리가 프로그래밍을 하며 특정한 자료형을 사용하겠다고 선언함과 동시에 </a:t>
            </a:r>
            <a:br>
              <a:rPr lang="en-US" altLang="ko-KR" sz="2000" dirty="0"/>
            </a:br>
            <a:r>
              <a:rPr lang="ko-KR" altLang="en-US" sz="2000" dirty="0"/>
              <a:t>이름을 지어주는 것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따라서 변수의 이름은 의미 없이 </a:t>
            </a:r>
            <a:r>
              <a:rPr lang="en-US" altLang="ko-KR" sz="2000" dirty="0"/>
              <a:t>a, b </a:t>
            </a:r>
            <a:r>
              <a:rPr lang="ko-KR" altLang="en-US" sz="2000" dirty="0"/>
              <a:t>로 표기하는 것이 아닌 </a:t>
            </a:r>
            <a:br>
              <a:rPr lang="en-US" altLang="ko-KR" sz="2000" dirty="0"/>
            </a:br>
            <a:r>
              <a:rPr lang="ko-KR" altLang="en-US" sz="2000" dirty="0"/>
              <a:t>목적에 맞는 이름을 표기해주는 것이 좋다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변수명을 표기하는 것에 대한 </a:t>
            </a:r>
            <a:r>
              <a:rPr lang="ko-KR" altLang="en-US" sz="2000" dirty="0" err="1"/>
              <a:t>변수명</a:t>
            </a:r>
            <a:r>
              <a:rPr lang="ko-KR" altLang="en-US" sz="2000" dirty="0"/>
              <a:t> 규약이라는 것이 존재하고 크게 </a:t>
            </a:r>
            <a:r>
              <a:rPr lang="en-US" altLang="ko-KR" sz="2000" dirty="0"/>
              <a:t>3</a:t>
            </a:r>
            <a:r>
              <a:rPr lang="ko-KR" altLang="en-US" sz="2000" dirty="0"/>
              <a:t>가지가 있다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274214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변수명</a:t>
            </a:r>
            <a:r>
              <a:rPr lang="ko-KR" altLang="en-US" dirty="0"/>
              <a:t> 규약</a:t>
            </a:r>
            <a:r>
              <a:rPr lang="en-US" altLang="ko-KR" dirty="0"/>
              <a:t> – </a:t>
            </a:r>
            <a:r>
              <a:rPr lang="ko-KR" altLang="en-US" dirty="0"/>
              <a:t>헝가리안 표기법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D478DD9C-0242-4348-9F48-B3C10A996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2" y="1268760"/>
            <a:ext cx="10534649" cy="4824413"/>
          </a:xfrm>
        </p:spPr>
        <p:txBody>
          <a:bodyPr/>
          <a:lstStyle/>
          <a:p>
            <a:r>
              <a:rPr lang="en-US" altLang="ko-KR" dirty="0"/>
              <a:t>Hungarian Notation</a:t>
            </a:r>
          </a:p>
          <a:p>
            <a:endParaRPr lang="en-US" altLang="ko-KR" dirty="0"/>
          </a:p>
          <a:p>
            <a:r>
              <a:rPr lang="ko-KR" altLang="en-US" dirty="0"/>
              <a:t>유래</a:t>
            </a:r>
            <a:r>
              <a:rPr lang="en-US" altLang="ko-KR" dirty="0"/>
              <a:t> - Microsoft</a:t>
            </a:r>
            <a:r>
              <a:rPr lang="ko-KR" altLang="en-US" dirty="0"/>
              <a:t>의 헝가리안 프로그래머가 사용하던 </a:t>
            </a:r>
            <a:r>
              <a:rPr lang="ko-KR" altLang="en-US" dirty="0" err="1"/>
              <a:t>변수명</a:t>
            </a:r>
            <a:r>
              <a:rPr lang="ko-KR" altLang="en-US" dirty="0"/>
              <a:t> 명명 방식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 방법 </a:t>
            </a:r>
            <a:r>
              <a:rPr lang="en-US" altLang="ko-KR" dirty="0"/>
              <a:t>– </a:t>
            </a:r>
            <a:r>
              <a:rPr lang="ko-KR" altLang="en-US" dirty="0"/>
              <a:t>변수의 자료형을 </a:t>
            </a:r>
            <a:r>
              <a:rPr lang="ko-KR" altLang="en-US" dirty="0" err="1"/>
              <a:t>변수명</a:t>
            </a:r>
            <a:r>
              <a:rPr lang="ko-KR" altLang="en-US" dirty="0"/>
              <a:t> 앞에 붙여주면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 number; //</a:t>
            </a:r>
            <a:r>
              <a:rPr lang="ko-KR" altLang="en-US" dirty="0"/>
              <a:t>일반 표기법</a:t>
            </a:r>
            <a:endParaRPr lang="en-US" altLang="ko-KR" dirty="0"/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intNumber</a:t>
            </a:r>
            <a:r>
              <a:rPr lang="en-US" altLang="ko-KR" dirty="0"/>
              <a:t>; //</a:t>
            </a:r>
            <a:r>
              <a:rPr lang="ko-KR" altLang="en-US" dirty="0"/>
              <a:t>헝가리안 표기법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28450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변수명</a:t>
            </a:r>
            <a:r>
              <a:rPr lang="ko-KR" altLang="en-US" dirty="0"/>
              <a:t> 규약</a:t>
            </a:r>
            <a:r>
              <a:rPr lang="en-US" altLang="ko-KR" dirty="0"/>
              <a:t> – </a:t>
            </a:r>
            <a:r>
              <a:rPr lang="ko-KR" altLang="en-US" dirty="0"/>
              <a:t>카멜 표기법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D478DD9C-0242-4348-9F48-B3C10A996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2" y="1268760"/>
            <a:ext cx="10534649" cy="4824413"/>
          </a:xfrm>
        </p:spPr>
        <p:txBody>
          <a:bodyPr/>
          <a:lstStyle/>
          <a:p>
            <a:r>
              <a:rPr lang="en-US" altLang="ko-KR" dirty="0"/>
              <a:t>Camel Notation</a:t>
            </a:r>
          </a:p>
          <a:p>
            <a:endParaRPr lang="en-US" altLang="ko-KR" dirty="0"/>
          </a:p>
          <a:p>
            <a:r>
              <a:rPr lang="ko-KR" altLang="en-US" dirty="0"/>
              <a:t>유래</a:t>
            </a:r>
            <a:r>
              <a:rPr lang="en-US" altLang="ko-KR" dirty="0"/>
              <a:t> – JAVA </a:t>
            </a:r>
            <a:r>
              <a:rPr lang="ko-KR" altLang="en-US" dirty="0"/>
              <a:t>프로그래밍에서 사용된 것으로 추정됨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 방법 </a:t>
            </a:r>
            <a:r>
              <a:rPr lang="en-US" altLang="ko-KR" dirty="0"/>
              <a:t>– </a:t>
            </a:r>
            <a:r>
              <a:rPr lang="ko-KR" altLang="en-US" dirty="0"/>
              <a:t>변수</a:t>
            </a:r>
            <a:r>
              <a:rPr lang="en-US" altLang="ko-KR" dirty="0"/>
              <a:t>(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  <a:r>
              <a:rPr lang="ko-KR" altLang="en-US" dirty="0"/>
              <a:t>의 이름에 두 단어가 들어갈 경우 앞의 단어는 소문자로 시작</a:t>
            </a:r>
            <a:r>
              <a:rPr lang="en-US" altLang="ko-KR" dirty="0"/>
              <a:t>, </a:t>
            </a:r>
            <a:r>
              <a:rPr lang="ko-KR" altLang="en-US" dirty="0"/>
              <a:t>뒷단어는 대문자로 시작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indexnumber</a:t>
            </a:r>
            <a:r>
              <a:rPr lang="en-US" altLang="ko-KR" dirty="0"/>
              <a:t>; //</a:t>
            </a:r>
            <a:r>
              <a:rPr lang="ko-KR" altLang="en-US" dirty="0"/>
              <a:t>일반 표기법</a:t>
            </a:r>
            <a:endParaRPr lang="en-US" altLang="ko-KR" dirty="0"/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indexNumber</a:t>
            </a:r>
            <a:r>
              <a:rPr lang="en-US" altLang="ko-KR" dirty="0"/>
              <a:t>; //</a:t>
            </a:r>
            <a:r>
              <a:rPr lang="ko-KR" altLang="en-US" dirty="0"/>
              <a:t>카멜 표기법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73772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변수명</a:t>
            </a:r>
            <a:r>
              <a:rPr lang="ko-KR" altLang="en-US" dirty="0"/>
              <a:t> 규약</a:t>
            </a:r>
            <a:r>
              <a:rPr lang="en-US" altLang="ko-KR" dirty="0"/>
              <a:t> – </a:t>
            </a:r>
            <a:r>
              <a:rPr lang="ko-KR" altLang="en-US" dirty="0"/>
              <a:t>파스칼 표기법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D478DD9C-0242-4348-9F48-B3C10A996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2" y="1268760"/>
            <a:ext cx="10534649" cy="4824413"/>
          </a:xfrm>
        </p:spPr>
        <p:txBody>
          <a:bodyPr/>
          <a:lstStyle/>
          <a:p>
            <a:r>
              <a:rPr lang="en-US" altLang="ko-KR" dirty="0"/>
              <a:t>Pascal Notation</a:t>
            </a:r>
          </a:p>
          <a:p>
            <a:endParaRPr lang="en-US" altLang="ko-KR" dirty="0"/>
          </a:p>
          <a:p>
            <a:r>
              <a:rPr lang="ko-KR" altLang="en-US" dirty="0"/>
              <a:t>유래</a:t>
            </a:r>
            <a:r>
              <a:rPr lang="en-US" altLang="ko-KR" dirty="0"/>
              <a:t> – Pascal</a:t>
            </a:r>
            <a:r>
              <a:rPr lang="ko-KR" altLang="en-US" dirty="0"/>
              <a:t>이 시작한 건 아닌 듯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 방법 </a:t>
            </a:r>
            <a:r>
              <a:rPr lang="en-US" altLang="ko-KR" dirty="0"/>
              <a:t>– </a:t>
            </a:r>
            <a:r>
              <a:rPr lang="ko-KR" altLang="en-US" dirty="0"/>
              <a:t>변수</a:t>
            </a:r>
            <a:r>
              <a:rPr lang="en-US" altLang="ko-KR" dirty="0"/>
              <a:t>(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  <a:r>
              <a:rPr lang="ko-KR" altLang="en-US" dirty="0"/>
              <a:t>의 이름에 두 단어가 들어갈 경우 앞의 단어는 대문자로 시작</a:t>
            </a:r>
            <a:r>
              <a:rPr lang="en-US" altLang="ko-KR" dirty="0"/>
              <a:t>, </a:t>
            </a:r>
            <a:r>
              <a:rPr lang="ko-KR" altLang="en-US" dirty="0"/>
              <a:t>뒷단어도 대문자로 시작 </a:t>
            </a:r>
            <a:r>
              <a:rPr lang="en-US" altLang="ko-KR" dirty="0"/>
              <a:t>(</a:t>
            </a:r>
            <a:r>
              <a:rPr lang="ko-KR" altLang="en-US" dirty="0"/>
              <a:t>카멜 표기법과 유사하지만 앞 단어의 시작 문자만 다름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indexnumber</a:t>
            </a:r>
            <a:r>
              <a:rPr lang="en-US" altLang="ko-KR" dirty="0"/>
              <a:t>; //</a:t>
            </a:r>
            <a:r>
              <a:rPr lang="ko-KR" altLang="en-US" dirty="0"/>
              <a:t>일반 표기법</a:t>
            </a:r>
            <a:endParaRPr lang="en-US" altLang="ko-KR" dirty="0"/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IndexNumber</a:t>
            </a:r>
            <a:r>
              <a:rPr lang="en-US" altLang="ko-KR" dirty="0"/>
              <a:t>; //</a:t>
            </a:r>
            <a:r>
              <a:rPr lang="ko-KR" altLang="en-US" dirty="0"/>
              <a:t>파스칼 표기법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38884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변수명</a:t>
            </a:r>
            <a:r>
              <a:rPr lang="ko-KR" altLang="en-US" dirty="0"/>
              <a:t> 제약조건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D478DD9C-0242-4348-9F48-B3C10A996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2" y="1268760"/>
            <a:ext cx="10534649" cy="4824413"/>
          </a:xfrm>
        </p:spPr>
        <p:txBody>
          <a:bodyPr/>
          <a:lstStyle/>
          <a:p>
            <a:r>
              <a:rPr lang="ko-KR" altLang="en-US" dirty="0"/>
              <a:t>변수명을 명명하는 과정에서 표기법도 중요하지만 가장 중요한 것은 </a:t>
            </a:r>
            <a:br>
              <a:rPr lang="en-US" altLang="ko-KR" dirty="0"/>
            </a:br>
            <a:r>
              <a:rPr lang="ko-KR" altLang="en-US" dirty="0"/>
              <a:t>컴파일러가 인정하는 변수명을 명명하는 것도 중요하다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변수명에는 특수문자를 사용할 수 없고 숫자로 시작될 수 없으며 </a:t>
            </a:r>
            <a:br>
              <a:rPr lang="en-US" altLang="ko-KR" dirty="0"/>
            </a:br>
            <a:r>
              <a:rPr lang="ko-KR" altLang="en-US" dirty="0" err="1"/>
              <a:t>예약어는</a:t>
            </a:r>
            <a:r>
              <a:rPr lang="ko-KR" altLang="en-US" dirty="0"/>
              <a:t> 사용될 수 없다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sum, _count, king3, </a:t>
            </a:r>
            <a:r>
              <a:rPr lang="en-US" altLang="ko-KR" dirty="0" err="1"/>
              <a:t>n_picture</a:t>
            </a:r>
            <a:r>
              <a:rPr lang="en-US" altLang="ko-KR" dirty="0"/>
              <a:t>      </a:t>
            </a:r>
            <a:r>
              <a:rPr lang="en-US" altLang="ko-KR" dirty="0">
                <a:sym typeface="Wingdings" pitchFamily="2" charset="2"/>
              </a:rPr>
              <a:t> </a:t>
            </a:r>
            <a:r>
              <a:rPr lang="ko-KR" altLang="en-US" dirty="0">
                <a:sym typeface="Wingdings" pitchFamily="2" charset="2"/>
              </a:rPr>
              <a:t>사용 가능한 </a:t>
            </a:r>
            <a:r>
              <a:rPr lang="ko-KR" altLang="en-US" dirty="0" err="1">
                <a:sym typeface="Wingdings" pitchFamily="2" charset="2"/>
              </a:rPr>
              <a:t>변수명</a:t>
            </a:r>
            <a:endParaRPr lang="en-US" altLang="ko-KR" dirty="0">
              <a:sym typeface="Wingdings" pitchFamily="2" charset="2"/>
            </a:endParaRPr>
          </a:p>
          <a:p>
            <a:r>
              <a:rPr lang="en-US" altLang="ko-KR" dirty="0">
                <a:sym typeface="Wingdings" pitchFamily="2" charset="2"/>
              </a:rPr>
              <a:t>2nd_try, </a:t>
            </a:r>
            <a:r>
              <a:rPr lang="en-US" altLang="ko-KR" dirty="0" err="1">
                <a:sym typeface="Wingdings" pitchFamily="2" charset="2"/>
              </a:rPr>
              <a:t>Dollor</a:t>
            </a:r>
            <a:r>
              <a:rPr lang="en-US" altLang="ko-KR" dirty="0">
                <a:sym typeface="Wingdings" pitchFamily="2" charset="2"/>
              </a:rPr>
              <a:t>#, double 	     </a:t>
            </a:r>
            <a:r>
              <a:rPr lang="ko-KR" altLang="en-US" dirty="0">
                <a:sym typeface="Wingdings" pitchFamily="2" charset="2"/>
              </a:rPr>
              <a:t>사용 불가능한 </a:t>
            </a:r>
            <a:r>
              <a:rPr lang="ko-KR" altLang="en-US" dirty="0" err="1">
                <a:sym typeface="Wingdings" pitchFamily="2" charset="2"/>
              </a:rPr>
              <a:t>변수명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35141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예약어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D478DD9C-0242-4348-9F48-B3C10A996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2" y="1268760"/>
            <a:ext cx="10534649" cy="4824413"/>
          </a:xfrm>
        </p:spPr>
        <p:txBody>
          <a:bodyPr/>
          <a:lstStyle/>
          <a:p>
            <a:r>
              <a:rPr lang="ko-KR" altLang="en-US" dirty="0" err="1"/>
              <a:t>예약어는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언어에서 고유한 의미를 가지는 </a:t>
            </a:r>
            <a:r>
              <a:rPr lang="en-US" altLang="ko-KR" dirty="0"/>
              <a:t>keyword</a:t>
            </a:r>
            <a:r>
              <a:rPr lang="ko-KR" altLang="en-US" dirty="0"/>
              <a:t>를 의미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Eclipse</a:t>
            </a:r>
            <a:r>
              <a:rPr lang="ko-KR" altLang="en-US" dirty="0"/>
              <a:t>를 이용하여 </a:t>
            </a:r>
            <a:r>
              <a:rPr lang="en-US" altLang="ko-KR" dirty="0"/>
              <a:t>C</a:t>
            </a:r>
            <a:r>
              <a:rPr lang="ko-KR" altLang="en-US" dirty="0"/>
              <a:t>언어 프로그래밍을 할 때 </a:t>
            </a:r>
            <a:r>
              <a:rPr lang="ko-KR" altLang="en-US" dirty="0" err="1"/>
              <a:t>예약어는</a:t>
            </a:r>
            <a:r>
              <a:rPr lang="ko-KR" altLang="en-US" dirty="0"/>
              <a:t> 색이 변하도록 되어있다</a:t>
            </a:r>
            <a:endParaRPr lang="en-US" altLang="ko-KR" dirty="0"/>
          </a:p>
          <a:p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auto, double, </a:t>
            </a:r>
            <a:r>
              <a:rPr lang="en-US" altLang="ko-KR" dirty="0" err="1"/>
              <a:t>int</a:t>
            </a:r>
            <a:r>
              <a:rPr lang="en-US" altLang="ko-KR" dirty="0"/>
              <a:t>, struct, break, else, long, switch, case, </a:t>
            </a:r>
            <a:r>
              <a:rPr lang="en-US" altLang="ko-KR" dirty="0" err="1"/>
              <a:t>enum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en-US" altLang="ko-KR" dirty="0"/>
              <a:t>register, typedef, char, extern, return, union, </a:t>
            </a:r>
            <a:r>
              <a:rPr lang="en-US" altLang="ko-KR" dirty="0" err="1"/>
              <a:t>const</a:t>
            </a:r>
            <a:r>
              <a:rPr lang="en-US" altLang="ko-KR" dirty="0"/>
              <a:t>, float, short, unsigned, continue, for, signed, void, default, </a:t>
            </a:r>
            <a:r>
              <a:rPr lang="en-US" altLang="ko-KR" dirty="0" err="1"/>
              <a:t>goto</a:t>
            </a:r>
            <a:r>
              <a:rPr lang="en-US" altLang="ko-KR" dirty="0"/>
              <a:t>, </a:t>
            </a:r>
            <a:r>
              <a:rPr lang="en-US" altLang="ko-KR" dirty="0" err="1"/>
              <a:t>sizeof</a:t>
            </a:r>
            <a:r>
              <a:rPr lang="en-US" altLang="ko-KR" dirty="0"/>
              <a:t>, volatile, do, if, static, while</a:t>
            </a:r>
          </a:p>
        </p:txBody>
      </p:sp>
    </p:spTree>
    <p:extLst>
      <p:ext uri="{BB962C8B-B14F-4D97-AF65-F5344CB8AC3E}">
        <p14:creationId xmlns:p14="http://schemas.microsoft.com/office/powerpoint/2010/main" val="1011667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형식지정자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D478DD9C-0242-4348-9F48-B3C10A996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2" y="1268760"/>
            <a:ext cx="10534649" cy="4824413"/>
          </a:xfrm>
        </p:spPr>
        <p:txBody>
          <a:bodyPr/>
          <a:lstStyle/>
          <a:p>
            <a:r>
              <a:rPr lang="ko-KR" altLang="en-US" sz="2000" dirty="0"/>
              <a:t>형식을 지정하는 문자열로서 </a:t>
            </a:r>
            <a:r>
              <a:rPr lang="en-US" altLang="ko-KR" sz="2000" dirty="0"/>
              <a:t>\n</a:t>
            </a:r>
            <a:r>
              <a:rPr lang="ko-KR" altLang="en-US" sz="2000" dirty="0"/>
              <a:t>과 같이 특별한 의미를 지니고 있는 문자열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형식지정자의 종류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이 외에도 다양한 형식지정자가 존재한다</a:t>
            </a:r>
            <a:endParaRPr lang="en-US" altLang="ko-KR" sz="2000" dirty="0"/>
          </a:p>
        </p:txBody>
      </p:sp>
      <p:pic>
        <p:nvPicPr>
          <p:cNvPr id="7" name="table">
            <a:extLst>
              <a:ext uri="{FF2B5EF4-FFF2-40B4-BE49-F238E27FC236}">
                <a16:creationId xmlns:a16="http://schemas.microsoft.com/office/drawing/2014/main" id="{4E46B8A4-DCD5-4520-A939-7767EC398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488" y="2532504"/>
            <a:ext cx="8509777" cy="248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187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형식지정자와 변수를 이용한 계산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D478DD9C-0242-4348-9F48-B3C10A996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2" y="1268760"/>
            <a:ext cx="10534649" cy="4824413"/>
          </a:xfrm>
        </p:spPr>
        <p:txBody>
          <a:bodyPr/>
          <a:lstStyle/>
          <a:p>
            <a:r>
              <a:rPr lang="ko-KR" altLang="en-US" sz="2000" dirty="0"/>
              <a:t>형식지정자와 변수를 이용하면 조금 더 편하게 프로그래밍을 할 수 있다</a:t>
            </a:r>
            <a:endParaRPr lang="en-US" altLang="ko-KR" sz="20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D11F972-7181-4AF3-9254-7CC521846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36" y="1916832"/>
            <a:ext cx="3600400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5040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D478DD9C-0242-4348-9F48-B3C10A996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2" y="1268760"/>
            <a:ext cx="10534649" cy="4824413"/>
          </a:xfrm>
        </p:spPr>
        <p:txBody>
          <a:bodyPr/>
          <a:lstStyle/>
          <a:p>
            <a:r>
              <a:rPr lang="ko-KR" altLang="en-US" sz="2000" dirty="0"/>
              <a:t>주석은 코드 중간에 위치하며 코드를 설명하기 위해서 사용한다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주석은 프로그램 자체에는 영향을 주지 않는다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//</a:t>
            </a:r>
            <a:r>
              <a:rPr lang="ko-KR" altLang="en-US" sz="2000" dirty="0"/>
              <a:t>기호를 기준으로 뒤로 한 줄을 주석으로 처리한다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/**/</a:t>
            </a:r>
            <a:r>
              <a:rPr lang="ko-KR" altLang="en-US" sz="2000" dirty="0"/>
              <a:t>를 하나의 쌍으로 생각해서 한 줄 혹은 여러 줄을 주석으로 처리할 수 있다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358406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B878C85-2EF9-4308-A602-A5F8282CE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836712"/>
            <a:ext cx="5040560" cy="5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BCF134B-F134-4D83-9BDB-441EA86D5F20}"/>
              </a:ext>
            </a:extLst>
          </p:cNvPr>
          <p:cNvSpPr/>
          <p:nvPr/>
        </p:nvSpPr>
        <p:spPr>
          <a:xfrm>
            <a:off x="3157540" y="3693877"/>
            <a:ext cx="4148727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C84118-83E9-42A2-82AF-0E20292DB4CD}"/>
              </a:ext>
            </a:extLst>
          </p:cNvPr>
          <p:cNvSpPr/>
          <p:nvPr/>
        </p:nvSpPr>
        <p:spPr>
          <a:xfrm>
            <a:off x="2855640" y="764704"/>
            <a:ext cx="2376264" cy="10626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839D7B2-6B06-4EDB-A897-BA1C980763DD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5231904" y="1296008"/>
            <a:ext cx="576064" cy="1496"/>
          </a:xfrm>
          <a:prstGeom prst="line">
            <a:avLst/>
          </a:prstGeom>
          <a:ln>
            <a:solidFill>
              <a:srgbClr val="002D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7">
            <a:extLst>
              <a:ext uri="{FF2B5EF4-FFF2-40B4-BE49-F238E27FC236}">
                <a16:creationId xmlns:a16="http://schemas.microsoft.com/office/drawing/2014/main" id="{9CA5E034-DE9A-4E36-8C34-4C7528C10E44}"/>
              </a:ext>
            </a:extLst>
          </p:cNvPr>
          <p:cNvSpPr txBox="1"/>
          <p:nvPr/>
        </p:nvSpPr>
        <p:spPr>
          <a:xfrm>
            <a:off x="5807968" y="111283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여러 줄로 사용한 주석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0B1E7E47-B2F5-45B5-A9E8-E073C7E8C402}"/>
              </a:ext>
            </a:extLst>
          </p:cNvPr>
          <p:cNvSpPr txBox="1"/>
          <p:nvPr/>
        </p:nvSpPr>
        <p:spPr>
          <a:xfrm>
            <a:off x="8328248" y="357301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줄로 사용한 주석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531D096-849A-420F-9122-1AE6A046C8F8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7306267" y="3748341"/>
            <a:ext cx="1035849" cy="17544"/>
          </a:xfrm>
          <a:prstGeom prst="line">
            <a:avLst/>
          </a:prstGeom>
          <a:ln>
            <a:solidFill>
              <a:srgbClr val="002D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603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D478DD9C-0242-4348-9F48-B3C10A996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2" y="1268760"/>
            <a:ext cx="10534649" cy="4824413"/>
          </a:xfrm>
        </p:spPr>
        <p:txBody>
          <a:bodyPr/>
          <a:lstStyle/>
          <a:p>
            <a:r>
              <a:rPr lang="ko-KR" altLang="en-US" sz="2000" dirty="0" err="1"/>
              <a:t>자료형이란</a:t>
            </a:r>
            <a:r>
              <a:rPr lang="ko-KR" altLang="en-US" sz="2000" dirty="0"/>
              <a:t> 자료의 형태를 의미한다</a:t>
            </a:r>
            <a:endParaRPr lang="en-US" altLang="ko-KR" sz="2000" dirty="0"/>
          </a:p>
          <a:p>
            <a:endParaRPr lang="en-US" altLang="ko-KR" sz="2000" dirty="0"/>
          </a:p>
          <a:p>
            <a:pPr>
              <a:buFont typeface="Wingdings" panose="05000000000000000000" pitchFamily="2" charset="2"/>
              <a:buChar char="u"/>
            </a:pPr>
            <a:r>
              <a:rPr lang="ko-KR" altLang="en-US" sz="2000" dirty="0"/>
              <a:t>＂이것은 문장입니다</a:t>
            </a:r>
            <a:r>
              <a:rPr lang="en-US" altLang="ko-KR" sz="2000" dirty="0"/>
              <a:t>.” &lt;- </a:t>
            </a:r>
            <a:r>
              <a:rPr lang="ko-KR" altLang="en-US" sz="2000" dirty="0"/>
              <a:t>문장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ko-KR" sz="2000" dirty="0"/>
              <a:t>12334 &lt;- </a:t>
            </a:r>
            <a:r>
              <a:rPr lang="ko-KR" altLang="en-US" sz="2000" dirty="0"/>
              <a:t>정수</a:t>
            </a:r>
            <a:endParaRPr lang="en-US" altLang="ko-KR" sz="2000" dirty="0"/>
          </a:p>
          <a:p>
            <a:pPr>
              <a:buFont typeface="Wingdings" panose="05000000000000000000" pitchFamily="2" charset="2"/>
              <a:buChar char="u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ko-KR" sz="2000" dirty="0"/>
              <a:t>3.141592 &lt;- </a:t>
            </a:r>
            <a:r>
              <a:rPr lang="ko-KR" altLang="en-US" sz="2000" dirty="0"/>
              <a:t>실수</a:t>
            </a:r>
            <a:endParaRPr lang="en-US" altLang="ko-KR" sz="2000" dirty="0"/>
          </a:p>
          <a:p>
            <a:pPr>
              <a:buFont typeface="Wingdings" panose="05000000000000000000" pitchFamily="2" charset="2"/>
              <a:buChar char="u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ko-KR" sz="2000" dirty="0"/>
              <a:t>A &lt;- </a:t>
            </a:r>
            <a:r>
              <a:rPr lang="ko-KR" altLang="en-US" sz="2000" dirty="0"/>
              <a:t>문자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위의 예시들을 자료라고 한다</a:t>
            </a:r>
          </a:p>
        </p:txBody>
      </p:sp>
    </p:spTree>
    <p:extLst>
      <p:ext uri="{BB962C8B-B14F-4D97-AF65-F5344CB8AC3E}">
        <p14:creationId xmlns:p14="http://schemas.microsoft.com/office/powerpoint/2010/main" val="3570391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 결과 출력하기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D478DD9C-0242-4348-9F48-B3C10A996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2" y="1268760"/>
            <a:ext cx="10534649" cy="4824413"/>
          </a:xfrm>
        </p:spPr>
        <p:txBody>
          <a:bodyPr/>
          <a:lstStyle/>
          <a:p>
            <a:r>
              <a:rPr lang="ko-KR" altLang="en-US" sz="2000" dirty="0"/>
              <a:t>다음은 우리나라의 지역별 온도이다</a:t>
            </a:r>
            <a:endParaRPr lang="en-US" altLang="ko-KR" sz="2000" dirty="0"/>
          </a:p>
          <a:p>
            <a:r>
              <a:rPr lang="ko-KR" altLang="en-US" sz="2000" dirty="0"/>
              <a:t>다음 데이터의 평균을 구하는 프로그램을 작성해보자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-1, 2, 4, 4, 4, 3, 4, 4, 7, 7, 6, 1</a:t>
            </a:r>
          </a:p>
          <a:p>
            <a:endParaRPr lang="en-US" altLang="ko-KR" sz="2000" dirty="0"/>
          </a:p>
          <a:p>
            <a:r>
              <a:rPr lang="ko-KR" altLang="en-US" sz="2000" dirty="0"/>
              <a:t>아래와 같은 형식 사용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A4E2641-D446-4AD1-A0A9-9FFB760E8210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5044121" y="4164812"/>
            <a:ext cx="0" cy="344308"/>
          </a:xfrm>
          <a:prstGeom prst="line">
            <a:avLst/>
          </a:prstGeom>
          <a:ln>
            <a:solidFill>
              <a:srgbClr val="002D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">
            <a:extLst>
              <a:ext uri="{FF2B5EF4-FFF2-40B4-BE49-F238E27FC236}">
                <a16:creationId xmlns:a16="http://schemas.microsoft.com/office/drawing/2014/main" id="{138E9016-A8BD-4FDD-9C9D-7D87D720B371}"/>
              </a:ext>
            </a:extLst>
          </p:cNvPr>
          <p:cNvSpPr txBox="1"/>
          <p:nvPr/>
        </p:nvSpPr>
        <p:spPr>
          <a:xfrm>
            <a:off x="4315378" y="450912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형식 지정자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5F11789-D2E3-4848-AAF2-28AFE894AF5B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8378625" y="4150896"/>
            <a:ext cx="0" cy="840298"/>
          </a:xfrm>
          <a:prstGeom prst="line">
            <a:avLst/>
          </a:prstGeom>
          <a:ln>
            <a:solidFill>
              <a:srgbClr val="002D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3">
            <a:extLst>
              <a:ext uri="{FF2B5EF4-FFF2-40B4-BE49-F238E27FC236}">
                <a16:creationId xmlns:a16="http://schemas.microsoft.com/office/drawing/2014/main" id="{E300B7DB-722D-439B-8AA5-0D9489E79612}"/>
              </a:ext>
            </a:extLst>
          </p:cNvPr>
          <p:cNvSpPr txBox="1"/>
          <p:nvPr/>
        </p:nvSpPr>
        <p:spPr>
          <a:xfrm>
            <a:off x="6339723" y="5075892"/>
            <a:ext cx="407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뒤의 내용이 형식 지정자를 대체한다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22DA4800-F03D-46D6-9A3E-929002BA8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957" y="3935593"/>
            <a:ext cx="10378619" cy="232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4BE047A7-A9AC-4EE5-A79B-3D6446108CDD}"/>
              </a:ext>
            </a:extLst>
          </p:cNvPr>
          <p:cNvSpPr/>
          <p:nvPr/>
        </p:nvSpPr>
        <p:spPr>
          <a:xfrm>
            <a:off x="4928346" y="3935593"/>
            <a:ext cx="231550" cy="229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596B9F7-6460-4141-A8B9-C34BC24AEC35}"/>
              </a:ext>
            </a:extLst>
          </p:cNvPr>
          <p:cNvSpPr/>
          <p:nvPr/>
        </p:nvSpPr>
        <p:spPr>
          <a:xfrm>
            <a:off x="5591944" y="3940256"/>
            <a:ext cx="5573361" cy="210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161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 결과 출력하기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D478DD9C-0242-4348-9F48-B3C10A996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2" y="1268760"/>
            <a:ext cx="10534649" cy="4824413"/>
          </a:xfrm>
        </p:spPr>
        <p:txBody>
          <a:bodyPr/>
          <a:lstStyle/>
          <a:p>
            <a:r>
              <a:rPr lang="en-US" altLang="ko-KR" sz="2000" dirty="0"/>
              <a:t>%d </a:t>
            </a:r>
            <a:r>
              <a:rPr lang="ko-KR" altLang="en-US" sz="2000" dirty="0"/>
              <a:t>는 정수를 출력하는 형식 지정자이다</a:t>
            </a:r>
            <a:endParaRPr lang="en-US" altLang="ko-KR" sz="2000" dirty="0"/>
          </a:p>
          <a:p>
            <a:r>
              <a:rPr lang="ko-KR" altLang="en-US" sz="2000" dirty="0"/>
              <a:t>평균의 결과는 실수 값이기 때문에 위와 같이 계산을 하면 정확한 결과가 나오지 않는다</a:t>
            </a:r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78265187-1BF3-4F1D-AF6A-DEB9F5915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2564904"/>
            <a:ext cx="8928992" cy="3131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6949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 결과 출력하기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D478DD9C-0242-4348-9F48-B3C10A996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2" y="1268760"/>
            <a:ext cx="10534649" cy="4824413"/>
          </a:xfrm>
        </p:spPr>
        <p:txBody>
          <a:bodyPr/>
          <a:lstStyle/>
          <a:p>
            <a:r>
              <a:rPr lang="ko-KR" altLang="en-US" sz="2000" dirty="0"/>
              <a:t>원래 계산결과는 </a:t>
            </a:r>
            <a:r>
              <a:rPr lang="en-US" altLang="ko-KR" sz="2000" dirty="0"/>
              <a:t>3.75</a:t>
            </a:r>
          </a:p>
          <a:p>
            <a:endParaRPr lang="en-US" altLang="ko-KR" sz="2000" dirty="0"/>
          </a:p>
          <a:p>
            <a:r>
              <a:rPr lang="ko-KR" altLang="en-US" sz="2000" dirty="0"/>
              <a:t>따라서 우리는 실수를 이용하여 실수를 출력해야 한다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025B102-080E-401C-98CE-1B3FEBD73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2780159"/>
            <a:ext cx="7152224" cy="1021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F0BEADA4-AB74-450D-86F9-13CB61D71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389" y="3860279"/>
            <a:ext cx="1545477" cy="576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3561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 결과 출력하기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D478DD9C-0242-4348-9F48-B3C10A996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2" y="1268760"/>
            <a:ext cx="10534649" cy="4824413"/>
          </a:xfrm>
        </p:spPr>
        <p:txBody>
          <a:bodyPr/>
          <a:lstStyle/>
          <a:p>
            <a:r>
              <a:rPr lang="ko-KR" altLang="en-US" sz="2000" dirty="0"/>
              <a:t>실수를 출력하기 위한 형식 지정자 </a:t>
            </a:r>
            <a:r>
              <a:rPr lang="en-US" altLang="ko-KR" sz="2000" dirty="0"/>
              <a:t>: “%f”</a:t>
            </a:r>
          </a:p>
          <a:p>
            <a:r>
              <a:rPr lang="en-US" altLang="ko-KR" sz="2000" dirty="0"/>
              <a:t>C</a:t>
            </a:r>
            <a:r>
              <a:rPr lang="ko-KR" altLang="en-US" sz="2000" dirty="0"/>
              <a:t>언어에서 실수를 계산하기 위해서는 실수로 입력하여 계산 </a:t>
            </a:r>
            <a:r>
              <a:rPr lang="ko-KR" altLang="en-US" sz="2000" dirty="0" err="1"/>
              <a:t>해야한다</a:t>
            </a:r>
            <a:endParaRPr lang="ko-KR" altLang="en-US" sz="2000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8D784909-B51C-4DC3-8441-7CC42A981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2297760"/>
            <a:ext cx="11889294" cy="696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C2A9E03-666F-44DA-9560-A36FAE484B83}"/>
              </a:ext>
            </a:extLst>
          </p:cNvPr>
          <p:cNvSpPr/>
          <p:nvPr/>
        </p:nvSpPr>
        <p:spPr>
          <a:xfrm>
            <a:off x="1262884" y="2544016"/>
            <a:ext cx="8505524" cy="3979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D1CDA9F-4F14-40FF-932F-CE441A62549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515646" y="2941984"/>
            <a:ext cx="0" cy="703040"/>
          </a:xfrm>
          <a:prstGeom prst="line">
            <a:avLst/>
          </a:prstGeom>
          <a:ln>
            <a:solidFill>
              <a:srgbClr val="002D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3">
            <a:extLst>
              <a:ext uri="{FF2B5EF4-FFF2-40B4-BE49-F238E27FC236}">
                <a16:creationId xmlns:a16="http://schemas.microsoft.com/office/drawing/2014/main" id="{56F6548D-7E84-42DF-9B8C-296898FFC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849" y="4344216"/>
            <a:ext cx="8828607" cy="596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3">
            <a:extLst>
              <a:ext uri="{FF2B5EF4-FFF2-40B4-BE49-F238E27FC236}">
                <a16:creationId xmlns:a16="http://schemas.microsoft.com/office/drawing/2014/main" id="{1627A9C5-053A-4909-B09E-52043C3B901E}"/>
              </a:ext>
            </a:extLst>
          </p:cNvPr>
          <p:cNvSpPr txBox="1"/>
          <p:nvPr/>
        </p:nvSpPr>
        <p:spPr>
          <a:xfrm>
            <a:off x="2008214" y="3645024"/>
            <a:ext cx="8175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출력형식은 실수 형식인데 출력하는 값이 정수이기 때문에 발생하는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Warning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D6FD3FF6-89F4-4141-B5C6-ED821BA7A9CD}"/>
              </a:ext>
            </a:extLst>
          </p:cNvPr>
          <p:cNvSpPr txBox="1"/>
          <p:nvPr/>
        </p:nvSpPr>
        <p:spPr>
          <a:xfrm>
            <a:off x="2276825" y="521990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잘못 된 값이 출력됨</a:t>
            </a:r>
          </a:p>
        </p:txBody>
      </p:sp>
    </p:spTree>
    <p:extLst>
      <p:ext uri="{BB962C8B-B14F-4D97-AF65-F5344CB8AC3E}">
        <p14:creationId xmlns:p14="http://schemas.microsoft.com/office/powerpoint/2010/main" val="3639456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 결과 출력하기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D478DD9C-0242-4348-9F48-B3C10A996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2" y="1268760"/>
            <a:ext cx="10534649" cy="4824413"/>
          </a:xfrm>
        </p:spPr>
        <p:txBody>
          <a:bodyPr/>
          <a:lstStyle/>
          <a:p>
            <a:r>
              <a:rPr lang="ko-KR" altLang="en-US" sz="2000" dirty="0"/>
              <a:t>따라서 숫자 뒤에 </a:t>
            </a:r>
            <a:r>
              <a:rPr lang="en-US" altLang="ko-KR" sz="2000" dirty="0"/>
              <a:t>.0</a:t>
            </a:r>
            <a:r>
              <a:rPr lang="ko-KR" altLang="en-US" sz="2000" dirty="0"/>
              <a:t>을 붙여 실수로 </a:t>
            </a:r>
            <a:r>
              <a:rPr lang="ko-KR" altLang="en-US" sz="2000" dirty="0" err="1"/>
              <a:t>표기해야한다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올바른 표기법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5BD9EF0-D98D-44D2-859D-1D3F76941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2837951"/>
            <a:ext cx="10637786" cy="1383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60979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scanf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7752" y="1268760"/>
            <a:ext cx="10534649" cy="4824413"/>
          </a:xfrm>
        </p:spPr>
        <p:txBody>
          <a:bodyPr/>
          <a:lstStyle/>
          <a:p>
            <a:r>
              <a:rPr lang="ko-KR" altLang="en-US" sz="2000" dirty="0"/>
              <a:t>사용자가 데이터 입력을 위해 사용하는 함수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“ ” </a:t>
            </a:r>
            <a:r>
              <a:rPr lang="ko-KR" altLang="en-US" sz="2000" dirty="0"/>
              <a:t>사이에 형식지정과 일치하는 형식의 데이터를 입력 받겠다는 의미</a:t>
            </a:r>
            <a:endParaRPr lang="en-US" altLang="ko-KR" sz="2000" dirty="0"/>
          </a:p>
          <a:p>
            <a:r>
              <a:rPr lang="en-US" altLang="ko-KR" sz="2000" dirty="0"/>
              <a:t>“ “ </a:t>
            </a:r>
            <a:r>
              <a:rPr lang="ko-KR" altLang="en-US" sz="2000" dirty="0"/>
              <a:t>뒤에 오는 변수는 </a:t>
            </a:r>
            <a:r>
              <a:rPr lang="ko-KR" altLang="en-US" sz="2000" dirty="0">
                <a:solidFill>
                  <a:srgbClr val="FF0000"/>
                </a:solidFill>
              </a:rPr>
              <a:t>변수 명 앞에 </a:t>
            </a:r>
            <a:r>
              <a:rPr lang="en-US" altLang="ko-KR" sz="2000" dirty="0">
                <a:solidFill>
                  <a:srgbClr val="FF0000"/>
                </a:solidFill>
              </a:rPr>
              <a:t>&amp; </a:t>
            </a:r>
            <a:r>
              <a:rPr lang="ko-KR" altLang="en-US" sz="2000" dirty="0">
                <a:solidFill>
                  <a:srgbClr val="FF0000"/>
                </a:solidFill>
              </a:rPr>
              <a:t>기호를 붙여줘야 한다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0674395-BCB0-41CC-83B6-4EAA748CA4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6"/>
          <a:stretch/>
        </p:blipFill>
        <p:spPr bwMode="auto">
          <a:xfrm>
            <a:off x="4223792" y="1772816"/>
            <a:ext cx="2448272" cy="2307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53B5D02-41AD-4983-AD7E-9C2F2E9706A7}"/>
              </a:ext>
            </a:extLst>
          </p:cNvPr>
          <p:cNvSpPr/>
          <p:nvPr/>
        </p:nvSpPr>
        <p:spPr>
          <a:xfrm>
            <a:off x="4583832" y="3068960"/>
            <a:ext cx="208823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010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입력을 받아서 계산하는 프로그램 실습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618279ED-390C-48A3-B3CC-9D23D66F7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784" y="1268760"/>
            <a:ext cx="4245446" cy="4795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BDA84EA-1C45-492D-80D9-61F7DB4F9AF1}"/>
              </a:ext>
            </a:extLst>
          </p:cNvPr>
          <p:cNvSpPr/>
          <p:nvPr/>
        </p:nvSpPr>
        <p:spPr>
          <a:xfrm>
            <a:off x="4734358" y="2635689"/>
            <a:ext cx="3368597" cy="2172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5E84DEAF-150D-4797-89D5-7D1D1F08652D}"/>
              </a:ext>
            </a:extLst>
          </p:cNvPr>
          <p:cNvSpPr txBox="1"/>
          <p:nvPr/>
        </p:nvSpPr>
        <p:spPr>
          <a:xfrm>
            <a:off x="1608664" y="1877477"/>
            <a:ext cx="18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항상 입력 받을 데이터가 무엇인지 명시하는 것이 좋다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835BF3-ABA7-4903-B516-28B27EB59836}"/>
              </a:ext>
            </a:extLst>
          </p:cNvPr>
          <p:cNvSpPr/>
          <p:nvPr/>
        </p:nvSpPr>
        <p:spPr>
          <a:xfrm>
            <a:off x="4736425" y="2996952"/>
            <a:ext cx="2007647" cy="2047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EC1F1025-1E7F-4675-AB24-42686ACBE086}"/>
              </a:ext>
            </a:extLst>
          </p:cNvPr>
          <p:cNvSpPr txBox="1"/>
          <p:nvPr/>
        </p:nvSpPr>
        <p:spPr>
          <a:xfrm>
            <a:off x="8506430" y="2710661"/>
            <a:ext cx="2414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입력 받는다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형식지정자를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유의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!!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4297E8E-E7B4-44C3-B493-B04CF010DCD3}"/>
              </a:ext>
            </a:extLst>
          </p:cNvPr>
          <p:cNvCxnSpPr>
            <a:stCxn id="12" idx="3"/>
          </p:cNvCxnSpPr>
          <p:nvPr/>
        </p:nvCxnSpPr>
        <p:spPr>
          <a:xfrm flipV="1">
            <a:off x="6744072" y="3077806"/>
            <a:ext cx="1656184" cy="21543"/>
          </a:xfrm>
          <a:prstGeom prst="line">
            <a:avLst/>
          </a:prstGeom>
          <a:ln>
            <a:solidFill>
              <a:srgbClr val="002D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0A04FDD-F2C5-42AB-AA32-B6B3D29EF9FB}"/>
              </a:ext>
            </a:extLst>
          </p:cNvPr>
          <p:cNvCxnSpPr>
            <a:cxnSpLocks/>
          </p:cNvCxnSpPr>
          <p:nvPr/>
        </p:nvCxnSpPr>
        <p:spPr>
          <a:xfrm>
            <a:off x="3402535" y="2639915"/>
            <a:ext cx="1265548" cy="67717"/>
          </a:xfrm>
          <a:prstGeom prst="line">
            <a:avLst/>
          </a:prstGeom>
          <a:ln>
            <a:solidFill>
              <a:srgbClr val="002D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3695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입력을 받아서 계산하는 프로그램 실습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056697C6-097F-4AE0-9300-93DC51B0E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2" y="1268760"/>
            <a:ext cx="10534649" cy="4824413"/>
          </a:xfrm>
        </p:spPr>
        <p:txBody>
          <a:bodyPr/>
          <a:lstStyle/>
          <a:p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ko-KR" altLang="en-US" sz="2000" dirty="0"/>
              <a:t>주의</a:t>
            </a:r>
            <a:r>
              <a:rPr lang="en-US" altLang="ko-KR" sz="2000" dirty="0"/>
              <a:t>) </a:t>
            </a:r>
            <a:r>
              <a:rPr lang="en-US" altLang="ko-KR" sz="2000" dirty="0" err="1"/>
              <a:t>Printf</a:t>
            </a:r>
            <a:r>
              <a:rPr lang="ko-KR" altLang="en-US" sz="2000" dirty="0"/>
              <a:t>를 확실히 실행시켜 주는 함수</a:t>
            </a:r>
            <a:br>
              <a:rPr lang="en-US" altLang="ko-KR" sz="2000" dirty="0"/>
            </a:br>
            <a:r>
              <a:rPr lang="ko-KR" altLang="en-US" sz="2000" dirty="0"/>
              <a:t>안 쓸 경우 화면에 아무것도 뜨지 않은 채로 입력만 기다리게 될 수 있다</a:t>
            </a:r>
            <a:endParaRPr lang="en-US" altLang="ko-KR" sz="2000" dirty="0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7A2BC940-4746-43D7-9400-BD1DECC8FB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80" b="63299"/>
          <a:stretch/>
        </p:blipFill>
        <p:spPr bwMode="auto">
          <a:xfrm>
            <a:off x="3973277" y="1157801"/>
            <a:ext cx="4245446" cy="398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CC39C527-41E7-47A6-985C-9082CDD4820F}"/>
              </a:ext>
            </a:extLst>
          </p:cNvPr>
          <p:cNvSpPr/>
          <p:nvPr/>
        </p:nvSpPr>
        <p:spPr>
          <a:xfrm>
            <a:off x="4775525" y="1340768"/>
            <a:ext cx="1428614" cy="2172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1D993D0A-E191-4972-BD98-0D1749B13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5" y="2713062"/>
            <a:ext cx="3143250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11120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입력을 받아서 계산하는 프로그램 실습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7752" y="1268760"/>
            <a:ext cx="10534649" cy="4824413"/>
          </a:xfrm>
        </p:spPr>
        <p:txBody>
          <a:bodyPr/>
          <a:lstStyle/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이러한 방식도 가능 </a:t>
            </a:r>
            <a:br>
              <a:rPr lang="en-US" altLang="ko-KR" sz="2000" dirty="0"/>
            </a:br>
            <a:r>
              <a:rPr lang="ko-KR" altLang="en-US" sz="2000" dirty="0"/>
              <a:t>이 방식을 추천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20B6E343-3818-42FF-B035-E293D0C59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208" y="1482100"/>
            <a:ext cx="4926136" cy="4467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FBAB18F-F9DB-4192-9111-99601397823A}"/>
              </a:ext>
            </a:extLst>
          </p:cNvPr>
          <p:cNvSpPr/>
          <p:nvPr/>
        </p:nvSpPr>
        <p:spPr>
          <a:xfrm>
            <a:off x="5015880" y="2420888"/>
            <a:ext cx="3672408" cy="5403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7769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입력을 받아서 계산하는 프로그램 실습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7752" y="1268760"/>
            <a:ext cx="10534649" cy="4824413"/>
          </a:xfrm>
        </p:spPr>
        <p:txBody>
          <a:bodyPr/>
          <a:lstStyle/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형식지정자가 </a:t>
            </a:r>
            <a:br>
              <a:rPr lang="en-US" altLang="ko-KR" sz="2000" dirty="0"/>
            </a:br>
            <a:r>
              <a:rPr lang="ko-KR" altLang="en-US" sz="2000" dirty="0"/>
              <a:t>변경된 것을 확인</a:t>
            </a:r>
            <a:r>
              <a:rPr lang="en-US" altLang="ko-KR" sz="2000" dirty="0"/>
              <a:t>!!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F6BBA39-98CD-49BD-8239-A3A63DB42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894" y="1196752"/>
            <a:ext cx="3961525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F06C20A-56BF-4909-A291-7E7843EF3332}"/>
              </a:ext>
            </a:extLst>
          </p:cNvPr>
          <p:cNvSpPr/>
          <p:nvPr/>
        </p:nvSpPr>
        <p:spPr>
          <a:xfrm>
            <a:off x="5079411" y="2831213"/>
            <a:ext cx="2024701" cy="2377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195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D478DD9C-0242-4348-9F48-B3C10A996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2" y="1268760"/>
            <a:ext cx="10534649" cy="4824413"/>
          </a:xfrm>
        </p:spPr>
        <p:txBody>
          <a:bodyPr/>
          <a:lstStyle/>
          <a:p>
            <a:r>
              <a:rPr lang="ko-KR" altLang="en-US" sz="2000" dirty="0"/>
              <a:t>자료형은 우리가 사용하는 자료를 명시하는 것이다</a:t>
            </a:r>
            <a:endParaRPr lang="en-US" altLang="ko-KR" sz="2000" dirty="0"/>
          </a:p>
          <a:p>
            <a:r>
              <a:rPr lang="en-US" altLang="ko-KR" sz="2000" dirty="0"/>
              <a:t>C</a:t>
            </a:r>
            <a:r>
              <a:rPr lang="ko-KR" altLang="en-US" sz="2000" dirty="0"/>
              <a:t>언어에서 제공되는 자료형으로 </a:t>
            </a:r>
            <a:br>
              <a:rPr lang="en-US" altLang="ko-KR" sz="2000" dirty="0"/>
            </a:br>
            <a:r>
              <a:rPr lang="en-US" altLang="ko-KR" sz="2000" dirty="0"/>
              <a:t>char,</a:t>
            </a:r>
            <a:r>
              <a:rPr lang="ko-KR" altLang="en-US" sz="2000" dirty="0"/>
              <a:t> </a:t>
            </a:r>
            <a:r>
              <a:rPr lang="en-US" altLang="ko-KR" sz="2000" dirty="0"/>
              <a:t>short,</a:t>
            </a:r>
            <a:r>
              <a:rPr lang="ko-KR" altLang="en-US" sz="2000" dirty="0"/>
              <a:t>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/>
              <a:t>float,</a:t>
            </a:r>
            <a:r>
              <a:rPr lang="ko-KR" altLang="en-US" sz="2000" dirty="0"/>
              <a:t> </a:t>
            </a:r>
            <a:r>
              <a:rPr lang="en-US" altLang="ko-KR" sz="2000" dirty="0"/>
              <a:t>double</a:t>
            </a:r>
            <a:r>
              <a:rPr lang="ko-KR" altLang="en-US" sz="2000" dirty="0"/>
              <a:t> 등이 기본 자료형이다</a:t>
            </a:r>
            <a:endParaRPr lang="en-US" altLang="ko-KR" sz="2000" dirty="0"/>
          </a:p>
          <a:p>
            <a:r>
              <a:rPr lang="ko-KR" altLang="en-US" sz="2000" dirty="0"/>
              <a:t>기본 자료형은 코드상에서 키워드 색이 변한다</a:t>
            </a:r>
            <a:endParaRPr lang="en-US" altLang="ko-KR" sz="2000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0A339D68-04B6-49D3-8275-113DB5ACA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800" y="3133308"/>
            <a:ext cx="2175483" cy="2095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C487298-F6F1-49A0-A0D5-B23AFF7CCFAB}"/>
              </a:ext>
            </a:extLst>
          </p:cNvPr>
          <p:cNvSpPr/>
          <p:nvPr/>
        </p:nvSpPr>
        <p:spPr>
          <a:xfrm>
            <a:off x="4329075" y="3137861"/>
            <a:ext cx="1406885" cy="20913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8713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입력을 받아서 계산하는 프로그램 실습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85E81D0E-DC9E-4A92-9101-A3B6D11F7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1119188"/>
            <a:ext cx="3911175" cy="5085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4608BA6-24CF-4EC7-A41E-282C5FB177FA}"/>
              </a:ext>
            </a:extLst>
          </p:cNvPr>
          <p:cNvSpPr/>
          <p:nvPr/>
        </p:nvSpPr>
        <p:spPr>
          <a:xfrm>
            <a:off x="2639616" y="3717033"/>
            <a:ext cx="3263103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91FCA29-CBDA-415A-895E-79B896521EC9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5902719" y="3825045"/>
            <a:ext cx="553321" cy="0"/>
          </a:xfrm>
          <a:prstGeom prst="line">
            <a:avLst/>
          </a:prstGeom>
          <a:ln>
            <a:solidFill>
              <a:srgbClr val="002D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6">
            <a:extLst>
              <a:ext uri="{FF2B5EF4-FFF2-40B4-BE49-F238E27FC236}">
                <a16:creationId xmlns:a16="http://schemas.microsoft.com/office/drawing/2014/main" id="{60651C3D-344B-4F11-A978-C09E2E35505E}"/>
              </a:ext>
            </a:extLst>
          </p:cNvPr>
          <p:cNvSpPr txBox="1"/>
          <p:nvPr/>
        </p:nvSpPr>
        <p:spPr>
          <a:xfrm>
            <a:off x="6456040" y="3501879"/>
            <a:ext cx="3594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줄에 여러 개의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형식지정자를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쓰는 것도 가능하다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7FB5E44-F51D-4A13-80AE-EDF036D2A181}"/>
              </a:ext>
            </a:extLst>
          </p:cNvPr>
          <p:cNvSpPr/>
          <p:nvPr/>
        </p:nvSpPr>
        <p:spPr>
          <a:xfrm>
            <a:off x="2639616" y="1699585"/>
            <a:ext cx="1368152" cy="2172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777F31C-D271-4B0C-8440-04F7C5595977}"/>
              </a:ext>
            </a:extLst>
          </p:cNvPr>
          <p:cNvCxnSpPr>
            <a:cxnSpLocks/>
          </p:cNvCxnSpPr>
          <p:nvPr/>
        </p:nvCxnSpPr>
        <p:spPr>
          <a:xfrm>
            <a:off x="3967846" y="1815154"/>
            <a:ext cx="1415909" cy="0"/>
          </a:xfrm>
          <a:prstGeom prst="line">
            <a:avLst/>
          </a:prstGeom>
          <a:ln>
            <a:solidFill>
              <a:srgbClr val="002D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3">
            <a:extLst>
              <a:ext uri="{FF2B5EF4-FFF2-40B4-BE49-F238E27FC236}">
                <a16:creationId xmlns:a16="http://schemas.microsoft.com/office/drawing/2014/main" id="{D70AFF30-182A-48DB-9ADA-17377ACD7031}"/>
              </a:ext>
            </a:extLst>
          </p:cNvPr>
          <p:cNvSpPr txBox="1"/>
          <p:nvPr/>
        </p:nvSpPr>
        <p:spPr>
          <a:xfrm>
            <a:off x="5383755" y="1408701"/>
            <a:ext cx="3876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같은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자료형의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변수는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구분하여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여러 개 선언하는 것이 가능하다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41147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7752" y="1268760"/>
            <a:ext cx="10534649" cy="4824413"/>
          </a:xfrm>
        </p:spPr>
        <p:txBody>
          <a:bodyPr/>
          <a:lstStyle/>
          <a:p>
            <a:r>
              <a:rPr lang="ko-KR" altLang="en-US" sz="2000" dirty="0"/>
              <a:t>정수형 변수를 하나 입력 받아 해당하는 수의 구구단을 출력하는 프로그램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F3D21C2C-59A3-4320-BCE4-A6F2A9D06F4F}"/>
              </a:ext>
            </a:extLst>
          </p:cNvPr>
          <p:cNvSpPr txBox="1"/>
          <p:nvPr/>
        </p:nvSpPr>
        <p:spPr>
          <a:xfrm>
            <a:off x="3606546" y="2420888"/>
            <a:ext cx="3563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동일한 결과 화면이 나와야 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루프문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허용 안함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B6ABA2-FB84-4A81-83C0-7E92868273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1174" t="-2564" r="34477" b="2564"/>
          <a:stretch/>
        </p:blipFill>
        <p:spPr>
          <a:xfrm>
            <a:off x="839416" y="1700808"/>
            <a:ext cx="2592289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4163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7752" y="1268760"/>
            <a:ext cx="10534649" cy="4824413"/>
          </a:xfrm>
        </p:spPr>
        <p:txBody>
          <a:bodyPr/>
          <a:lstStyle/>
          <a:p>
            <a:r>
              <a:rPr lang="ko-KR" altLang="en-US" sz="2000" dirty="0"/>
              <a:t>환율 변환기</a:t>
            </a:r>
            <a:r>
              <a:rPr lang="en-US" altLang="ko-KR" sz="2000" dirty="0"/>
              <a:t>: </a:t>
            </a:r>
            <a:r>
              <a:rPr lang="ko-KR" altLang="en-US" sz="2000" dirty="0"/>
              <a:t>원화 </a:t>
            </a:r>
            <a:r>
              <a:rPr lang="en-US" altLang="ko-KR" sz="2000" dirty="0"/>
              <a:t>-&gt; </a:t>
            </a:r>
            <a:r>
              <a:rPr lang="ko-KR" altLang="en-US" sz="2000" dirty="0"/>
              <a:t>달러</a:t>
            </a:r>
            <a:r>
              <a:rPr lang="en-US" altLang="ko-KR" sz="2000" dirty="0"/>
              <a:t>, </a:t>
            </a:r>
            <a:r>
              <a:rPr lang="ko-KR" altLang="en-US" sz="2000" dirty="0"/>
              <a:t>달러</a:t>
            </a:r>
            <a:r>
              <a:rPr lang="en-US" altLang="ko-KR" sz="2000" dirty="0">
                <a:sym typeface="Wingdings" panose="05000000000000000000" pitchFamily="2" charset="2"/>
              </a:rPr>
              <a:t> -&gt; </a:t>
            </a:r>
            <a:r>
              <a:rPr lang="ko-KR" altLang="en-US" sz="2000" dirty="0">
                <a:sym typeface="Wingdings" panose="05000000000000000000" pitchFamily="2" charset="2"/>
              </a:rPr>
              <a:t>원화 </a:t>
            </a:r>
            <a:r>
              <a:rPr lang="en-US" altLang="ko-KR" sz="2000" dirty="0">
                <a:sym typeface="Wingdings" panose="05000000000000000000" pitchFamily="2" charset="2"/>
              </a:rPr>
              <a:t>(2</a:t>
            </a:r>
            <a:r>
              <a:rPr lang="ko-KR" altLang="en-US" sz="2000" dirty="0">
                <a:sym typeface="Wingdings" panose="05000000000000000000" pitchFamily="2" charset="2"/>
              </a:rPr>
              <a:t>개 만들어야 함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  <a:br>
              <a:rPr lang="en-US" altLang="ko-KR" sz="2000" dirty="0">
                <a:sym typeface="Wingdings" panose="05000000000000000000" pitchFamily="2" charset="2"/>
              </a:rPr>
            </a:br>
            <a:br>
              <a:rPr lang="en-US" altLang="ko-KR" sz="2000" dirty="0">
                <a:sym typeface="Wingdings" panose="05000000000000000000" pitchFamily="2" charset="2"/>
              </a:rPr>
            </a:br>
            <a:r>
              <a:rPr lang="ko-KR" altLang="en-US" sz="2000" dirty="0">
                <a:sym typeface="Wingdings" panose="05000000000000000000" pitchFamily="2" charset="2"/>
              </a:rPr>
              <a:t>환율 </a:t>
            </a:r>
            <a:r>
              <a:rPr lang="en-US" altLang="ko-KR" sz="2000" dirty="0">
                <a:sym typeface="Wingdings" panose="05000000000000000000" pitchFamily="2" charset="2"/>
              </a:rPr>
              <a:t>1</a:t>
            </a:r>
            <a:r>
              <a:rPr lang="ko-KR" altLang="en-US" sz="2000" dirty="0">
                <a:sym typeface="Wingdings" panose="05000000000000000000" pitchFamily="2" charset="2"/>
              </a:rPr>
              <a:t>달러 </a:t>
            </a:r>
            <a:r>
              <a:rPr lang="en-US" altLang="ko-KR" sz="2000" dirty="0">
                <a:sym typeface="Wingdings" panose="05000000000000000000" pitchFamily="2" charset="2"/>
              </a:rPr>
              <a:t>: 1,132</a:t>
            </a:r>
            <a:r>
              <a:rPr lang="ko-KR" altLang="en-US" sz="2000" dirty="0">
                <a:sym typeface="Wingdings" panose="05000000000000000000" pitchFamily="2" charset="2"/>
              </a:rPr>
              <a:t>원</a:t>
            </a:r>
            <a:br>
              <a:rPr lang="en-US" altLang="ko-KR" sz="2000" dirty="0">
                <a:sym typeface="Wingdings" panose="05000000000000000000" pitchFamily="2" charset="2"/>
              </a:rPr>
            </a:br>
            <a:br>
              <a:rPr lang="en-US" altLang="ko-KR" sz="2000" dirty="0">
                <a:sym typeface="Wingdings" panose="05000000000000000000" pitchFamily="2" charset="2"/>
              </a:rPr>
            </a:br>
            <a:r>
              <a:rPr lang="en-US" altLang="ko-KR" sz="2000" dirty="0">
                <a:sym typeface="Wingdings" panose="05000000000000000000" pitchFamily="2" charset="2"/>
              </a:rPr>
              <a:t>ex) </a:t>
            </a:r>
            <a:r>
              <a:rPr lang="ko-KR" altLang="en-US" sz="2000" dirty="0">
                <a:sym typeface="Wingdings" panose="05000000000000000000" pitchFamily="2" charset="2"/>
              </a:rPr>
              <a:t>원화 </a:t>
            </a:r>
            <a:r>
              <a:rPr lang="en-US" altLang="ko-KR" sz="2000" dirty="0">
                <a:sym typeface="Wingdings" panose="05000000000000000000" pitchFamily="2" charset="2"/>
              </a:rPr>
              <a:t>-&gt; </a:t>
            </a:r>
            <a:r>
              <a:rPr lang="ko-KR" altLang="en-US" sz="2000" dirty="0">
                <a:sym typeface="Wingdings" panose="05000000000000000000" pitchFamily="2" charset="2"/>
              </a:rPr>
              <a:t>달러 예시 </a:t>
            </a:r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515ECB6D-1751-4968-B5AC-AB9E140814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90"/>
          <a:stretch/>
        </p:blipFill>
        <p:spPr bwMode="auto">
          <a:xfrm>
            <a:off x="1475040" y="2844170"/>
            <a:ext cx="4620960" cy="183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6420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자료형의 종류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pic>
        <p:nvPicPr>
          <p:cNvPr id="7" name="table">
            <a:extLst>
              <a:ext uri="{FF2B5EF4-FFF2-40B4-BE49-F238E27FC236}">
                <a16:creationId xmlns:a16="http://schemas.microsoft.com/office/drawing/2014/main" id="{336E08E9-3CC5-42B4-9D8A-CED06FD06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47" y="1208404"/>
            <a:ext cx="9445303" cy="495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719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자료형의 종류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D478DD9C-0242-4348-9F48-B3C10A996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2" y="1268760"/>
            <a:ext cx="10534649" cy="4824413"/>
          </a:xfrm>
        </p:spPr>
        <p:txBody>
          <a:bodyPr/>
          <a:lstStyle/>
          <a:p>
            <a:r>
              <a:rPr lang="ko-KR" altLang="en-US" sz="2000" dirty="0"/>
              <a:t>일반적으로 자료형의 크기가 클수록 표현할 수 있는 데이터의 범위가 증가한다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하지만 실수는 크기가 크다는 것이 단순히 데이터의 표현 범위가 증가하는 것은 아니다</a:t>
            </a:r>
            <a:endParaRPr lang="en-US" altLang="ko-KR" sz="2000" dirty="0"/>
          </a:p>
          <a:p>
            <a:endParaRPr lang="en-US" altLang="ko-KR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800" dirty="0"/>
              <a:t>1000.01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800" dirty="0"/>
              <a:t>0.00000001</a:t>
            </a:r>
          </a:p>
          <a:p>
            <a:endParaRPr lang="en-US" altLang="ko-KR" sz="2000" dirty="0"/>
          </a:p>
          <a:p>
            <a:r>
              <a:rPr lang="ko-KR" altLang="en-US" sz="2000" dirty="0"/>
              <a:t>실수</a:t>
            </a:r>
            <a:r>
              <a:rPr lang="en-US" altLang="ko-KR" sz="2000" dirty="0"/>
              <a:t>(float</a:t>
            </a:r>
            <a:r>
              <a:rPr lang="ko-KR" altLang="en-US" sz="2000" dirty="0"/>
              <a:t>와 </a:t>
            </a:r>
            <a:r>
              <a:rPr lang="en-US" altLang="ko-KR" sz="2000" dirty="0"/>
              <a:t>double)</a:t>
            </a:r>
            <a:r>
              <a:rPr lang="ko-KR" altLang="en-US" sz="2000" dirty="0"/>
              <a:t>은 소수점의 정밀도에 차이가 있다</a:t>
            </a:r>
            <a:endParaRPr lang="en-US" altLang="ko-KR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123693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변수와 상수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D478DD9C-0242-4348-9F48-B3C10A996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2" y="1268760"/>
            <a:ext cx="10534649" cy="4824413"/>
          </a:xfrm>
        </p:spPr>
        <p:txBody>
          <a:bodyPr/>
          <a:lstStyle/>
          <a:p>
            <a:r>
              <a:rPr lang="ko-KR" altLang="en-US" sz="2000" dirty="0"/>
              <a:t>변수는 변하는 수</a:t>
            </a:r>
            <a:r>
              <a:rPr lang="en-US" altLang="ko-KR" sz="2000" dirty="0"/>
              <a:t>, </a:t>
            </a:r>
            <a:r>
              <a:rPr lang="ko-KR" altLang="en-US" sz="2000" dirty="0"/>
              <a:t>상수는 변하지 않는 수를 의미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수학 문제를 풀 때 </a:t>
            </a:r>
            <a:r>
              <a:rPr lang="en-US" altLang="ko-KR" sz="2000" dirty="0"/>
              <a:t>x, y</a:t>
            </a:r>
            <a:r>
              <a:rPr lang="ko-KR" altLang="en-US" sz="2000" dirty="0"/>
              <a:t>의 값을 구할 수 있는 이유는 </a:t>
            </a:r>
            <a:br>
              <a:rPr lang="en-US" altLang="ko-KR" sz="2000" dirty="0"/>
            </a:br>
            <a:r>
              <a:rPr lang="en-US" altLang="ko-KR" sz="2000" dirty="0"/>
              <a:t>x, y</a:t>
            </a:r>
            <a:r>
              <a:rPr lang="ko-KR" altLang="en-US" sz="2000" dirty="0"/>
              <a:t>가 변할 수 있는 변수이기 때문이다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1, 2, …, 99, 100, 1004.1004 </a:t>
            </a:r>
            <a:r>
              <a:rPr lang="ko-KR" altLang="en-US" sz="2000" dirty="0"/>
              <a:t>등의 수는 상수이다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210305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언어에서 변수를 선언하는 방법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D478DD9C-0242-4348-9F48-B3C10A996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2" y="1268760"/>
            <a:ext cx="10534649" cy="4824413"/>
          </a:xfrm>
        </p:spPr>
        <p:txBody>
          <a:bodyPr/>
          <a:lstStyle/>
          <a:p>
            <a:r>
              <a:rPr lang="en-US" altLang="ko-KR" sz="2000" dirty="0"/>
              <a:t>C</a:t>
            </a:r>
            <a:r>
              <a:rPr lang="ko-KR" altLang="en-US" sz="2000" dirty="0"/>
              <a:t>언어에서는 자료형을 이용해 변수를 선언할 수 있다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“</a:t>
            </a:r>
            <a:r>
              <a:rPr lang="ko-KR" altLang="en-US" sz="2000" dirty="0"/>
              <a:t>변수를 선언하다</a:t>
            </a:r>
            <a:r>
              <a:rPr lang="en-US" altLang="ko-KR" sz="2000" dirty="0"/>
              <a:t>”</a:t>
            </a:r>
            <a:r>
              <a:rPr lang="ko-KR" altLang="en-US" sz="2000" dirty="0"/>
              <a:t>라는 말의 의미는 변수를 사용하겠다고 알리는 것이다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변수 선언의 구조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변수 명은 원하는 대로 쓸 수 있다</a:t>
            </a:r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72EF4D85-EA58-4085-8EC3-D2733BA69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859" y="3015031"/>
            <a:ext cx="2586221" cy="1014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C113F26-003E-4CA6-8642-3E1C335381EB}"/>
              </a:ext>
            </a:extLst>
          </p:cNvPr>
          <p:cNvSpPr/>
          <p:nvPr/>
        </p:nvSpPr>
        <p:spPr>
          <a:xfrm>
            <a:off x="3827048" y="3224904"/>
            <a:ext cx="1116824" cy="6462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B35361-DFB4-410A-B972-B74F4BB06F3F}"/>
              </a:ext>
            </a:extLst>
          </p:cNvPr>
          <p:cNvSpPr/>
          <p:nvPr/>
        </p:nvSpPr>
        <p:spPr>
          <a:xfrm>
            <a:off x="5214952" y="3220144"/>
            <a:ext cx="521008" cy="6462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74E0E048-B32C-476C-B7C0-3B612F751C2F}"/>
              </a:ext>
            </a:extLst>
          </p:cNvPr>
          <p:cNvSpPr txBox="1"/>
          <p:nvPr/>
        </p:nvSpPr>
        <p:spPr>
          <a:xfrm>
            <a:off x="3884429" y="4283804"/>
            <a:ext cx="105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자료형</a:t>
            </a: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963099E4-A4FB-4096-BAAB-46A65BF4AFEF}"/>
              </a:ext>
            </a:extLst>
          </p:cNvPr>
          <p:cNvSpPr txBox="1"/>
          <p:nvPr/>
        </p:nvSpPr>
        <p:spPr>
          <a:xfrm>
            <a:off x="5009822" y="4283804"/>
            <a:ext cx="115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명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39846A1-653D-4730-ACE2-1DE9C01B24A0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414151" y="3874405"/>
            <a:ext cx="0" cy="409399"/>
          </a:xfrm>
          <a:prstGeom prst="line">
            <a:avLst/>
          </a:prstGeom>
          <a:ln>
            <a:solidFill>
              <a:srgbClr val="002D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D1A35B9-1BAE-4EA4-AF6C-7D940920D654}"/>
              </a:ext>
            </a:extLst>
          </p:cNvPr>
          <p:cNvCxnSpPr>
            <a:cxnSpLocks/>
          </p:cNvCxnSpPr>
          <p:nvPr/>
        </p:nvCxnSpPr>
        <p:spPr>
          <a:xfrm>
            <a:off x="5519936" y="3883697"/>
            <a:ext cx="0" cy="409399"/>
          </a:xfrm>
          <a:prstGeom prst="line">
            <a:avLst/>
          </a:prstGeom>
          <a:ln>
            <a:solidFill>
              <a:srgbClr val="002D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784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언어에서 변수를 선언하는 방법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D478DD9C-0242-4348-9F48-B3C10A996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2" y="1268760"/>
            <a:ext cx="10534649" cy="4824413"/>
          </a:xfrm>
        </p:spPr>
        <p:txBody>
          <a:bodyPr/>
          <a:lstStyle/>
          <a:p>
            <a:r>
              <a:rPr lang="ko-KR" altLang="en-US" sz="2000" dirty="0"/>
              <a:t>변수에는 자신이 원하는 데이터를 넣을 수 있다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또한 변수를 이용한 연산을 통해 원하는 계산 결과를 얻을 수 있다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5C0C92A-355C-4CF3-AEDF-89FFD546E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3278438"/>
            <a:ext cx="2059167" cy="1009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">
            <a:extLst>
              <a:ext uri="{FF2B5EF4-FFF2-40B4-BE49-F238E27FC236}">
                <a16:creationId xmlns:a16="http://schemas.microsoft.com/office/drawing/2014/main" id="{E3A7CC83-D9D4-4438-9591-AD23BEECE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848" y="3278438"/>
            <a:ext cx="1440160" cy="2094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838B1E64-1EEB-468E-928F-893603BE1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136" y="3292294"/>
            <a:ext cx="1440160" cy="1388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6288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언어에서 변수를 출력하기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D478DD9C-0242-4348-9F48-B3C10A996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2" y="1268760"/>
            <a:ext cx="10534649" cy="4824413"/>
          </a:xfrm>
        </p:spPr>
        <p:txBody>
          <a:bodyPr/>
          <a:lstStyle/>
          <a:p>
            <a:r>
              <a:rPr lang="en-US" altLang="ko-KR" sz="2000" dirty="0" err="1"/>
              <a:t>printf</a:t>
            </a:r>
            <a:r>
              <a:rPr lang="en-US" altLang="ko-KR" sz="2000" dirty="0"/>
              <a:t> </a:t>
            </a:r>
            <a:r>
              <a:rPr lang="ko-KR" altLang="en-US" sz="2000" dirty="0"/>
              <a:t>함수를 이용해 변수를 출력할 수 있다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변수를 출력할 때는 문자열 안에 형식지정자를 사용한다</a:t>
            </a:r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BFA3E553-3DF9-4A30-8333-38FE3060B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952" y="2901417"/>
            <a:ext cx="6964096" cy="1055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48A0269-0064-44A1-9D71-CC967269994C}"/>
              </a:ext>
            </a:extLst>
          </p:cNvPr>
          <p:cNvSpPr/>
          <p:nvPr/>
        </p:nvSpPr>
        <p:spPr>
          <a:xfrm>
            <a:off x="6361975" y="3077241"/>
            <a:ext cx="653326" cy="6361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263354"/>
      </p:ext>
    </p:extLst>
  </p:cSld>
  <p:clrMapOvr>
    <a:masterClrMapping/>
  </p:clrMapOvr>
</p:sld>
</file>

<file path=ppt/theme/theme1.xml><?xml version="1.0" encoding="utf-8"?>
<a:theme xmlns:a="http://schemas.openxmlformats.org/drawingml/2006/main" name="봄의 수채화">
  <a:themeElements>
    <a:clrScheme name="봄의 수채화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봄의 수채화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+mj-lt"/>
          </a:defRPr>
        </a:defPPr>
      </a:lstStyle>
    </a:txDef>
  </a:objectDefaults>
  <a:extraClrSchemeLst>
    <a:extraClrScheme>
      <a:clrScheme name="봄의 수채화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봄의 수채화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6719</TotalTime>
  <Words>986</Words>
  <Application>Microsoft Office PowerPoint</Application>
  <PresentationFormat>와이드스크린</PresentationFormat>
  <Paragraphs>286</Paragraphs>
  <Slides>32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1" baseType="lpstr">
      <vt:lpstr>굴림</vt:lpstr>
      <vt:lpstr>맑은 고딕</vt:lpstr>
      <vt:lpstr>Arial</vt:lpstr>
      <vt:lpstr>Arial Black</vt:lpstr>
      <vt:lpstr>Book Antiqua</vt:lpstr>
      <vt:lpstr>Comic Sans MS</vt:lpstr>
      <vt:lpstr>Times New Roman</vt:lpstr>
      <vt:lpstr>Wingdings</vt:lpstr>
      <vt:lpstr>봄의 수채화</vt:lpstr>
      <vt:lpstr>컴퓨터 개론 및 실습</vt:lpstr>
      <vt:lpstr>자료형</vt:lpstr>
      <vt:lpstr>자료형</vt:lpstr>
      <vt:lpstr>자료형의 종류</vt:lpstr>
      <vt:lpstr>자료형의 종류</vt:lpstr>
      <vt:lpstr>변수와 상수</vt:lpstr>
      <vt:lpstr>C언어에서 변수를 선언하는 방법 </vt:lpstr>
      <vt:lpstr>C언어에서 변수를 선언하는 방법 </vt:lpstr>
      <vt:lpstr>C언어에서 변수를 출력하기</vt:lpstr>
      <vt:lpstr>변수의 표기법</vt:lpstr>
      <vt:lpstr>변수명 규약 – 헝가리안 표기법</vt:lpstr>
      <vt:lpstr>변수명 규약 – 카멜 표기법</vt:lpstr>
      <vt:lpstr>변수명 규약 – 파스칼 표기법</vt:lpstr>
      <vt:lpstr>변수명 제약조건</vt:lpstr>
      <vt:lpstr>예약어</vt:lpstr>
      <vt:lpstr>형식지정자</vt:lpstr>
      <vt:lpstr>형식지정자와 변수를 이용한 계산</vt:lpstr>
      <vt:lpstr>주석</vt:lpstr>
      <vt:lpstr>주석</vt:lpstr>
      <vt:lpstr>계산 결과 출력하기</vt:lpstr>
      <vt:lpstr>계산 결과 출력하기</vt:lpstr>
      <vt:lpstr>계산 결과 출력하기</vt:lpstr>
      <vt:lpstr>계산 결과 출력하기</vt:lpstr>
      <vt:lpstr>계산 결과 출력하기</vt:lpstr>
      <vt:lpstr>scanf 함수</vt:lpstr>
      <vt:lpstr>입력을 받아서 계산하는 프로그램 실습1</vt:lpstr>
      <vt:lpstr>입력을 받아서 계산하는 프로그램 실습1</vt:lpstr>
      <vt:lpstr>입력을 받아서 계산하는 프로그램 실습1</vt:lpstr>
      <vt:lpstr>입력을 받아서 계산하는 프로그램 실습2</vt:lpstr>
      <vt:lpstr>입력을 받아서 계산하는 프로그램 실습3</vt:lpstr>
      <vt:lpstr>과제 #2</vt:lpstr>
      <vt:lpstr>과제 #2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 Security</dc:title>
  <dc:creator>Jongwuk Lee</dc:creator>
  <cp:lastModifiedBy>tina</cp:lastModifiedBy>
  <cp:revision>314</cp:revision>
  <dcterms:created xsi:type="dcterms:W3CDTF">2006-02-20T18:05:16Z</dcterms:created>
  <dcterms:modified xsi:type="dcterms:W3CDTF">2019-03-21T00:28:19Z</dcterms:modified>
</cp:coreProperties>
</file>