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7"/>
  </p:notesMasterIdLst>
  <p:sldIdLst>
    <p:sldId id="305" r:id="rId2"/>
    <p:sldId id="489" r:id="rId3"/>
    <p:sldId id="515" r:id="rId4"/>
    <p:sldId id="462" r:id="rId5"/>
    <p:sldId id="496" r:id="rId6"/>
    <p:sldId id="507" r:id="rId7"/>
    <p:sldId id="508" r:id="rId8"/>
    <p:sldId id="509" r:id="rId9"/>
    <p:sldId id="510" r:id="rId10"/>
    <p:sldId id="493" r:id="rId11"/>
    <p:sldId id="497" r:id="rId12"/>
    <p:sldId id="511" r:id="rId13"/>
    <p:sldId id="512" r:id="rId14"/>
    <p:sldId id="513" r:id="rId15"/>
    <p:sldId id="514" r:id="rId16"/>
    <p:sldId id="516" r:id="rId17"/>
    <p:sldId id="518" r:id="rId18"/>
    <p:sldId id="519" r:id="rId19"/>
    <p:sldId id="501" r:id="rId20"/>
    <p:sldId id="505" r:id="rId21"/>
    <p:sldId id="506" r:id="rId22"/>
    <p:sldId id="521" r:id="rId23"/>
    <p:sldId id="504" r:id="rId24"/>
    <p:sldId id="517" r:id="rId25"/>
    <p:sldId id="520" r:id="rId26"/>
  </p:sldIdLst>
  <p:sldSz cx="12192000" cy="6858000"/>
  <p:notesSz cx="7099300" cy="102346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A78C2"/>
    <a:srgbClr val="002D56"/>
    <a:srgbClr val="0000FF"/>
    <a:srgbClr val="146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80611" autoAdjust="0"/>
  </p:normalViewPr>
  <p:slideViewPr>
    <p:cSldViewPr>
      <p:cViewPr varScale="1">
        <p:scale>
          <a:sx n="80" d="100"/>
          <a:sy n="80" d="100"/>
        </p:scale>
        <p:origin x="132" y="27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300"/>
            </a:lvl1pPr>
          </a:lstStyle>
          <a:p>
            <a:pPr>
              <a:defRPr/>
            </a:pPr>
            <a:fld id="{8878B94F-EDA7-4EF3-B381-FFAF4C0F4E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32050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7211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053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0501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892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7676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85685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37613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6737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39411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09144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5920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04109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45383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7621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4534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8339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7645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6851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5578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6277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2647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3251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/>
        </p:nvSpPr>
        <p:spPr bwMode="auto">
          <a:xfrm>
            <a:off x="1991544" y="2819400"/>
            <a:ext cx="8280920" cy="0"/>
          </a:xfrm>
          <a:prstGeom prst="line">
            <a:avLst/>
          </a:prstGeom>
          <a:noFill/>
          <a:ln w="12700">
            <a:solidFill>
              <a:srgbClr val="002D5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707231" cy="2133600"/>
          </a:xfrm>
        </p:spPr>
        <p:txBody>
          <a:bodyPr/>
          <a:lstStyle>
            <a:lvl1pPr algn="r">
              <a:defRPr sz="4800">
                <a:latin typeface="Book Antiqua" panose="0204060205030503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496" y="0"/>
            <a:ext cx="1651535" cy="1268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356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6777B-DC29-4898-9309-F89CF91B7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787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8A988-223C-4C30-90CA-BAEA706290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0751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09600" y="1719263"/>
            <a:ext cx="10972800" cy="4411662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1F1F7-6B2C-4087-BF23-AAC408E8CF6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006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027834" y="6489701"/>
            <a:ext cx="637117" cy="25241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9365D-7F02-4303-8378-30C22F7BA8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615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9365D-7F02-4303-8378-30C22F7BA8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992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404CE-95DD-4F5A-AC67-CE30E9D2D77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742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82540-19CE-44B1-A671-301B8969842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888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2F9B0-19BA-40BB-81CA-8D6D5837561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5456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FCA29-3EBF-46D9-A61C-6C80FE6A65A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117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36827-8F1D-4FAA-AA8E-BD96B8F327E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098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5C356-86A3-44DC-8E76-7E5D39CDE08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947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47751" y="122238"/>
            <a:ext cx="9525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7752" y="1412876"/>
            <a:ext cx="10534649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504" y="0"/>
            <a:ext cx="1579527" cy="1268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696" y="5946237"/>
            <a:ext cx="1559024" cy="1299187"/>
          </a:xfrm>
          <a:prstGeom prst="rect">
            <a:avLst/>
          </a:prstGeom>
        </p:spPr>
      </p:pic>
      <p:sp>
        <p:nvSpPr>
          <p:cNvPr id="41" name="bk object 19"/>
          <p:cNvSpPr/>
          <p:nvPr userDrawn="1"/>
        </p:nvSpPr>
        <p:spPr>
          <a:xfrm>
            <a:off x="0" y="6411141"/>
            <a:ext cx="12192000" cy="276999"/>
          </a:xfrm>
          <a:prstGeom prst="rect">
            <a:avLst/>
          </a:prstGeom>
          <a:solidFill>
            <a:srgbClr val="002D56"/>
          </a:solidFill>
        </p:spPr>
        <p:txBody>
          <a:bodyPr lIns="0" tIns="0" rIns="0" bIns="0">
            <a:spAutoFit/>
          </a:bodyPr>
          <a:lstStyle/>
          <a:p>
            <a:pPr eaLnBrk="1" latinLnBrk="1" hangingPunct="1">
              <a:defRPr/>
            </a:pPr>
            <a:endParaRPr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5152" y="6341258"/>
            <a:ext cx="1390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PMI</a:t>
            </a:r>
            <a:r>
              <a:rPr lang="en-US" altLang="ko-K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27834" y="6489701"/>
            <a:ext cx="63711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000" b="1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>
              <a:defRPr/>
            </a:pPr>
            <a:fld id="{C4A79198-61BD-4EA5-A0B0-C6DF4A47F96F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1" r:id="rId1"/>
    <p:sldLayoutId id="2147484420" r:id="rId2"/>
    <p:sldLayoutId id="2147484421" r:id="rId3"/>
    <p:sldLayoutId id="2147484422" r:id="rId4"/>
    <p:sldLayoutId id="2147484423" r:id="rId5"/>
    <p:sldLayoutId id="2147484424" r:id="rId6"/>
    <p:sldLayoutId id="2147484425" r:id="rId7"/>
    <p:sldLayoutId id="2147484426" r:id="rId8"/>
    <p:sldLayoutId id="2147484427" r:id="rId9"/>
    <p:sldLayoutId id="2147484428" r:id="rId10"/>
    <p:sldLayoutId id="2147484429" r:id="rId11"/>
    <p:sldLayoutId id="2147484430" r:id="rId12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2D56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anose="02020603050405020304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7030A0"/>
          </a:solidFill>
          <a:latin typeface="Comic Sans MS" pitchFamily="66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7030A0"/>
          </a:solidFill>
          <a:latin typeface="Comic Sans MS" pitchFamily="66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7030A0"/>
          </a:solidFill>
          <a:latin typeface="Comic Sans MS" pitchFamily="66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7030A0"/>
          </a:solidFill>
          <a:latin typeface="Comic Sans MS" pitchFamily="66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Comic Sans MS" pitchFamily="66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Comic Sans MS" pitchFamily="66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Comic Sans MS" pitchFamily="66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70000"/>
        <a:buFont typeface="Wingdings" pitchFamily="2" charset="2"/>
        <a:buChar char="Ø"/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1pPr>
      <a:lvl2pPr marL="692150" indent="-347663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70000"/>
        <a:buFont typeface="Wingdings" pitchFamily="2" charset="2"/>
        <a:buChar char="l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2pPr>
      <a:lvl3pPr marL="987425" indent="-293688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70000"/>
        <a:buFont typeface="Wingdings" pitchFamily="2" charset="2"/>
        <a:buChar char="l"/>
        <a:defRPr kumimoji="1" sz="1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3pPr>
      <a:lvl4pPr marL="1281113" indent="-292100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75000"/>
        <a:buFont typeface="Wingdings" pitchFamily="2" charset="2"/>
        <a:buChar char="§"/>
        <a:defRPr kumimoji="1" sz="1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4pPr>
      <a:lvl5pPr marL="1598613" indent="-315913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80000"/>
        <a:buFont typeface="Wingdings" pitchFamily="2" charset="2"/>
        <a:buChar char="§"/>
        <a:defRPr kumimoji="1" sz="1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5pPr>
      <a:lvl6pPr marL="2055813" indent="-315913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/>
          <p:cNvSpPr>
            <a:spLocks noGrp="1"/>
          </p:cNvSpPr>
          <p:nvPr>
            <p:ph type="ctrTitle"/>
          </p:nvPr>
        </p:nvSpPr>
        <p:spPr>
          <a:xfrm>
            <a:off x="2331717" y="692150"/>
            <a:ext cx="7528569" cy="2133600"/>
          </a:xfrm>
        </p:spPr>
        <p:txBody>
          <a:bodyPr anchor="ctr"/>
          <a:lstStyle/>
          <a:p>
            <a:pPr algn="ctr"/>
            <a:r>
              <a:rPr lang="ko-KR" altLang="en-US" sz="4000" dirty="0">
                <a:cs typeface="Arial" charset="0"/>
              </a:rPr>
              <a:t>컴퓨터 개론 및 실습</a:t>
            </a:r>
            <a:endParaRPr lang="en-US" altLang="en-US" sz="4000" dirty="0">
              <a:latin typeface="Times New Roman" panose="02020603050405020304" pitchFamily="18" charset="0"/>
            </a:endParaRPr>
          </a:p>
        </p:txBody>
      </p:sp>
      <p:sp>
        <p:nvSpPr>
          <p:cNvPr id="6147" name="부제목 2"/>
          <p:cNvSpPr>
            <a:spLocks noGrp="1"/>
          </p:cNvSpPr>
          <p:nvPr>
            <p:ph type="subTitle" idx="1"/>
          </p:nvPr>
        </p:nvSpPr>
        <p:spPr>
          <a:xfrm>
            <a:off x="5608240" y="3434928"/>
            <a:ext cx="6248400" cy="2362200"/>
          </a:xfrm>
        </p:spPr>
        <p:txBody>
          <a:bodyPr/>
          <a:lstStyle/>
          <a:p>
            <a:pPr>
              <a:defRPr/>
            </a:pP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2019.04.18</a:t>
            </a:r>
          </a:p>
          <a:p>
            <a:pPr>
              <a:defRPr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Jung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guk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Kim </a:t>
            </a:r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defRPr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by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young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Youn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640" y="5949280"/>
            <a:ext cx="1559024" cy="1299187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35360" y="6381328"/>
            <a:ext cx="1152128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 while</a:t>
            </a:r>
            <a:r>
              <a:rPr lang="ko-KR" altLang="en-US" dirty="0"/>
              <a:t>문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21" y="1268760"/>
            <a:ext cx="10534649" cy="4824413"/>
          </a:xfrm>
        </p:spPr>
        <p:txBody>
          <a:bodyPr/>
          <a:lstStyle/>
          <a:p>
            <a:r>
              <a:rPr lang="en-US" altLang="ko-KR" sz="2000" dirty="0"/>
              <a:t>do while</a:t>
            </a:r>
            <a:r>
              <a:rPr lang="ko-KR" altLang="en-US" sz="2000" dirty="0"/>
              <a:t>문은 </a:t>
            </a:r>
            <a:r>
              <a:rPr lang="en-US" altLang="ko-KR" sz="2000" dirty="0"/>
              <a:t>while</a:t>
            </a:r>
            <a:r>
              <a:rPr lang="ko-KR" altLang="en-US" sz="2000" dirty="0"/>
              <a:t>문과 같이 </a:t>
            </a:r>
            <a:r>
              <a:rPr lang="ko-KR" altLang="en-US" sz="2000" dirty="0" err="1"/>
              <a:t>조건문만을</a:t>
            </a:r>
            <a:r>
              <a:rPr lang="ko-KR" altLang="en-US" sz="2000" dirty="0"/>
              <a:t> 가는 </a:t>
            </a:r>
            <a:r>
              <a:rPr lang="ko-KR" altLang="en-US" sz="2000" dirty="0" err="1"/>
              <a:t>반복문</a:t>
            </a:r>
            <a:r>
              <a:rPr lang="ko-KR" altLang="en-US" sz="2000" dirty="0"/>
              <a:t> 이지만 조건을</a:t>
            </a:r>
            <a:br>
              <a:rPr lang="en-US" altLang="ko-KR" sz="2000" dirty="0"/>
            </a:br>
            <a:r>
              <a:rPr lang="ko-KR" altLang="en-US" sz="2000" dirty="0"/>
              <a:t>비교 하기 전에 먼저 </a:t>
            </a:r>
            <a:r>
              <a:rPr lang="en-US" altLang="ko-KR" sz="2000" dirty="0">
                <a:solidFill>
                  <a:srgbClr val="FF0000"/>
                </a:solidFill>
              </a:rPr>
              <a:t>do </a:t>
            </a:r>
            <a:r>
              <a:rPr lang="ko-KR" altLang="en-US" sz="2000" dirty="0">
                <a:solidFill>
                  <a:srgbClr val="FF0000"/>
                </a:solidFill>
              </a:rPr>
              <a:t>안의 내용을 실행한다는 것이 다른 점</a:t>
            </a:r>
            <a:r>
              <a:rPr lang="ko-KR" altLang="en-US" sz="2000" dirty="0"/>
              <a:t>이다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반복적으로 수행되어야 할 내용을 조건을 비교하기 전에 반드시 </a:t>
            </a:r>
            <a:r>
              <a:rPr lang="ko-KR" altLang="en-US" sz="2000" dirty="0">
                <a:solidFill>
                  <a:srgbClr val="FF0000"/>
                </a:solidFill>
              </a:rPr>
              <a:t>한 번 수행해야</a:t>
            </a:r>
            <a:br>
              <a:rPr lang="en-US" altLang="ko-KR" sz="2000" dirty="0">
                <a:solidFill>
                  <a:srgbClr val="FF0000"/>
                </a:solidFill>
              </a:rPr>
            </a:br>
            <a:r>
              <a:rPr lang="ko-KR" altLang="en-US" sz="2000" dirty="0">
                <a:solidFill>
                  <a:srgbClr val="FF0000"/>
                </a:solidFill>
              </a:rPr>
              <a:t>한다면 사용하는 것이 효율적</a:t>
            </a:r>
            <a:r>
              <a:rPr lang="ko-KR" altLang="en-US" sz="2000" dirty="0"/>
              <a:t>이다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0239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</a:t>
            </a:r>
            <a:r>
              <a:rPr lang="ko-KR" altLang="en-US" dirty="0"/>
              <a:t> </a:t>
            </a:r>
            <a:r>
              <a:rPr lang="en-US" altLang="ko-KR" dirty="0"/>
              <a:t>while </a:t>
            </a:r>
            <a:r>
              <a:rPr lang="ko-KR" altLang="en-US" dirty="0"/>
              <a:t>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21" y="1268760"/>
            <a:ext cx="10534649" cy="4824413"/>
          </a:xfrm>
        </p:spPr>
        <p:txBody>
          <a:bodyPr/>
          <a:lstStyle/>
          <a:p>
            <a:r>
              <a:rPr lang="en-US" altLang="ko-KR" sz="2000" dirty="0"/>
              <a:t>do While</a:t>
            </a:r>
            <a:r>
              <a:rPr lang="ko-KR" altLang="en-US" sz="2000" dirty="0"/>
              <a:t>문의 구조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do</a:t>
            </a:r>
            <a:r>
              <a:rPr lang="ko-KR" altLang="en-US" sz="2000" dirty="0"/>
              <a:t>의 </a:t>
            </a:r>
            <a:r>
              <a:rPr lang="en-US" altLang="ko-KR" sz="2000" dirty="0"/>
              <a:t>statements</a:t>
            </a:r>
            <a:r>
              <a:rPr lang="ko-KR" altLang="en-US" sz="2000" dirty="0"/>
              <a:t>를 실행한 뒤 </a:t>
            </a:r>
            <a:r>
              <a:rPr lang="en-US" altLang="ko-KR" sz="2000" dirty="0"/>
              <a:t>condition</a:t>
            </a:r>
            <a:r>
              <a:rPr lang="ko-KR" altLang="en-US" sz="2000" dirty="0"/>
              <a:t>을 비교하고 </a:t>
            </a:r>
            <a:r>
              <a:rPr lang="en-US" altLang="ko-KR" sz="2000" dirty="0"/>
              <a:t>condition</a:t>
            </a:r>
            <a:r>
              <a:rPr lang="ko-KR" altLang="en-US" sz="2000" dirty="0"/>
              <a:t>이 </a:t>
            </a:r>
            <a:r>
              <a:rPr lang="en-US" altLang="ko-KR" sz="2000" dirty="0"/>
              <a:t>true</a:t>
            </a:r>
            <a:r>
              <a:rPr lang="ko-KR" altLang="en-US" sz="2000" dirty="0"/>
              <a:t>일 경우</a:t>
            </a:r>
            <a:br>
              <a:rPr lang="en-US" altLang="ko-KR" sz="2000" dirty="0"/>
            </a:br>
            <a:r>
              <a:rPr lang="en-US" altLang="ko-KR" sz="2000" dirty="0"/>
              <a:t>statements</a:t>
            </a:r>
            <a:r>
              <a:rPr lang="ko-KR" altLang="en-US" sz="2000" dirty="0"/>
              <a:t>의 실행을 반복한다</a:t>
            </a:r>
            <a:r>
              <a:rPr lang="en-US" altLang="ko-KR" sz="2000" dirty="0"/>
              <a:t>. condition</a:t>
            </a:r>
            <a:r>
              <a:rPr lang="ko-KR" altLang="en-US" sz="2000" dirty="0"/>
              <a:t>이 </a:t>
            </a:r>
            <a:r>
              <a:rPr lang="en-US" altLang="ko-KR" sz="2000" dirty="0"/>
              <a:t>false</a:t>
            </a:r>
            <a:r>
              <a:rPr lang="ko-KR" altLang="en-US" sz="2000" dirty="0"/>
              <a:t>이면 반복을 하지 않는다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※ </a:t>
            </a:r>
            <a:r>
              <a:rPr lang="ko-KR" altLang="en-US" sz="2000" dirty="0"/>
              <a:t>실행순서 </a:t>
            </a:r>
            <a:r>
              <a:rPr lang="en-US" altLang="ko-KR" sz="2000" dirty="0"/>
              <a:t>1 -&gt; 2 -&gt;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6799B3-9AFB-4D1D-A925-25499006D96D}"/>
              </a:ext>
            </a:extLst>
          </p:cNvPr>
          <p:cNvSpPr txBox="1"/>
          <p:nvPr/>
        </p:nvSpPr>
        <p:spPr>
          <a:xfrm>
            <a:off x="1415480" y="1628800"/>
            <a:ext cx="65421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b="1" dirty="0">
                <a:latin typeface="+mn-ea"/>
              </a:rPr>
              <a:t>do</a:t>
            </a:r>
          </a:p>
          <a:p>
            <a:r>
              <a:rPr lang="en-US" altLang="ko-KR" sz="3600" b="1" dirty="0">
                <a:latin typeface="+mn-ea"/>
              </a:rPr>
              <a:t>{</a:t>
            </a:r>
          </a:p>
          <a:p>
            <a:r>
              <a:rPr lang="en-US" altLang="ko-KR" sz="3600" b="1" dirty="0">
                <a:latin typeface="+mn-ea"/>
              </a:rPr>
              <a:t>     statements  ---------- 1</a:t>
            </a:r>
          </a:p>
          <a:p>
            <a:r>
              <a:rPr lang="en-US" altLang="ko-KR" sz="3600" b="1" dirty="0">
                <a:latin typeface="+mn-ea"/>
              </a:rPr>
              <a:t>}while( condition ) --------- 2</a:t>
            </a:r>
          </a:p>
        </p:txBody>
      </p:sp>
    </p:spTree>
    <p:extLst>
      <p:ext uri="{BB962C8B-B14F-4D97-AF65-F5344CB8AC3E}">
        <p14:creationId xmlns:p14="http://schemas.microsoft.com/office/powerpoint/2010/main" val="1037007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 while </a:t>
            </a:r>
            <a:r>
              <a:rPr lang="ko-KR" altLang="en-US" dirty="0"/>
              <a:t>문 예제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1EFE77-ABB6-4854-8A98-887B6A9658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81" t="14001"/>
          <a:stretch/>
        </p:blipFill>
        <p:spPr>
          <a:xfrm>
            <a:off x="1568772" y="1123599"/>
            <a:ext cx="7767588" cy="516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379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21" y="1268760"/>
            <a:ext cx="10534649" cy="4824413"/>
          </a:xfrm>
        </p:spPr>
        <p:txBody>
          <a:bodyPr/>
          <a:lstStyle/>
          <a:p>
            <a:r>
              <a:rPr lang="en-US" altLang="ko-KR" sz="2000" dirty="0"/>
              <a:t>for </a:t>
            </a:r>
            <a:r>
              <a:rPr lang="ko-KR" altLang="en-US" sz="2000" dirty="0"/>
              <a:t>문의</a:t>
            </a:r>
            <a:r>
              <a:rPr lang="en-US" altLang="ko-KR" sz="2000" dirty="0"/>
              <a:t> </a:t>
            </a:r>
            <a:r>
              <a:rPr lang="ko-KR" altLang="en-US" sz="2000" dirty="0"/>
              <a:t>기본 형식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9652EF-AEDF-4E07-9B96-F24E8DF06D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364"/>
          <a:stretch/>
        </p:blipFill>
        <p:spPr>
          <a:xfrm>
            <a:off x="522070" y="1772816"/>
            <a:ext cx="6359446" cy="35283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6D80881-96DB-4589-858E-9B306513D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064" y="3356992"/>
            <a:ext cx="4166730" cy="267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25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21" y="1268760"/>
            <a:ext cx="10534649" cy="4824413"/>
          </a:xfrm>
        </p:spPr>
        <p:txBody>
          <a:bodyPr/>
          <a:lstStyle/>
          <a:p>
            <a:r>
              <a:rPr lang="en-US" altLang="ko-KR" sz="2000" dirty="0"/>
              <a:t>for </a:t>
            </a:r>
            <a:r>
              <a:rPr lang="ko-KR" altLang="en-US" sz="2000" dirty="0"/>
              <a:t>문의</a:t>
            </a:r>
            <a:r>
              <a:rPr lang="en-US" altLang="ko-KR" sz="2000" dirty="0"/>
              <a:t> </a:t>
            </a:r>
            <a:r>
              <a:rPr lang="ko-KR" altLang="en-US" sz="2000" dirty="0"/>
              <a:t>실행과정</a:t>
            </a:r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AC12FB-2C1A-4D78-9F56-E26C741A8A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82" t="17451" b="3475"/>
          <a:stretch/>
        </p:blipFill>
        <p:spPr>
          <a:xfrm>
            <a:off x="3829596" y="670384"/>
            <a:ext cx="6730900" cy="542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745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2: n!(factorial)</a:t>
            </a:r>
            <a:r>
              <a:rPr lang="ko-KR" altLang="en-US" dirty="0"/>
              <a:t> 구하기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ADEC92A-E376-4BCF-9526-0E424AF31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21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위의 원칙을 생각해보며 주어진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입력받은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n</a:t>
            </a:r>
            <a:r>
              <a:rPr lang="ko-KR" altLang="en-US" sz="2000" dirty="0"/>
              <a:t>의 </a:t>
            </a:r>
            <a:r>
              <a:rPr lang="en-US" altLang="ko-KR" sz="2000" dirty="0"/>
              <a:t>n!(factorial)</a:t>
            </a:r>
            <a:r>
              <a:rPr lang="ko-KR" altLang="en-US" sz="2000" dirty="0"/>
              <a:t>을 구하는 문제를 </a:t>
            </a:r>
            <a:br>
              <a:rPr lang="en-US" altLang="ko-KR" sz="2000" dirty="0"/>
            </a:br>
            <a:r>
              <a:rPr lang="ko-KR" altLang="en-US" sz="2000" dirty="0"/>
              <a:t>생각해 보자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Hint : loop </a:t>
            </a:r>
            <a:r>
              <a:rPr lang="ko-KR" altLang="en-US" sz="2000" dirty="0"/>
              <a:t>안에서 조건 검사를 </a:t>
            </a:r>
            <a:r>
              <a:rPr lang="ko-KR" altLang="en-US" sz="2000" dirty="0" err="1"/>
              <a:t>해야한다</a:t>
            </a:r>
            <a:r>
              <a:rPr lang="en-US" altLang="ko-KR" sz="2000" dirty="0"/>
              <a:t>. loop</a:t>
            </a:r>
            <a:r>
              <a:rPr lang="ko-KR" altLang="en-US" sz="2000" dirty="0"/>
              <a:t>안에서 값이 누적되어야 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3459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 loop</a:t>
            </a:r>
            <a:r>
              <a:rPr lang="ko-KR" altLang="en-US" dirty="0"/>
              <a:t>와 </a:t>
            </a:r>
            <a:r>
              <a:rPr lang="en-US" altLang="ko-KR" dirty="0"/>
              <a:t>for loop</a:t>
            </a:r>
            <a:r>
              <a:rPr lang="ko-KR" altLang="en-US" dirty="0"/>
              <a:t>의 관계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4E62B2-C28F-4E0C-B29D-AC40784C46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538"/>
          <a:stretch/>
        </p:blipFill>
        <p:spPr>
          <a:xfrm>
            <a:off x="1614488" y="1114797"/>
            <a:ext cx="8391525" cy="512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291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9422F7-5062-44FC-AF15-C45399B98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6" y="1203920"/>
            <a:ext cx="794385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848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en-US" altLang="ko-KR" dirty="0"/>
              <a:t>for</a:t>
            </a:r>
            <a:r>
              <a:rPr lang="ko-KR" altLang="en-US" dirty="0"/>
              <a:t>문 예제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52C8DB-E705-4A78-99DE-7C2B039E49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03" t="14334" b="2088"/>
          <a:stretch/>
        </p:blipFill>
        <p:spPr>
          <a:xfrm>
            <a:off x="2227396" y="1112838"/>
            <a:ext cx="6820932" cy="519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64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3: n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배수 출력하기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21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위의 원칙을 생각해보며 </a:t>
            </a:r>
            <a:r>
              <a:rPr lang="en-US" altLang="ko-KR" sz="2000" dirty="0"/>
              <a:t>1</a:t>
            </a:r>
            <a:r>
              <a:rPr lang="ko-KR" altLang="en-US" sz="2000" dirty="0"/>
              <a:t>부터 </a:t>
            </a:r>
            <a:r>
              <a:rPr lang="en-US" altLang="ko-KR" sz="2000" dirty="0"/>
              <a:t>1,000,000</a:t>
            </a:r>
            <a:r>
              <a:rPr lang="ko-KR" altLang="en-US" sz="2000" dirty="0"/>
              <a:t>까지의 정수 중 </a:t>
            </a:r>
            <a:r>
              <a:rPr lang="en-US" altLang="ko-KR" sz="2000" dirty="0"/>
              <a:t>n</a:t>
            </a:r>
            <a:r>
              <a:rPr lang="ko-KR" altLang="en-US" sz="2000" dirty="0"/>
              <a:t>의 배수를 출력하는 문제를 </a:t>
            </a:r>
            <a:br>
              <a:rPr lang="en-US" altLang="ko-KR" sz="2000" dirty="0"/>
            </a:br>
            <a:r>
              <a:rPr lang="ko-KR" altLang="en-US" sz="2000" dirty="0"/>
              <a:t>생각해보자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Hint : loop </a:t>
            </a:r>
            <a:r>
              <a:rPr lang="ko-KR" altLang="en-US" sz="2000" dirty="0"/>
              <a:t>안에서 조건을 </a:t>
            </a:r>
            <a:r>
              <a:rPr lang="ko-KR" altLang="en-US" sz="2000" dirty="0" err="1"/>
              <a:t>검사해야한다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08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268760"/>
            <a:ext cx="10880896" cy="4824413"/>
          </a:xfrm>
        </p:spPr>
        <p:txBody>
          <a:bodyPr/>
          <a:lstStyle/>
          <a:p>
            <a:r>
              <a:rPr lang="ko-KR" altLang="en-US" dirty="0"/>
              <a:t>미리 정의된 작업을 지정된</a:t>
            </a:r>
            <a:r>
              <a:rPr lang="en-US" altLang="ko-KR" dirty="0"/>
              <a:t>(</a:t>
            </a:r>
            <a:r>
              <a:rPr lang="ko-KR" altLang="en-US" dirty="0"/>
              <a:t>원하는</a:t>
            </a:r>
            <a:r>
              <a:rPr lang="en-US" altLang="ko-KR" dirty="0"/>
              <a:t>) </a:t>
            </a:r>
            <a:r>
              <a:rPr lang="ko-KR" altLang="en-US" dirty="0"/>
              <a:t>횟수만큼 실행하기 위해 사용하는 구문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말 그대로 반복을 위해 사용한다</a:t>
            </a:r>
            <a:r>
              <a:rPr lang="en-US" altLang="ko-KR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※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동일한 문장을 반복해서 쓰는 것은 비효율적인 방법이다</a:t>
            </a:r>
            <a:r>
              <a:rPr lang="en-US" altLang="ko-KR" dirty="0">
                <a:latin typeface="+mn-ea"/>
              </a:rPr>
              <a:t>!!!</a:t>
            </a:r>
            <a:endParaRPr lang="ko-KR" altLang="en-US" dirty="0">
              <a:latin typeface="+mn-ea"/>
            </a:endParaRP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59286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5: </a:t>
            </a:r>
            <a:r>
              <a:rPr lang="ko-KR" altLang="en-US" dirty="0"/>
              <a:t>소수 판별하기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21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위의 원칙을 생각해보며 주어진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입력받은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n</a:t>
            </a:r>
            <a:r>
              <a:rPr lang="ko-KR" altLang="en-US" sz="2000" dirty="0"/>
              <a:t>에 대해 </a:t>
            </a:r>
            <a:r>
              <a:rPr lang="en-US" altLang="ko-KR" sz="2000" dirty="0"/>
              <a:t>n</a:t>
            </a:r>
            <a:r>
              <a:rPr lang="ko-KR" altLang="en-US" sz="2000" dirty="0"/>
              <a:t>이</a:t>
            </a:r>
            <a:r>
              <a:rPr lang="en-US" altLang="ko-KR" sz="2000" dirty="0"/>
              <a:t> </a:t>
            </a:r>
            <a:r>
              <a:rPr lang="ko-KR" altLang="en-US" sz="2000" dirty="0"/>
              <a:t>소수인지 검사하는 프로그램을 생각해보자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Hint : half loop</a:t>
            </a:r>
            <a:r>
              <a:rPr lang="ko-KR" altLang="en-US" sz="2000" dirty="0"/>
              <a:t>를 이용해 소수가 아님을 발견하는 순간 </a:t>
            </a:r>
            <a:r>
              <a:rPr lang="en-US" altLang="ko-KR" sz="2000" dirty="0"/>
              <a:t>loop</a:t>
            </a:r>
            <a:r>
              <a:rPr lang="ko-KR" altLang="en-US" sz="2000" dirty="0"/>
              <a:t>를 멈춰야 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&lt;</a:t>
            </a:r>
            <a:r>
              <a:rPr lang="en-US" altLang="ko-KR" sz="2000" dirty="0" err="1"/>
              <a:t>math.h</a:t>
            </a:r>
            <a:r>
              <a:rPr lang="en-US" altLang="ko-KR" sz="2000" dirty="0"/>
              <a:t>&gt; </a:t>
            </a:r>
            <a:r>
              <a:rPr lang="ko-KR" altLang="en-US" sz="2000" dirty="0"/>
              <a:t>에 포함된 </a:t>
            </a:r>
            <a:r>
              <a:rPr lang="en-US" altLang="ko-KR" sz="2000" dirty="0"/>
              <a:t>floor(variable): </a:t>
            </a:r>
            <a:r>
              <a:rPr lang="ko-KR" altLang="en-US" sz="2000" dirty="0"/>
              <a:t>내림</a:t>
            </a:r>
            <a:r>
              <a:rPr lang="en-US" altLang="ko-KR" sz="2000" dirty="0"/>
              <a:t>, ceil(variable): </a:t>
            </a:r>
            <a:r>
              <a:rPr lang="ko-KR" altLang="en-US" sz="2000" dirty="0"/>
              <a:t>올림 을 사용한다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005507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6: </a:t>
            </a:r>
            <a:r>
              <a:rPr lang="ko-KR" altLang="en-US" dirty="0"/>
              <a:t>정답 맞추기 게임하기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21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하나의 정수 값을 답으로 정해 놓는다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어떤 </a:t>
            </a:r>
            <a:r>
              <a:rPr lang="en-US" altLang="ko-KR" sz="2000" dirty="0"/>
              <a:t>loop</a:t>
            </a:r>
            <a:r>
              <a:rPr lang="ko-KR" altLang="en-US" sz="2000" dirty="0"/>
              <a:t>를 이용해야 하는지 생각해본다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입력한 값이 정답보다 작으면 입력한 값이 작다고 출력한다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입력한 값이 정답보다 크면 입력한 값이 크다고 출력한다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정답을 맞추면 시도한 횟수를 출력한다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4344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주의사항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21" y="1268760"/>
            <a:ext cx="10762711" cy="4824413"/>
          </a:xfrm>
        </p:spPr>
        <p:txBody>
          <a:bodyPr/>
          <a:lstStyle/>
          <a:p>
            <a:r>
              <a:rPr lang="ko-KR" altLang="en-US" sz="2000" dirty="0"/>
              <a:t>이번주부터 </a:t>
            </a:r>
            <a:r>
              <a:rPr lang="en-US" altLang="ko-KR" sz="2000" dirty="0"/>
              <a:t>e-class</a:t>
            </a:r>
            <a:r>
              <a:rPr lang="ko-KR" altLang="en-US" sz="2000" dirty="0"/>
              <a:t>에 과제 코드를 제출해주세요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파일 명은 </a:t>
            </a:r>
            <a:r>
              <a:rPr lang="en-US" altLang="ko-KR" sz="2000" b="1" dirty="0">
                <a:solidFill>
                  <a:srgbClr val="FF0000"/>
                </a:solidFill>
              </a:rPr>
              <a:t>“homework_</a:t>
            </a:r>
            <a:r>
              <a:rPr lang="ko-KR" altLang="en-US" sz="2000" b="1" dirty="0">
                <a:solidFill>
                  <a:srgbClr val="FF0000"/>
                </a:solidFill>
              </a:rPr>
              <a:t>과제번호</a:t>
            </a:r>
            <a:r>
              <a:rPr lang="en-US" altLang="ko-KR" sz="2000" b="1" dirty="0">
                <a:solidFill>
                  <a:srgbClr val="FF0000"/>
                </a:solidFill>
              </a:rPr>
              <a:t>_</a:t>
            </a:r>
            <a:r>
              <a:rPr lang="ko-KR" altLang="en-US" sz="2000" b="1" dirty="0">
                <a:solidFill>
                  <a:srgbClr val="FF0000"/>
                </a:solidFill>
              </a:rPr>
              <a:t>학번</a:t>
            </a:r>
            <a:r>
              <a:rPr lang="en-US" altLang="ko-KR" sz="2000" b="1" dirty="0">
                <a:solidFill>
                  <a:srgbClr val="FF0000"/>
                </a:solidFill>
              </a:rPr>
              <a:t>.c”</a:t>
            </a:r>
            <a:r>
              <a:rPr lang="en-US" altLang="ko-KR" sz="2000" dirty="0"/>
              <a:t> </a:t>
            </a:r>
            <a:r>
              <a:rPr lang="ko-KR" altLang="en-US" sz="2000" dirty="0"/>
              <a:t>로 만들어서 제출해주세요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&lt;</a:t>
            </a:r>
            <a:r>
              <a:rPr lang="ko-KR" altLang="en-US" sz="2000" dirty="0"/>
              <a:t>금주의 파일명 예시</a:t>
            </a:r>
            <a:r>
              <a:rPr lang="en-US" altLang="ko-KR" sz="2000" dirty="0"/>
              <a:t>&gt;</a:t>
            </a:r>
            <a:r>
              <a:rPr lang="ko-KR" altLang="en-US" sz="2000" dirty="0"/>
              <a:t> </a:t>
            </a:r>
            <a:br>
              <a:rPr lang="en-US" altLang="ko-KR" sz="2000" dirty="0"/>
            </a:br>
            <a:r>
              <a:rPr lang="en-US" altLang="ko-KR" sz="2000" dirty="0"/>
              <a:t>homework_6-1_201801004.c, homework_6-2_201801004.c, homework_6-3_201801004.c</a:t>
            </a:r>
          </a:p>
          <a:p>
            <a:endParaRPr lang="en-US" altLang="ko-KR" sz="2000" dirty="0"/>
          </a:p>
          <a:p>
            <a:r>
              <a:rPr lang="ko-KR" altLang="en-US" sz="2000" dirty="0"/>
              <a:t>매 제출기한은 다음 수업시작 전까지 입니다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레포트는 지금처럼 양식에 맞춰 출력해 제출해야 합니다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51145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#6-1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21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몇 년을 예금해야 잔고가 원금의 두 배가 되는지 찾는 문제를 생각해보자</a:t>
            </a:r>
            <a:r>
              <a:rPr lang="en-US" altLang="ko-KR" sz="2000" dirty="0"/>
              <a:t>(</a:t>
            </a:r>
            <a:r>
              <a:rPr lang="ko-KR" altLang="en-US" sz="2000" dirty="0"/>
              <a:t>복리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en-US" altLang="ko-KR" sz="2000" dirty="0"/>
              <a:t>Input: </a:t>
            </a:r>
            <a:r>
              <a:rPr lang="ko-KR" altLang="en-US" sz="2000" dirty="0"/>
              <a:t>이율은 </a:t>
            </a:r>
            <a:r>
              <a:rPr lang="en-US" altLang="ko-KR" sz="2000" dirty="0"/>
              <a:t>5%, </a:t>
            </a:r>
            <a:r>
              <a:rPr lang="ko-KR" altLang="en-US" sz="2000" dirty="0"/>
              <a:t>원금 </a:t>
            </a:r>
            <a:r>
              <a:rPr lang="en-US" altLang="ko-KR" sz="2000" dirty="0"/>
              <a:t>10,000</a:t>
            </a:r>
            <a:r>
              <a:rPr lang="ko-KR" altLang="en-US" sz="2000" dirty="0"/>
              <a:t>으로 가정한다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Output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b="1" dirty="0">
                <a:solidFill>
                  <a:srgbClr val="FF0000"/>
                </a:solidFill>
              </a:rPr>
              <a:t>주의</a:t>
            </a:r>
            <a:r>
              <a:rPr lang="en-US" altLang="ko-KR" sz="2000" b="1" dirty="0">
                <a:solidFill>
                  <a:srgbClr val="FF0000"/>
                </a:solidFill>
              </a:rPr>
              <a:t>: 2</a:t>
            </a:r>
            <a:r>
              <a:rPr lang="ko-KR" altLang="en-US" sz="2000" b="1" dirty="0">
                <a:solidFill>
                  <a:srgbClr val="FF0000"/>
                </a:solidFill>
              </a:rPr>
              <a:t>가지 방법으로 코드 작성</a:t>
            </a:r>
            <a:r>
              <a:rPr lang="en-US" altLang="ko-KR" sz="2000" b="1" dirty="0">
                <a:solidFill>
                  <a:srgbClr val="FF0000"/>
                </a:solidFill>
              </a:rPr>
              <a:t>(1. for</a:t>
            </a:r>
            <a:r>
              <a:rPr lang="ko-KR" altLang="en-US" sz="2000" b="1" dirty="0">
                <a:solidFill>
                  <a:srgbClr val="FF0000"/>
                </a:solidFill>
              </a:rPr>
              <a:t>문 사용</a:t>
            </a:r>
            <a:r>
              <a:rPr lang="en-US" altLang="ko-KR" sz="2000" b="1" dirty="0">
                <a:solidFill>
                  <a:srgbClr val="FF0000"/>
                </a:solidFill>
              </a:rPr>
              <a:t>, 2. while</a:t>
            </a:r>
            <a:r>
              <a:rPr lang="ko-KR" altLang="en-US" sz="2000" b="1" dirty="0">
                <a:solidFill>
                  <a:srgbClr val="FF0000"/>
                </a:solidFill>
              </a:rPr>
              <a:t>문 사용</a:t>
            </a:r>
            <a:r>
              <a:rPr lang="en-US" altLang="ko-KR" sz="20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2000" dirty="0"/>
              <a:t>for</a:t>
            </a:r>
            <a:r>
              <a:rPr lang="ko-KR" altLang="en-US" sz="2000" dirty="0"/>
              <a:t>문과 </a:t>
            </a:r>
            <a:r>
              <a:rPr lang="en-US" altLang="ko-KR" sz="2000" dirty="0"/>
              <a:t>while</a:t>
            </a:r>
            <a:r>
              <a:rPr lang="ko-KR" altLang="en-US" sz="2000" dirty="0"/>
              <a:t>문에 대한 고찰을 꼭 레포트에 포함하기</a:t>
            </a:r>
            <a:r>
              <a:rPr lang="en-US" altLang="ko-KR" sz="20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4DFCE3-424E-4F2B-987B-BECE137F7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80" y="2924944"/>
            <a:ext cx="551674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17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#6-2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en-US" altLang="ko-KR" sz="2000" dirty="0"/>
              <a:t>2g, 3g, 5g </a:t>
            </a:r>
            <a:r>
              <a:rPr lang="ko-KR" altLang="en-US" sz="2000" dirty="0" err="1"/>
              <a:t>짜리</a:t>
            </a:r>
            <a:r>
              <a:rPr lang="ko-KR" altLang="en-US" sz="2000" dirty="0"/>
              <a:t> 추가 각각 </a:t>
            </a:r>
            <a:r>
              <a:rPr lang="en-US" altLang="ko-KR" sz="2000" dirty="0"/>
              <a:t>10</a:t>
            </a:r>
            <a:r>
              <a:rPr lang="ko-KR" altLang="en-US" sz="2000" dirty="0"/>
              <a:t>개씩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사과의 무게를 입력으로 받았을 때 사과 무게를 가지고 있는 추로 만들 수 있는 경우의 수를 구하여라</a:t>
            </a:r>
            <a:endParaRPr lang="en-US" altLang="ko-KR" sz="2000" dirty="0"/>
          </a:p>
          <a:p>
            <a:r>
              <a:rPr lang="en-US" altLang="ko-KR" sz="2000" dirty="0"/>
              <a:t>Hint: 3</a:t>
            </a:r>
            <a:r>
              <a:rPr lang="ko-KR" altLang="en-US" sz="2000" dirty="0"/>
              <a:t>중첩 </a:t>
            </a:r>
            <a:r>
              <a:rPr lang="en-US" altLang="ko-KR" sz="2000" dirty="0"/>
              <a:t>for</a:t>
            </a:r>
            <a:r>
              <a:rPr lang="ko-KR" altLang="en-US" sz="2000" dirty="0"/>
              <a:t>문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D3288A-7AB2-46DB-A668-F7303F265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649" y="3299022"/>
            <a:ext cx="3629203" cy="20162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8AEC508-0035-4257-A041-CB96764C2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00" y="1747838"/>
            <a:ext cx="3007305" cy="450125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499ABC3-4DBA-4E9A-8E89-514485A83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76" y="3299022"/>
            <a:ext cx="3388941" cy="189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416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#6-3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출력단에 따른 다이아몬드 출력하기</a:t>
            </a:r>
            <a:endParaRPr lang="en-US" altLang="ko-KR" sz="2000" dirty="0"/>
          </a:p>
          <a:p>
            <a:r>
              <a:rPr lang="ko-KR" altLang="en-US" sz="2000" dirty="0" err="1"/>
              <a:t>반복문</a:t>
            </a:r>
            <a:r>
              <a:rPr lang="ko-KR" altLang="en-US" sz="2000" dirty="0"/>
              <a:t> 이용하기</a:t>
            </a:r>
            <a:r>
              <a:rPr lang="en-US" altLang="ko-KR" sz="2000" dirty="0"/>
              <a:t>(</a:t>
            </a:r>
            <a:r>
              <a:rPr lang="ko-KR" altLang="en-US" sz="2000" dirty="0" err="1"/>
              <a:t>둘중</a:t>
            </a:r>
            <a:r>
              <a:rPr lang="ko-KR" altLang="en-US" sz="2000" dirty="0"/>
              <a:t> 선택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A75A1D-DDC3-4188-BDCB-EECE76F13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304" y="2132855"/>
            <a:ext cx="3960440" cy="28803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239D130-A591-44C5-81F6-BD42653C1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144" y="1300845"/>
            <a:ext cx="3329905" cy="454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7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반복문을 사용하기 위한 원칙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21" y="1268760"/>
            <a:ext cx="10534649" cy="4824413"/>
          </a:xfrm>
        </p:spPr>
        <p:txBody>
          <a:bodyPr/>
          <a:lstStyle/>
          <a:p>
            <a:r>
              <a:rPr lang="en-US" altLang="ko-KR" sz="2000" dirty="0"/>
              <a:t>Q1. LOOP</a:t>
            </a:r>
            <a:r>
              <a:rPr lang="ko-KR" altLang="en-US" sz="2000" dirty="0"/>
              <a:t>를 몇 번 돌려야 문제가 풀리는가</a:t>
            </a:r>
            <a:r>
              <a:rPr lang="en-US" altLang="ko-KR" sz="2000" dirty="0"/>
              <a:t>?</a:t>
            </a:r>
          </a:p>
          <a:p>
            <a:endParaRPr lang="en-US" altLang="ko-KR" sz="2000" dirty="0"/>
          </a:p>
          <a:p>
            <a:r>
              <a:rPr lang="en-US" altLang="ko-KR" sz="2000" dirty="0"/>
              <a:t>Q2. LOOP</a:t>
            </a:r>
            <a:r>
              <a:rPr lang="ko-KR" altLang="en-US" sz="2000" dirty="0"/>
              <a:t>를 제어하는 변수가 무엇인가</a:t>
            </a:r>
            <a:r>
              <a:rPr lang="en-US" altLang="ko-KR" sz="2000" dirty="0"/>
              <a:t>?</a:t>
            </a:r>
          </a:p>
          <a:p>
            <a:endParaRPr lang="en-US" altLang="ko-KR" sz="2000" dirty="0"/>
          </a:p>
          <a:p>
            <a:r>
              <a:rPr lang="en-US" altLang="ko-KR" sz="2000" dirty="0"/>
              <a:t>Q3. LOOP</a:t>
            </a:r>
            <a:r>
              <a:rPr lang="ko-KR" altLang="en-US" sz="2000" dirty="0"/>
              <a:t>를 제어하는 변수의 초기값은 무엇인가</a:t>
            </a:r>
            <a:r>
              <a:rPr lang="en-US" altLang="ko-KR" sz="2000" dirty="0"/>
              <a:t>?</a:t>
            </a:r>
          </a:p>
          <a:p>
            <a:endParaRPr lang="en-US" altLang="ko-KR" sz="2000" dirty="0"/>
          </a:p>
          <a:p>
            <a:r>
              <a:rPr lang="en-US" altLang="ko-KR" sz="2000" dirty="0"/>
              <a:t>Q4. </a:t>
            </a:r>
            <a:r>
              <a:rPr lang="ko-KR" altLang="en-US" sz="2000" dirty="0"/>
              <a:t>루프 제어 변수의 값을 어떻게 변경할 것인가</a:t>
            </a:r>
            <a:r>
              <a:rPr lang="en-US" altLang="ko-KR" sz="2000" dirty="0"/>
              <a:t>?</a:t>
            </a:r>
          </a:p>
          <a:p>
            <a:endParaRPr lang="en-US" altLang="ko-KR" sz="2000" dirty="0"/>
          </a:p>
          <a:p>
            <a:r>
              <a:rPr lang="en-US" altLang="ko-KR" sz="2000" dirty="0"/>
              <a:t>Q5. </a:t>
            </a:r>
            <a:r>
              <a:rPr lang="ko-KR" altLang="en-US" sz="2000" dirty="0"/>
              <a:t>루프 종료 조건은 무엇인가</a:t>
            </a:r>
            <a:r>
              <a:rPr lang="en-US" altLang="ko-KR" sz="2000" dirty="0"/>
              <a:t>?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핵심은 </a:t>
            </a:r>
            <a:r>
              <a:rPr lang="en-US" altLang="ko-KR" dirty="0">
                <a:solidFill>
                  <a:srgbClr val="FF0000"/>
                </a:solidFill>
              </a:rPr>
              <a:t>LOOP </a:t>
            </a:r>
            <a:r>
              <a:rPr lang="ko-KR" altLang="en-US" dirty="0">
                <a:solidFill>
                  <a:srgbClr val="FF0000"/>
                </a:solidFill>
              </a:rPr>
              <a:t>제어 변수를 찾는 것이다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2046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/>
              <a:t>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21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반복문의 한 종류로서 </a:t>
            </a:r>
            <a:r>
              <a:rPr lang="en-US" altLang="ko-KR" sz="2000" dirty="0"/>
              <a:t>while</a:t>
            </a:r>
            <a:r>
              <a:rPr lang="ko-KR" altLang="en-US" sz="2000" dirty="0"/>
              <a:t>문은 </a:t>
            </a:r>
            <a:r>
              <a:rPr lang="ko-KR" altLang="en-US" sz="2000" dirty="0" err="1"/>
              <a:t>조건문만을</a:t>
            </a:r>
            <a:r>
              <a:rPr lang="ko-KR" altLang="en-US" sz="2000" dirty="0"/>
              <a:t> 가진 반복문이다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따라서 반드시 </a:t>
            </a:r>
            <a:r>
              <a:rPr lang="en-US" altLang="ko-KR" sz="2000" dirty="0"/>
              <a:t>while</a:t>
            </a:r>
            <a:r>
              <a:rPr lang="ko-KR" altLang="en-US" sz="2000" dirty="0"/>
              <a:t>문 내부에서 조건을 변경하는 증감문이 필요하다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5511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/>
              <a:t>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21" y="1268760"/>
            <a:ext cx="10534649" cy="4824413"/>
          </a:xfrm>
        </p:spPr>
        <p:txBody>
          <a:bodyPr/>
          <a:lstStyle/>
          <a:p>
            <a:r>
              <a:rPr lang="en-US" altLang="ko-KR" sz="2000" dirty="0"/>
              <a:t>While</a:t>
            </a:r>
            <a:r>
              <a:rPr lang="ko-KR" altLang="en-US" sz="2000" dirty="0"/>
              <a:t>문의 구조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condition</a:t>
            </a:r>
            <a:r>
              <a:rPr lang="ko-KR" altLang="en-US" sz="2000" dirty="0"/>
              <a:t>이 </a:t>
            </a:r>
            <a:r>
              <a:rPr lang="en-US" altLang="ko-KR" sz="2000" dirty="0"/>
              <a:t>true</a:t>
            </a:r>
            <a:r>
              <a:rPr lang="ko-KR" altLang="en-US" sz="2000" dirty="0"/>
              <a:t>일 경우 </a:t>
            </a:r>
            <a:r>
              <a:rPr lang="en-US" altLang="ko-KR" sz="2000" dirty="0"/>
              <a:t>statements</a:t>
            </a:r>
            <a:r>
              <a:rPr lang="ko-KR" altLang="en-US" sz="2000" dirty="0"/>
              <a:t>를 실행하고 </a:t>
            </a:r>
            <a:r>
              <a:rPr lang="en-US" altLang="ko-KR" sz="2000" dirty="0"/>
              <a:t>statements</a:t>
            </a:r>
            <a:r>
              <a:rPr lang="ko-KR" altLang="en-US" sz="2000" dirty="0"/>
              <a:t>의 실행이 끝나면 다시 </a:t>
            </a:r>
            <a:br>
              <a:rPr lang="en-US" altLang="ko-KR" sz="2000" dirty="0"/>
            </a:br>
            <a:r>
              <a:rPr lang="ko-KR" altLang="en-US" sz="2000" dirty="0"/>
              <a:t>조건을 비교하는 방식으로 동작한다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※ </a:t>
            </a:r>
            <a:r>
              <a:rPr lang="ko-KR" altLang="en-US" sz="2000" dirty="0"/>
              <a:t>실행순서 </a:t>
            </a:r>
            <a:r>
              <a:rPr lang="en-US" altLang="ko-KR" sz="2000" dirty="0"/>
              <a:t>1 -&gt; 2 -&gt; 1 -&gt; 2 …</a:t>
            </a:r>
          </a:p>
          <a:p>
            <a:endParaRPr lang="en-US" altLang="ko-KR" sz="2000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87C410C6-DD0A-499F-AAC3-D335289764A7}"/>
              </a:ext>
            </a:extLst>
          </p:cNvPr>
          <p:cNvSpPr txBox="1"/>
          <p:nvPr/>
        </p:nvSpPr>
        <p:spPr>
          <a:xfrm>
            <a:off x="1415480" y="1844824"/>
            <a:ext cx="75071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b="1" dirty="0">
                <a:latin typeface="+mn-ea"/>
              </a:rPr>
              <a:t>while( condition ) ---------1</a:t>
            </a:r>
          </a:p>
          <a:p>
            <a:r>
              <a:rPr lang="en-US" altLang="ko-KR" sz="3600" b="1" dirty="0">
                <a:latin typeface="+mn-ea"/>
              </a:rPr>
              <a:t>{</a:t>
            </a:r>
          </a:p>
          <a:p>
            <a:r>
              <a:rPr lang="en-US" altLang="ko-KR" sz="3600" b="1" dirty="0">
                <a:latin typeface="+mn-ea"/>
              </a:rPr>
              <a:t>       statements ------------2</a:t>
            </a:r>
          </a:p>
          <a:p>
            <a:r>
              <a:rPr lang="en-US" altLang="ko-KR" sz="3600" b="1" dirty="0">
                <a:latin typeface="+mn-ea"/>
              </a:rPr>
              <a:t>}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549AEB92-000B-4BB4-BE53-63699FC0759B}"/>
              </a:ext>
            </a:extLst>
          </p:cNvPr>
          <p:cNvSpPr txBox="1"/>
          <p:nvPr/>
        </p:nvSpPr>
        <p:spPr>
          <a:xfrm>
            <a:off x="7392144" y="3574757"/>
            <a:ext cx="3888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Statements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부분에 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condition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변경하는 증감문이 필요</a:t>
            </a:r>
          </a:p>
        </p:txBody>
      </p:sp>
    </p:spTree>
    <p:extLst>
      <p:ext uri="{BB962C8B-B14F-4D97-AF65-F5344CB8AC3E}">
        <p14:creationId xmlns:p14="http://schemas.microsoft.com/office/powerpoint/2010/main" val="2342555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Half loop(</a:t>
            </a:r>
            <a:r>
              <a:rPr lang="ko-KR" altLang="en-US" dirty="0"/>
              <a:t>반 루프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21" y="1268760"/>
            <a:ext cx="10534649" cy="4824413"/>
          </a:xfrm>
        </p:spPr>
        <p:txBody>
          <a:bodyPr/>
          <a:lstStyle/>
          <a:p>
            <a:r>
              <a:rPr lang="en-US" altLang="ko-KR" sz="2000" dirty="0"/>
              <a:t>Loop </a:t>
            </a:r>
            <a:r>
              <a:rPr lang="ko-KR" altLang="en-US" sz="2000" dirty="0"/>
              <a:t>문의 중간에서 프로그램이 끝나는 형태</a:t>
            </a:r>
          </a:p>
          <a:p>
            <a:endParaRPr lang="ko-KR" altLang="en-US" sz="2000" dirty="0"/>
          </a:p>
          <a:p>
            <a:r>
              <a:rPr lang="en-US" altLang="ko-KR" sz="2000" dirty="0"/>
              <a:t>Return</a:t>
            </a:r>
            <a:r>
              <a:rPr lang="ko-KR" altLang="en-US" sz="2000" dirty="0"/>
              <a:t>을 이용하여 프로그램을 종료한다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프로그램은 </a:t>
            </a:r>
            <a:r>
              <a:rPr lang="en-US" altLang="ko-KR" sz="2000" dirty="0"/>
              <a:t>return</a:t>
            </a:r>
            <a:r>
              <a:rPr lang="ko-KR" altLang="en-US" sz="2000" dirty="0"/>
              <a:t>을 만나는 순간 무조건 종료 된다</a:t>
            </a:r>
            <a:r>
              <a:rPr lang="en-US" altLang="ko-KR" sz="2000" dirty="0"/>
              <a:t>. </a:t>
            </a:r>
            <a:r>
              <a:rPr lang="ko-KR" altLang="en-US" sz="2000" dirty="0"/>
              <a:t>이에 예외는 없다</a:t>
            </a:r>
          </a:p>
          <a:p>
            <a:endParaRPr lang="ko-KR" altLang="en-US" sz="2000" dirty="0"/>
          </a:p>
          <a:p>
            <a:r>
              <a:rPr lang="ko-KR" altLang="en-US" sz="2000" dirty="0"/>
              <a:t>따라서 프로그램을 중간에 멈추고 싶다면 멈추고 싶은 </a:t>
            </a:r>
            <a:r>
              <a:rPr lang="ko-KR" altLang="en-US" sz="2000" dirty="0">
                <a:solidFill>
                  <a:srgbClr val="FF0000"/>
                </a:solidFill>
              </a:rPr>
              <a:t>조건에 도달했을 때 </a:t>
            </a:r>
            <a:r>
              <a:rPr lang="en-US" altLang="ko-KR" sz="2000" dirty="0">
                <a:solidFill>
                  <a:srgbClr val="FF0000"/>
                </a:solidFill>
              </a:rPr>
              <a:t>return</a:t>
            </a:r>
            <a:r>
              <a:rPr lang="ko-KR" altLang="en-US" sz="2000" dirty="0">
                <a:solidFill>
                  <a:srgbClr val="FF0000"/>
                </a:solidFill>
              </a:rPr>
              <a:t>을 </a:t>
            </a:r>
            <a:br>
              <a:rPr lang="en-US" altLang="ko-KR" sz="2000" dirty="0">
                <a:solidFill>
                  <a:srgbClr val="FF0000"/>
                </a:solidFill>
              </a:rPr>
            </a:br>
            <a:r>
              <a:rPr lang="ko-KR" altLang="en-US" sz="2000" dirty="0">
                <a:solidFill>
                  <a:srgbClr val="FF0000"/>
                </a:solidFill>
              </a:rPr>
              <a:t>이용하여 중단</a:t>
            </a:r>
            <a:r>
              <a:rPr lang="ko-KR" altLang="en-US" sz="2000" dirty="0"/>
              <a:t>할 수 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6603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/>
              <a:t>문에서 주의해야 할 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D3110A-0114-43AC-9A5C-4AE7CE68A0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18"/>
          <a:stretch/>
        </p:blipFill>
        <p:spPr>
          <a:xfrm>
            <a:off x="1055440" y="1139180"/>
            <a:ext cx="7953375" cy="524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34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/>
              <a:t>문 예제</a:t>
            </a:r>
            <a:r>
              <a:rPr lang="en-US" altLang="ko-KR" dirty="0"/>
              <a:t>: </a:t>
            </a:r>
            <a:r>
              <a:rPr lang="ko-KR" altLang="en-US" dirty="0"/>
              <a:t>구구단 출력 프로그램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C0A433-CBD5-4DFA-B6C9-BE753E81C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80" y="1099536"/>
            <a:ext cx="7170545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54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1: 1~n </a:t>
            </a:r>
            <a:r>
              <a:rPr lang="ko-KR" altLang="en-US" dirty="0"/>
              <a:t>까지의 합을 계산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769B41-5384-4DAF-822D-D2D4F8954A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860" b="7642"/>
          <a:stretch/>
        </p:blipFill>
        <p:spPr>
          <a:xfrm>
            <a:off x="1600201" y="1412776"/>
            <a:ext cx="8420100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561700"/>
      </p:ext>
    </p:extLst>
  </p:cSld>
  <p:clrMapOvr>
    <a:masterClrMapping/>
  </p:clrMapOvr>
</p:sld>
</file>

<file path=ppt/theme/theme1.xml><?xml version="1.0" encoding="utf-8"?>
<a:theme xmlns:a="http://schemas.openxmlformats.org/drawingml/2006/main" name="봄의 수채화">
  <a:themeElements>
    <a:clrScheme name="봄의 수채화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봄의 수채화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+mj-lt"/>
          </a:defRPr>
        </a:defPPr>
      </a:lstStyle>
    </a:txDef>
  </a:objectDefaults>
  <a:extraClrSchemeLst>
    <a:extraClrScheme>
      <a:clrScheme name="봄의 수채화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봄의 수채화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8306</TotalTime>
  <Words>600</Words>
  <Application>Microsoft Office PowerPoint</Application>
  <PresentationFormat>와이드스크린</PresentationFormat>
  <Paragraphs>181</Paragraphs>
  <Slides>25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굴림</vt:lpstr>
      <vt:lpstr>맑은 고딕</vt:lpstr>
      <vt:lpstr>Arial</vt:lpstr>
      <vt:lpstr>Arial Black</vt:lpstr>
      <vt:lpstr>Book Antiqua</vt:lpstr>
      <vt:lpstr>Comic Sans MS</vt:lpstr>
      <vt:lpstr>Times New Roman</vt:lpstr>
      <vt:lpstr>Wingdings</vt:lpstr>
      <vt:lpstr>봄의 수채화</vt:lpstr>
      <vt:lpstr>컴퓨터 개론 및 실습</vt:lpstr>
      <vt:lpstr>반복문</vt:lpstr>
      <vt:lpstr>반복문을 사용하기 위한 원칙!</vt:lpstr>
      <vt:lpstr>While 문</vt:lpstr>
      <vt:lpstr>While 문</vt:lpstr>
      <vt:lpstr>Half loop(반 루프)</vt:lpstr>
      <vt:lpstr>While 문에서 주의해야 할 점</vt:lpstr>
      <vt:lpstr>While 문 예제: 구구단 출력 프로그램</vt:lpstr>
      <vt:lpstr>실습1: 1~n 까지의 합을 계산</vt:lpstr>
      <vt:lpstr>do while문 </vt:lpstr>
      <vt:lpstr>do while 문</vt:lpstr>
      <vt:lpstr>do while 문 예제</vt:lpstr>
      <vt:lpstr>For문 </vt:lpstr>
      <vt:lpstr>For문 </vt:lpstr>
      <vt:lpstr>실습2: n!(factorial) 구하기</vt:lpstr>
      <vt:lpstr>while loop와 for loop의 관계</vt:lpstr>
      <vt:lpstr>중첩 for문</vt:lpstr>
      <vt:lpstr>중첩 for문 예제</vt:lpstr>
      <vt:lpstr>실습 3: n의 배수 출력하기</vt:lpstr>
      <vt:lpstr>실습 5: 소수 판별하기</vt:lpstr>
      <vt:lpstr>실습 6: 정답 맞추기 게임하기</vt:lpstr>
      <vt:lpstr>주의사항</vt:lpstr>
      <vt:lpstr>과제 #6-1</vt:lpstr>
      <vt:lpstr>과제 #6-2</vt:lpstr>
      <vt:lpstr>과제 #6-3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 Security</dc:title>
  <dc:creator>Jongwuk Lee</dc:creator>
  <cp:lastModifiedBy>tina</cp:lastModifiedBy>
  <cp:revision>374</cp:revision>
  <dcterms:created xsi:type="dcterms:W3CDTF">2006-02-20T18:05:16Z</dcterms:created>
  <dcterms:modified xsi:type="dcterms:W3CDTF">2019-04-17T09:48:20Z</dcterms:modified>
</cp:coreProperties>
</file>