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sldIdLst>
    <p:sldId id="305" r:id="rId2"/>
    <p:sldId id="489" r:id="rId3"/>
    <p:sldId id="512" r:id="rId4"/>
    <p:sldId id="527" r:id="rId5"/>
    <p:sldId id="528" r:id="rId6"/>
    <p:sldId id="529" r:id="rId7"/>
    <p:sldId id="530" r:id="rId8"/>
    <p:sldId id="531" r:id="rId9"/>
    <p:sldId id="518" r:id="rId10"/>
    <p:sldId id="55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26" r:id="rId31"/>
    <p:sldId id="552" r:id="rId32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8C2"/>
    <a:srgbClr val="FF0000"/>
    <a:srgbClr val="002D56"/>
    <a:srgbClr val="0000FF"/>
    <a:srgbClr val="14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0611" autoAdjust="0"/>
  </p:normalViewPr>
  <p:slideViewPr>
    <p:cSldViewPr>
      <p:cViewPr varScale="1">
        <p:scale>
          <a:sx n="80" d="100"/>
          <a:sy n="80" d="100"/>
        </p:scale>
        <p:origin x="132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8878B94F-EDA7-4EF3-B381-FFAF4C0F4E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2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211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978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670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prototype : </a:t>
            </a:r>
            <a:r>
              <a:rPr lang="ko-KR" altLang="en-US" dirty="0"/>
              <a:t>표준 기초</a:t>
            </a:r>
            <a:r>
              <a:rPr lang="en-US" altLang="ko-KR" dirty="0"/>
              <a:t>, </a:t>
            </a:r>
            <a:r>
              <a:rPr lang="ko-KR" altLang="en-US" dirty="0"/>
              <a:t>전형적인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38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608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902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537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4906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6176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436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42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92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395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199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6038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6811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0855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9157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273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193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8330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286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8817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42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870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56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20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7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81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1991544" y="2819400"/>
            <a:ext cx="8280920" cy="0"/>
          </a:xfrm>
          <a:prstGeom prst="line">
            <a:avLst/>
          </a:prstGeom>
          <a:noFill/>
          <a:ln w="12700">
            <a:solidFill>
              <a:srgbClr val="002D5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707231" cy="2133600"/>
          </a:xfrm>
        </p:spPr>
        <p:txBody>
          <a:bodyPr/>
          <a:lstStyle>
            <a:lvl1pPr algn="r">
              <a:defRPr sz="4800">
                <a:latin typeface="Book Antiqua" panose="0204060205030503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6" y="0"/>
            <a:ext cx="1651535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6777B-DC29-4898-9309-F89CF91B7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78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A988-223C-4C30-90CA-BAEA70629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5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F1F7-6B2C-4087-BF23-AAC408E8C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0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27834" y="6489701"/>
            <a:ext cx="637117" cy="2524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1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9365D-7F02-4303-8378-30C22F7BA8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99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04CE-95DD-4F5A-AC67-CE30E9D2D7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4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2540-19CE-44B1-A671-301B896984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88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F9B0-19BA-40BB-81CA-8D6D583756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CA29-3EBF-46D9-A61C-6C80FE6A6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17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827-8F1D-4FAA-AA8E-BD96B8F327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098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89701"/>
            <a:ext cx="2844800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9967" y="6489701"/>
            <a:ext cx="5183717" cy="2524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W01: SE Syllabus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C356-86A3-44DC-8E76-7E5D39CDE0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4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7751" y="122238"/>
            <a:ext cx="952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7752" y="1412876"/>
            <a:ext cx="1053464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0"/>
            <a:ext cx="1579527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5946237"/>
            <a:ext cx="1559024" cy="1299187"/>
          </a:xfrm>
          <a:prstGeom prst="rect">
            <a:avLst/>
          </a:prstGeom>
        </p:spPr>
      </p:pic>
      <p:sp>
        <p:nvSpPr>
          <p:cNvPr id="41" name="bk object 19"/>
          <p:cNvSpPr/>
          <p:nvPr userDrawn="1"/>
        </p:nvSpPr>
        <p:spPr>
          <a:xfrm>
            <a:off x="0" y="6411141"/>
            <a:ext cx="12192000" cy="276999"/>
          </a:xfrm>
          <a:prstGeom prst="rect">
            <a:avLst/>
          </a:prstGeom>
          <a:solidFill>
            <a:srgbClr val="002D56"/>
          </a:solidFill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endParaRPr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" y="6341258"/>
            <a:ext cx="139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PMI</a:t>
            </a:r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27834" y="6489701"/>
            <a:ext cx="63711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0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C4A79198-61BD-4EA5-A0B0-C6DF4A47F96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  <p:sldLayoutId id="2147484430" r:id="rId12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2D56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7030A0"/>
          </a:solidFill>
          <a:latin typeface="Comic Sans MS" pitchFamily="66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Ø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1pPr>
      <a:lvl2pPr marL="692150" indent="-34766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2pPr>
      <a:lvl3pPr marL="987425" indent="-293688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0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3pPr>
      <a:lvl4pPr marL="1281113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75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4pPr>
      <a:lvl5pPr marL="1598613" indent="-315913" algn="l" rtl="0" eaLnBrk="0" fontAlgn="base" latinLnBrk="1" hangingPunct="0">
        <a:spcBef>
          <a:spcPct val="20000"/>
        </a:spcBef>
        <a:spcAft>
          <a:spcPct val="0"/>
        </a:spcAft>
        <a:buClr>
          <a:srgbClr val="002D56"/>
        </a:buClr>
        <a:buSzPct val="80000"/>
        <a:buFont typeface="Wingdings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Arial" panose="020B0604020202020204" pitchFamily="34" charset="0"/>
        </a:defRPr>
      </a:lvl5pPr>
      <a:lvl6pPr marL="20558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2331717" y="692150"/>
            <a:ext cx="7528569" cy="2133600"/>
          </a:xfrm>
        </p:spPr>
        <p:txBody>
          <a:bodyPr anchor="ctr"/>
          <a:lstStyle/>
          <a:p>
            <a:pPr algn="ctr"/>
            <a:r>
              <a:rPr lang="ko-KR" altLang="en-US" sz="4000" dirty="0">
                <a:cs typeface="Arial" charset="0"/>
              </a:rPr>
              <a:t>컴퓨터 개론 및 실습</a:t>
            </a:r>
            <a:endParaRPr lang="en-US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5608240" y="3434928"/>
            <a:ext cx="6248400" cy="2362200"/>
          </a:xfrm>
        </p:spPr>
        <p:txBody>
          <a:bodyPr/>
          <a:lstStyle/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2019.05.02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guk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altLang="ko-K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40" y="5949280"/>
            <a:ext cx="1559024" cy="1299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35360" y="6381328"/>
            <a:ext cx="115212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함수의 장점</a:t>
            </a:r>
            <a:endParaRPr lang="en-US" altLang="ko-KR" sz="28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2800" b="1" dirty="0"/>
          </a:p>
          <a:p>
            <a:r>
              <a:rPr lang="ko-KR" altLang="en-US" dirty="0"/>
              <a:t>함수를 사용하면 코드가 중복되는 것을 막을 수 있다</a:t>
            </a:r>
            <a:r>
              <a:rPr lang="en-US" altLang="ko-KR" dirty="0"/>
              <a:t>. </a:t>
            </a:r>
            <a:endParaRPr lang="en-US" altLang="ko-KR" sz="2000" dirty="0"/>
          </a:p>
          <a:p>
            <a:r>
              <a:rPr lang="ko-KR" altLang="en-US" dirty="0"/>
              <a:t>한번 작성된 함수는 여러 번 재사용할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사용하면 전체 프로그램을 모듈로 나눌 수 있어서 개발과정이 </a:t>
            </a:r>
            <a:br>
              <a:rPr lang="en-US" altLang="ko-KR" dirty="0"/>
            </a:br>
            <a:r>
              <a:rPr lang="ko-KR" altLang="en-US" dirty="0"/>
              <a:t>쉬워지고 보다 체계적이 되면서 유지보수도 쉬워진다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18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함수의 기본 구조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50355-580D-43BE-A3A4-6CB4AA562769}"/>
              </a:ext>
            </a:extLst>
          </p:cNvPr>
          <p:cNvSpPr txBox="1"/>
          <p:nvPr/>
        </p:nvSpPr>
        <p:spPr>
          <a:xfrm>
            <a:off x="1237060" y="2107216"/>
            <a:ext cx="10115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반환형</a:t>
            </a:r>
            <a:r>
              <a:rPr lang="en-US" altLang="ko-KR" sz="4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sz="4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  <a:r>
              <a:rPr lang="en-US" altLang="ko-KR" sz="4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8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53459-9DF9-4A78-8A3C-5B985B45B02A}"/>
              </a:ext>
            </a:extLst>
          </p:cNvPr>
          <p:cNvSpPr txBox="1"/>
          <p:nvPr/>
        </p:nvSpPr>
        <p:spPr>
          <a:xfrm>
            <a:off x="1237060" y="4081281"/>
            <a:ext cx="3661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반환형은 함수가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끝날때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반환하는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의미하며 반환형은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없을수도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2F9AC1BF-8304-453A-9FEA-92CAB6F3FBF6}"/>
              </a:ext>
            </a:extLst>
          </p:cNvPr>
          <p:cNvSpPr txBox="1"/>
          <p:nvPr/>
        </p:nvSpPr>
        <p:spPr>
          <a:xfrm>
            <a:off x="5356137" y="4081281"/>
            <a:ext cx="242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나타내는 이름</a:t>
            </a: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CD3635B1-A77D-440B-8FFD-F15C57E0706F}"/>
              </a:ext>
            </a:extLst>
          </p:cNvPr>
          <p:cNvSpPr txBox="1"/>
          <p:nvPr/>
        </p:nvSpPr>
        <p:spPr>
          <a:xfrm>
            <a:off x="8210344" y="4112058"/>
            <a:ext cx="196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넘기는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의미하며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인자가 있을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해야만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EDFF284-740E-4179-83B2-3AD38F5F22B6}"/>
              </a:ext>
            </a:extLst>
          </p:cNvPr>
          <p:cNvCxnSpPr>
            <a:cxnSpLocks/>
          </p:cNvCxnSpPr>
          <p:nvPr/>
        </p:nvCxnSpPr>
        <p:spPr>
          <a:xfrm>
            <a:off x="3067850" y="2852936"/>
            <a:ext cx="0" cy="1173846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78A5F9-A702-416D-95FB-FF0ED55AAFD7}"/>
              </a:ext>
            </a:extLst>
          </p:cNvPr>
          <p:cNvCxnSpPr>
            <a:cxnSpLocks/>
          </p:cNvCxnSpPr>
          <p:nvPr/>
        </p:nvCxnSpPr>
        <p:spPr>
          <a:xfrm>
            <a:off x="6568969" y="2852936"/>
            <a:ext cx="0" cy="1204624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D0C4FC-5AE0-4520-A11F-4C50F4D5F999}"/>
              </a:ext>
            </a:extLst>
          </p:cNvPr>
          <p:cNvCxnSpPr>
            <a:cxnSpLocks/>
          </p:cNvCxnSpPr>
          <p:nvPr/>
        </p:nvCxnSpPr>
        <p:spPr>
          <a:xfrm>
            <a:off x="9192344" y="2852936"/>
            <a:ext cx="0" cy="1204624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5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함수의 사용 예</a:t>
            </a:r>
            <a:endParaRPr lang="en-US" altLang="ko-KR" sz="2800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3D756DC-D56B-43AF-9F9D-9B0A8D149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852936"/>
            <a:ext cx="3631307" cy="164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D1707EE9-8970-481A-A823-505E3A28E7D9}"/>
              </a:ext>
            </a:extLst>
          </p:cNvPr>
          <p:cNvSpPr txBox="1"/>
          <p:nvPr/>
        </p:nvSpPr>
        <p:spPr>
          <a:xfrm>
            <a:off x="1541493" y="29249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반환형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E65E2FE-F295-4457-864D-8AC98337C854}"/>
              </a:ext>
            </a:extLst>
          </p:cNvPr>
          <p:cNvSpPr txBox="1"/>
          <p:nvPr/>
        </p:nvSpPr>
        <p:spPr>
          <a:xfrm>
            <a:off x="3791744" y="223680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이름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BFD958F2-7BB0-43F3-8907-83401BA9623C}"/>
              </a:ext>
            </a:extLst>
          </p:cNvPr>
          <p:cNvSpPr txBox="1"/>
          <p:nvPr/>
        </p:nvSpPr>
        <p:spPr>
          <a:xfrm>
            <a:off x="6041123" y="20873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5C076C52-5F53-4954-A255-F0F26F6C12F4}"/>
              </a:ext>
            </a:extLst>
          </p:cNvPr>
          <p:cNvSpPr txBox="1"/>
          <p:nvPr/>
        </p:nvSpPr>
        <p:spPr>
          <a:xfrm>
            <a:off x="7320136" y="360495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반환값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0BB928-19CB-4ABC-BF0A-9743B5D3B44F}"/>
              </a:ext>
            </a:extLst>
          </p:cNvPr>
          <p:cNvCxnSpPr>
            <a:cxnSpLocks/>
          </p:cNvCxnSpPr>
          <p:nvPr/>
        </p:nvCxnSpPr>
        <p:spPr>
          <a:xfrm flipV="1">
            <a:off x="2441595" y="3125580"/>
            <a:ext cx="952619" cy="15388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FA5B3C-1EC9-437C-93AB-0FB8CFF285B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441922" y="2636912"/>
            <a:ext cx="0" cy="288032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D941AE4-8045-43FD-809C-6CCBE9FC06E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389937" y="2487495"/>
            <a:ext cx="0" cy="437449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6BAB59-EC69-4205-8329-515F54421C15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flipH="1">
            <a:off x="5247358" y="2487495"/>
            <a:ext cx="1142579" cy="365441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8378E8-B324-4E57-9D87-D7C1B2286CE6}"/>
              </a:ext>
            </a:extLst>
          </p:cNvPr>
          <p:cNvCxnSpPr>
            <a:cxnSpLocks/>
          </p:cNvCxnSpPr>
          <p:nvPr/>
        </p:nvCxnSpPr>
        <p:spPr>
          <a:xfrm flipH="1" flipV="1">
            <a:off x="6240016" y="3789040"/>
            <a:ext cx="1038356" cy="1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9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함수의 </a:t>
            </a:r>
            <a:r>
              <a:rPr lang="en-US" altLang="ko-KR" sz="2800" b="1" dirty="0"/>
              <a:t>Prototype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A1C4A747-E157-480F-9527-6FB8181B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916831"/>
            <a:ext cx="8208912" cy="40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id="{67E040EE-EC7E-4BB8-ABA2-3887BF5AE3B2}"/>
              </a:ext>
            </a:extLst>
          </p:cNvPr>
          <p:cNvSpPr txBox="1"/>
          <p:nvPr/>
        </p:nvSpPr>
        <p:spPr>
          <a:xfrm>
            <a:off x="5642171" y="2465721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부분을 함수의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 함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EF7D27-971F-4F2E-8CE5-BB4A3C257CCF}"/>
              </a:ext>
            </a:extLst>
          </p:cNvPr>
          <p:cNvCxnSpPr>
            <a:cxnSpLocks/>
          </p:cNvCxnSpPr>
          <p:nvPr/>
        </p:nvCxnSpPr>
        <p:spPr>
          <a:xfrm>
            <a:off x="4151784" y="2636912"/>
            <a:ext cx="1490387" cy="0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">
            <a:extLst>
              <a:ext uri="{FF2B5EF4-FFF2-40B4-BE49-F238E27FC236}">
                <a16:creationId xmlns:a16="http://schemas.microsoft.com/office/drawing/2014/main" id="{42C44F57-DD58-4673-917D-8BBBF1D54C13}"/>
              </a:ext>
            </a:extLst>
          </p:cNvPr>
          <p:cNvSpPr txBox="1"/>
          <p:nvPr/>
        </p:nvSpPr>
        <p:spPr>
          <a:xfrm>
            <a:off x="4727848" y="4769977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부분을 함수의 구현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정의라고 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C3CFC6E-8674-4B88-A158-7D67BEB22F4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07768" y="4954643"/>
            <a:ext cx="720080" cy="0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0">
            <a:extLst>
              <a:ext uri="{FF2B5EF4-FFF2-40B4-BE49-F238E27FC236}">
                <a16:creationId xmlns:a16="http://schemas.microsoft.com/office/drawing/2014/main" id="{93C9CF59-E0F9-48E3-B5DB-0238A81F4BD2}"/>
              </a:ext>
            </a:extLst>
          </p:cNvPr>
          <p:cNvSpPr txBox="1"/>
          <p:nvPr/>
        </p:nvSpPr>
        <p:spPr>
          <a:xfrm>
            <a:off x="7520015" y="33815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사용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0A7990-0C9F-4A07-8F65-0467F0260BEC}"/>
              </a:ext>
            </a:extLst>
          </p:cNvPr>
          <p:cNvCxnSpPr/>
          <p:nvPr/>
        </p:nvCxnSpPr>
        <p:spPr>
          <a:xfrm>
            <a:off x="8217482" y="3750896"/>
            <a:ext cx="0" cy="226993"/>
          </a:xfrm>
          <a:prstGeom prst="line">
            <a:avLst/>
          </a:prstGeom>
          <a:ln>
            <a:solidFill>
              <a:srgbClr val="0A78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45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반환형이 없는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반환형이 없는 함수</a:t>
            </a:r>
            <a:endParaRPr lang="en-US" altLang="ko-KR" sz="2800" b="1" dirty="0"/>
          </a:p>
          <a:p>
            <a:pPr marL="0" indent="0">
              <a:buNone/>
            </a:pPr>
            <a:br>
              <a:rPr lang="en-US" altLang="ko-KR" sz="900" b="1" dirty="0"/>
            </a:br>
            <a:r>
              <a:rPr lang="en-US" altLang="ko-KR" sz="900" b="1" dirty="0"/>
              <a:t>         </a:t>
            </a:r>
            <a:r>
              <a:rPr lang="ko-KR" altLang="en-US" sz="2200" dirty="0"/>
              <a:t>반환형과 인자가 필요 없는 경우 반환형은 </a:t>
            </a:r>
            <a:r>
              <a:rPr lang="en-US" altLang="ko-KR" sz="2200" dirty="0"/>
              <a:t>void</a:t>
            </a:r>
            <a:r>
              <a:rPr lang="ko-KR" altLang="en-US" sz="2200" dirty="0"/>
              <a:t>를 쓰고 인자는 생략 가능하다</a:t>
            </a:r>
            <a:endParaRPr lang="en-US" altLang="ko-KR" sz="22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E53F399-F34C-4CBB-9BEF-C9D5FA4D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348880"/>
            <a:ext cx="7129133" cy="404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73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함수를 이용한 두 정수의 조합</a:t>
            </a:r>
            <a:r>
              <a:rPr lang="en-US" altLang="ko-KR" sz="2200" dirty="0"/>
              <a:t>(Combination) </a:t>
            </a:r>
            <a:r>
              <a:rPr lang="ko-KR" altLang="en-US" sz="2200" dirty="0"/>
              <a:t>계산 프로그램 작성</a:t>
            </a:r>
            <a:endParaRPr lang="en-US" altLang="ko-KR" sz="22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93B6B23-BD7E-485C-83F9-E341BBFA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73" y="2501128"/>
            <a:ext cx="4685189" cy="303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8C9967E-985A-4475-BB1E-63979751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38" y="2492896"/>
            <a:ext cx="4835528" cy="274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E1C04D3-3D8E-4A0F-B27E-C10B8429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1700808"/>
            <a:ext cx="2496142" cy="92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13CB41C7-D731-4D4E-9F1A-F62BA6DE1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2" t="7346" r="23325" b="58784"/>
          <a:stretch/>
        </p:blipFill>
        <p:spPr bwMode="auto">
          <a:xfrm>
            <a:off x="8668772" y="3862942"/>
            <a:ext cx="477105" cy="47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E6EE9A7-867C-4DEA-8E1B-EFEDD3FF8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1" t="47235" r="4786" b="18895"/>
          <a:stretch/>
        </p:blipFill>
        <p:spPr bwMode="auto">
          <a:xfrm>
            <a:off x="9183172" y="3934950"/>
            <a:ext cx="477105" cy="47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215879-7269-4915-906F-94751E97E055}"/>
              </a:ext>
            </a:extLst>
          </p:cNvPr>
          <p:cNvCxnSpPr>
            <a:cxnSpLocks/>
          </p:cNvCxnSpPr>
          <p:nvPr/>
        </p:nvCxnSpPr>
        <p:spPr>
          <a:xfrm flipV="1">
            <a:off x="7752184" y="4077071"/>
            <a:ext cx="618307" cy="1"/>
          </a:xfrm>
          <a:prstGeom prst="straightConnector1">
            <a:avLst/>
          </a:prstGeom>
          <a:ln w="25400">
            <a:solidFill>
              <a:srgbClr val="0A78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49273A-A5E1-4761-8B7C-6AADCDB30B32}"/>
              </a:ext>
            </a:extLst>
          </p:cNvPr>
          <p:cNvCxnSpPr>
            <a:cxnSpLocks/>
          </p:cNvCxnSpPr>
          <p:nvPr/>
        </p:nvCxnSpPr>
        <p:spPr>
          <a:xfrm flipV="1">
            <a:off x="8629884" y="2336974"/>
            <a:ext cx="1514658" cy="371948"/>
          </a:xfrm>
          <a:prstGeom prst="straightConnector1">
            <a:avLst/>
          </a:prstGeom>
          <a:ln w="25400">
            <a:solidFill>
              <a:srgbClr val="0A78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65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주어진 숫자가 소수</a:t>
            </a:r>
            <a:r>
              <a:rPr lang="en-US" altLang="ko-KR" sz="2200" dirty="0"/>
              <a:t>(prime)</a:t>
            </a:r>
            <a:r>
              <a:rPr lang="ko-KR" altLang="en-US" sz="2200" dirty="0"/>
              <a:t>인지를 결정하는 프로그램이다</a:t>
            </a:r>
            <a:r>
              <a:rPr lang="en-US" altLang="ko-KR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양의 정수 </a:t>
            </a:r>
            <a:r>
              <a:rPr lang="en-US" altLang="ko-KR" sz="2200" dirty="0"/>
              <a:t>n</a:t>
            </a:r>
            <a:r>
              <a:rPr lang="ko-KR" altLang="en-US" sz="2200" dirty="0"/>
              <a:t>이 소수가 되려면 </a:t>
            </a:r>
            <a:r>
              <a:rPr lang="en-US" altLang="ko-KR" sz="2200" dirty="0"/>
              <a:t>1</a:t>
            </a:r>
            <a:r>
              <a:rPr lang="ko-KR" altLang="en-US" sz="2200" dirty="0"/>
              <a:t>과 자기 자신만을 약수로 가져야한다</a:t>
            </a:r>
            <a:r>
              <a:rPr lang="en-US" altLang="ko-KR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암호학에서 많이 사용</a:t>
            </a:r>
            <a:endParaRPr lang="en-US" altLang="ko-KR" sz="2200" dirty="0"/>
          </a:p>
        </p:txBody>
      </p:sp>
      <p:pic>
        <p:nvPicPr>
          <p:cNvPr id="12" name="_x232735936" descr="EMB00000ae4bc1a">
            <a:extLst>
              <a:ext uri="{FF2B5EF4-FFF2-40B4-BE49-F238E27FC236}">
                <a16:creationId xmlns:a16="http://schemas.microsoft.com/office/drawing/2014/main" id="{5625490F-A07C-433C-932F-FD2125E2A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996952"/>
            <a:ext cx="4380813" cy="292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CB4E8D-E6EA-4882-AF20-9198EFF192B4}"/>
              </a:ext>
            </a:extLst>
          </p:cNvPr>
          <p:cNvSpPr/>
          <p:nvPr/>
        </p:nvSpPr>
        <p:spPr bwMode="auto">
          <a:xfrm>
            <a:off x="6168009" y="3645024"/>
            <a:ext cx="3567619" cy="1656183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b="1" ker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4A8F3EF8-004B-41AF-A7D0-2A41A98C7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243" y="3789040"/>
            <a:ext cx="32414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정수를 입력하시오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소수입니다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9BED40F-D44B-4206-8266-BAE9B54412CF}"/>
              </a:ext>
            </a:extLst>
          </p:cNvPr>
          <p:cNvSpPr txBox="1"/>
          <p:nvPr/>
        </p:nvSpPr>
        <p:spPr>
          <a:xfrm>
            <a:off x="6168008" y="3203686"/>
            <a:ext cx="224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출력화면</a:t>
            </a:r>
          </a:p>
        </p:txBody>
      </p:sp>
    </p:spTree>
    <p:extLst>
      <p:ext uri="{BB962C8B-B14F-4D97-AF65-F5344CB8AC3E}">
        <p14:creationId xmlns:p14="http://schemas.microsoft.com/office/powerpoint/2010/main" val="369205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사용자로부터 정수를 입력 받아서 변수 </a:t>
            </a:r>
            <a:r>
              <a:rPr lang="en-US" altLang="ko-KR" sz="2200" dirty="0"/>
              <a:t>n</a:t>
            </a:r>
            <a:r>
              <a:rPr lang="ko-KR" altLang="en-US" sz="2200" dirty="0"/>
              <a:t>에 저장한다</a:t>
            </a:r>
            <a:r>
              <a:rPr lang="en-US" altLang="ko-KR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약수의 개수를 </a:t>
            </a:r>
            <a:r>
              <a:rPr lang="en-US" altLang="ko-KR" sz="2200" dirty="0"/>
              <a:t>0</a:t>
            </a:r>
            <a:r>
              <a:rPr lang="ko-KR" altLang="en-US" sz="2200" dirty="0"/>
              <a:t>으로 초기화한다</a:t>
            </a:r>
            <a:r>
              <a:rPr lang="en-US" altLang="ko-KR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for(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=1;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&lt;=n 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++ )</a:t>
            </a:r>
          </a:p>
          <a:p>
            <a:pPr marL="0" indent="0">
              <a:buNone/>
            </a:pPr>
            <a:r>
              <a:rPr lang="en-US" altLang="ko-KR" sz="2200" dirty="0"/>
              <a:t>	n</a:t>
            </a:r>
            <a:r>
              <a:rPr lang="ko-KR" altLang="en-US" sz="2200" dirty="0"/>
              <a:t>을 </a:t>
            </a:r>
            <a:r>
              <a:rPr lang="en-US" altLang="ko-KR" sz="2200" dirty="0" err="1"/>
              <a:t>i</a:t>
            </a:r>
            <a:r>
              <a:rPr lang="ko-KR" altLang="en-US" sz="2200" dirty="0"/>
              <a:t>로 나누어서 나머지가 </a:t>
            </a:r>
            <a:r>
              <a:rPr lang="en-US" altLang="ko-KR" sz="2200" dirty="0"/>
              <a:t>0</a:t>
            </a:r>
            <a:r>
              <a:rPr lang="ko-KR" altLang="en-US" sz="2200" dirty="0"/>
              <a:t>인지 본다</a:t>
            </a:r>
            <a:r>
              <a:rPr lang="en-US" altLang="ko-KR" sz="2200" dirty="0"/>
              <a:t>. </a:t>
            </a:r>
          </a:p>
          <a:p>
            <a:pPr marL="0" indent="0">
              <a:buNone/>
            </a:pPr>
            <a:r>
              <a:rPr lang="en-US" altLang="ko-KR" sz="2200" dirty="0"/>
              <a:t>	</a:t>
            </a:r>
            <a:r>
              <a:rPr lang="ko-KR" altLang="en-US" sz="2200" dirty="0"/>
              <a:t>나머지가 </a:t>
            </a:r>
            <a:r>
              <a:rPr lang="en-US" altLang="ko-KR" sz="2200" dirty="0"/>
              <a:t>0</a:t>
            </a:r>
            <a:r>
              <a:rPr lang="ko-KR" altLang="en-US" sz="2200" dirty="0"/>
              <a:t>이면 약수의 개수를 증가한다</a:t>
            </a:r>
            <a:r>
              <a:rPr lang="en-US" altLang="ko-KR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약수의 개수가 </a:t>
            </a:r>
            <a:r>
              <a:rPr lang="en-US" altLang="ko-KR" sz="2200" dirty="0"/>
              <a:t>2</a:t>
            </a:r>
            <a:r>
              <a:rPr lang="ko-KR" altLang="en-US" sz="2200" dirty="0"/>
              <a:t>이면 정수 </a:t>
            </a:r>
            <a:r>
              <a:rPr lang="en-US" altLang="ko-KR" sz="2200" dirty="0"/>
              <a:t>n</a:t>
            </a:r>
            <a:r>
              <a:rPr lang="ko-KR" altLang="en-US" sz="2200" dirty="0"/>
              <a:t>은 소수이다</a:t>
            </a:r>
            <a:r>
              <a:rPr lang="en-US" altLang="ko-K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352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함수를 이용한 소수판단 프로그램 작성</a:t>
            </a:r>
            <a:endParaRPr lang="en-US" altLang="ko-KR" sz="2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59F92D-F952-40E4-A23B-FFAA59DE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764747"/>
            <a:ext cx="4009241" cy="48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307FBD50-9EBE-4EC0-A599-C416C19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276872"/>
            <a:ext cx="3101193" cy="254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01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2D18CEC-F60E-4DFA-9A4E-E6CED255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라이브러리 함수는 컴파일러에서 기본적으로 제공되는 함수들을 의미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 err="1"/>
              <a:t>math.h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stdio.h</a:t>
            </a:r>
            <a:r>
              <a:rPr lang="ko-KR" altLang="en-US" sz="2200" dirty="0"/>
              <a:t>등 우리가 사용했던 헤더파일은 라이브러리를 의미한다</a:t>
            </a:r>
            <a:r>
              <a:rPr lang="en-US" altLang="ko-KR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ex) </a:t>
            </a:r>
            <a:br>
              <a:rPr lang="en-US" altLang="ko-KR" sz="2200" dirty="0"/>
            </a:br>
            <a:r>
              <a:rPr lang="ko-KR" altLang="en-US" sz="2200" dirty="0"/>
              <a:t>표준 입출력</a:t>
            </a:r>
            <a:br>
              <a:rPr lang="en-US" altLang="ko-KR" sz="2200" dirty="0"/>
            </a:br>
            <a:r>
              <a:rPr lang="ko-KR" altLang="en-US" sz="2200" dirty="0"/>
              <a:t>수학 연사</a:t>
            </a:r>
            <a:br>
              <a:rPr lang="en-US" altLang="ko-KR" sz="2200" dirty="0"/>
            </a:br>
            <a:r>
              <a:rPr lang="ko-KR" altLang="en-US" sz="2200" dirty="0"/>
              <a:t>문자열 처리</a:t>
            </a:r>
            <a:br>
              <a:rPr lang="en-US" altLang="ko-KR" sz="2200" dirty="0"/>
            </a:br>
            <a:r>
              <a:rPr lang="ko-KR" altLang="en-US" sz="2200" dirty="0"/>
              <a:t>시간 처리</a:t>
            </a:r>
            <a:br>
              <a:rPr lang="en-US" altLang="ko-KR" sz="2200" dirty="0"/>
            </a:br>
            <a:r>
              <a:rPr lang="ko-KR" altLang="en-US" sz="2200" dirty="0"/>
              <a:t>오류 처리</a:t>
            </a:r>
            <a:br>
              <a:rPr lang="en-US" altLang="ko-KR" sz="2200" dirty="0"/>
            </a:br>
            <a:r>
              <a:rPr lang="ko-KR" altLang="en-US" sz="2200" dirty="0"/>
              <a:t>데이터 검색과 정렬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5636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r>
              <a:rPr lang="ko-KR" altLang="en-US" dirty="0"/>
              <a:t>미리 정의된 작업을 지정된</a:t>
            </a:r>
            <a:r>
              <a:rPr lang="en-US" altLang="ko-KR" dirty="0"/>
              <a:t>(</a:t>
            </a:r>
            <a:r>
              <a:rPr lang="ko-KR" altLang="en-US" dirty="0"/>
              <a:t>원하는</a:t>
            </a:r>
            <a:r>
              <a:rPr lang="en-US" altLang="ko-KR" dirty="0"/>
              <a:t>) </a:t>
            </a:r>
            <a:r>
              <a:rPr lang="ko-KR" altLang="en-US" dirty="0"/>
              <a:t>횟수만큼 실행하기 위해 사용하는 구문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말 그대로 반복을 위해 사용한다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※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동일한 문장을 반복해서 쓰는 것은 비효율적인 방법이다</a:t>
            </a:r>
            <a:r>
              <a:rPr lang="en-US" altLang="ko-KR" dirty="0">
                <a:latin typeface="+mn-ea"/>
              </a:rPr>
              <a:t>!!!</a:t>
            </a:r>
            <a:endParaRPr lang="ko-KR" altLang="en-US" dirty="0">
              <a:latin typeface="+mn-ea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928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난수생성</a:t>
            </a:r>
            <a:r>
              <a:rPr lang="ko-KR" altLang="en-US" dirty="0"/>
              <a:t>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2D18CEC-F60E-4DFA-9A4E-E6CED255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난수</a:t>
            </a:r>
            <a:r>
              <a:rPr lang="en-US" altLang="ko-KR" sz="2200" dirty="0"/>
              <a:t>(random number)</a:t>
            </a:r>
            <a:r>
              <a:rPr lang="ko-KR" altLang="en-US" sz="2200" dirty="0"/>
              <a:t>는 규칙성 없이 임의로 생성되는 숫자를 의미한다</a:t>
            </a:r>
            <a:r>
              <a:rPr lang="en-US" altLang="ko-KR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난수는 암호학이나 시뮬레이션</a:t>
            </a:r>
            <a:r>
              <a:rPr lang="en-US" altLang="ko-KR" sz="2200" dirty="0"/>
              <a:t>, </a:t>
            </a:r>
            <a:r>
              <a:rPr lang="ko-KR" altLang="en-US" sz="2200" dirty="0"/>
              <a:t>게임 등에서 필수로 사용된다</a:t>
            </a:r>
            <a:r>
              <a:rPr lang="en-US" altLang="ko-KR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난수를 생성하는 함수는 </a:t>
            </a:r>
            <a:r>
              <a:rPr lang="en-US" altLang="ko-KR" sz="2200" dirty="0"/>
              <a:t>rand()</a:t>
            </a:r>
            <a:r>
              <a:rPr lang="ko-KR" altLang="en-US" sz="2200" dirty="0"/>
              <a:t>함수이다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r>
              <a:rPr lang="ko-KR" altLang="en-US" sz="2200" dirty="0"/>
              <a:t>난수는 </a:t>
            </a:r>
            <a:r>
              <a:rPr lang="en-US" altLang="ko-KR" sz="2200" dirty="0"/>
              <a:t>0~RAND_MAX </a:t>
            </a:r>
            <a:r>
              <a:rPr lang="ko-KR" altLang="en-US" sz="2200" dirty="0"/>
              <a:t>사이의 수가 생성된다</a:t>
            </a:r>
            <a:r>
              <a:rPr lang="en-US" altLang="ko-KR" sz="2200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3202B2-4470-4A06-A4F3-58C3A5712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4030680"/>
            <a:ext cx="812090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C2404D-BC1C-4FC2-8D7B-6E8AB08989E4}"/>
              </a:ext>
            </a:extLst>
          </p:cNvPr>
          <p:cNvSpPr txBox="1"/>
          <p:nvPr/>
        </p:nvSpPr>
        <p:spPr>
          <a:xfrm>
            <a:off x="3791744" y="55079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32767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04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난수생성</a:t>
            </a:r>
            <a:r>
              <a:rPr lang="ko-KR" altLang="en-US" dirty="0"/>
              <a:t> 함수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756B68-3F9F-4A2D-8206-1E620C088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340767"/>
            <a:ext cx="4760217" cy="393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4D40DE-A94A-44E2-9D08-7E681CA710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7"/>
          <a:stretch/>
        </p:blipFill>
        <p:spPr>
          <a:xfrm>
            <a:off x="5851310" y="3717032"/>
            <a:ext cx="4976705" cy="20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난수생성</a:t>
            </a:r>
            <a:r>
              <a:rPr lang="ko-KR" altLang="en-US" dirty="0"/>
              <a:t> 함수 문제점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459AEE6-5DEE-4400-AA68-BF8092A3A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위에서 작성한 </a:t>
            </a:r>
            <a:r>
              <a:rPr lang="ko-KR" altLang="en-US" dirty="0" err="1"/>
              <a:t>난수생성</a:t>
            </a:r>
            <a:r>
              <a:rPr lang="ko-KR" altLang="en-US" dirty="0"/>
              <a:t> 프로그램의 문제는 몇 번을 돌려도 같은 결과가 </a:t>
            </a:r>
            <a:br>
              <a:rPr lang="en-US" altLang="ko-KR" dirty="0"/>
            </a:br>
            <a:r>
              <a:rPr lang="ko-KR" altLang="en-US" dirty="0"/>
              <a:t>나온다는 것이다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그 이유는 컴파일을 할 때 숫자가 결정되어 버리기 때문이다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이를 해결하기 위해서는 시드</a:t>
            </a:r>
            <a:r>
              <a:rPr lang="en-US" altLang="ko-KR" dirty="0"/>
              <a:t>(seed)</a:t>
            </a:r>
            <a:r>
              <a:rPr lang="ko-KR" altLang="en-US" dirty="0"/>
              <a:t>를 다르게 주어야한다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그때 </a:t>
            </a:r>
            <a:r>
              <a:rPr lang="en-US" altLang="ko-KR" dirty="0" err="1"/>
              <a:t>srand</a:t>
            </a:r>
            <a:r>
              <a:rPr lang="en-US" altLang="ko-KR" dirty="0"/>
              <a:t>()</a:t>
            </a:r>
            <a:r>
              <a:rPr lang="ko-KR" altLang="en-US" dirty="0"/>
              <a:t>함수를 사용해야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 err="1">
                <a:solidFill>
                  <a:srgbClr val="FF0000"/>
                </a:solidFill>
              </a:rPr>
              <a:t>srand</a:t>
            </a:r>
            <a:r>
              <a:rPr lang="en-US" altLang="ko-KR" b="1" dirty="0">
                <a:solidFill>
                  <a:srgbClr val="FF0000"/>
                </a:solidFill>
              </a:rPr>
              <a:t>((unsigned)time(NULL));</a:t>
            </a:r>
          </a:p>
        </p:txBody>
      </p:sp>
    </p:spTree>
    <p:extLst>
      <p:ext uri="{BB962C8B-B14F-4D97-AF65-F5344CB8AC3E}">
        <p14:creationId xmlns:p14="http://schemas.microsoft.com/office/powerpoint/2010/main" val="93692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srand</a:t>
            </a:r>
            <a:r>
              <a:rPr lang="ko-KR" altLang="en-US" dirty="0"/>
              <a:t>를 사용한 </a:t>
            </a:r>
            <a:r>
              <a:rPr lang="ko-KR" altLang="en-US" dirty="0" err="1"/>
              <a:t>난수생성</a:t>
            </a:r>
            <a:r>
              <a:rPr lang="ko-KR" altLang="en-US" dirty="0"/>
              <a:t> 함수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0B5B91E-4123-4A14-9F58-DE1E9386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268760"/>
            <a:ext cx="4752528" cy="468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8D73675-3324-46B4-8FC8-785207D82286}"/>
              </a:ext>
            </a:extLst>
          </p:cNvPr>
          <p:cNvSpPr/>
          <p:nvPr/>
        </p:nvSpPr>
        <p:spPr bwMode="auto">
          <a:xfrm>
            <a:off x="2783632" y="3501008"/>
            <a:ext cx="2805017" cy="685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87EEF-55E1-4802-8C3B-33810BD692FD}"/>
              </a:ext>
            </a:extLst>
          </p:cNvPr>
          <p:cNvSpPr txBox="1"/>
          <p:nvPr/>
        </p:nvSpPr>
        <p:spPr>
          <a:xfrm>
            <a:off x="5951984" y="3473295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시드를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설정하는 가장 일반적인 방법은 현재의 시각을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시드로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것이다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시각은 실행할 때마다 달라지기 때문이다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9">
            <a:extLst>
              <a:ext uri="{FF2B5EF4-FFF2-40B4-BE49-F238E27FC236}">
                <a16:creationId xmlns:a16="http://schemas.microsoft.com/office/drawing/2014/main" id="{26D7D6AE-424A-4617-890D-5350B1705CC2}"/>
              </a:ext>
            </a:extLst>
          </p:cNvPr>
          <p:cNvSpPr/>
          <p:nvPr/>
        </p:nvSpPr>
        <p:spPr bwMode="auto">
          <a:xfrm>
            <a:off x="5238802" y="2939894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98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난수의 범위 지정하기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2D18CEC-F60E-4DFA-9A4E-E6CED255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난수를 사용할 때 굳이 </a:t>
            </a:r>
            <a:r>
              <a:rPr lang="en-US" altLang="ko-KR" sz="2200" dirty="0"/>
              <a:t>0</a:t>
            </a:r>
            <a:r>
              <a:rPr lang="ko-KR" altLang="en-US" sz="2200" dirty="0"/>
              <a:t>부터 </a:t>
            </a:r>
            <a:r>
              <a:rPr lang="en-US" altLang="ko-KR" sz="2200" dirty="0"/>
              <a:t>32767(0x7FFF) </a:t>
            </a:r>
            <a:r>
              <a:rPr lang="ko-KR" altLang="en-US" sz="2200" dirty="0"/>
              <a:t>사이의 숫자를 사용할 필요는 없다</a:t>
            </a:r>
            <a:r>
              <a:rPr lang="en-US" altLang="ko-KR" sz="2200" dirty="0"/>
              <a:t>. </a:t>
            </a:r>
            <a:r>
              <a:rPr lang="ko-KR" altLang="en-US" sz="2200" dirty="0"/>
              <a:t>이럴 경우 나머지 연산을 이용하여 숫자의 범위를 제한할 수 있다</a:t>
            </a:r>
            <a:r>
              <a:rPr lang="en-US" altLang="ko-KR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rand() % (</a:t>
            </a:r>
            <a:r>
              <a:rPr lang="ko-KR" altLang="en-US" sz="2200" dirty="0"/>
              <a:t>제한하려는 숫자의 최댓값</a:t>
            </a:r>
            <a:r>
              <a:rPr lang="en-US" altLang="ko-KR" sz="2200" dirty="0"/>
              <a:t>) </a:t>
            </a:r>
          </a:p>
          <a:p>
            <a:pPr marL="0" indent="0">
              <a:buNone/>
            </a:pPr>
            <a:r>
              <a:rPr lang="en-US" altLang="ko-KR" sz="2200" dirty="0"/>
              <a:t>           : 0~ </a:t>
            </a:r>
            <a:r>
              <a:rPr lang="ko-KR" altLang="en-US" sz="2200" dirty="0"/>
              <a:t>최댓값 </a:t>
            </a:r>
            <a:r>
              <a:rPr lang="en-US" altLang="ko-KR" sz="2200" dirty="0"/>
              <a:t>– 1 </a:t>
            </a:r>
            <a:r>
              <a:rPr lang="ko-KR" altLang="en-US" sz="2200" dirty="0"/>
              <a:t>사이의 숫자가 나온다</a:t>
            </a:r>
            <a:r>
              <a:rPr lang="en-US" altLang="ko-KR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rand() % (</a:t>
            </a:r>
            <a:r>
              <a:rPr lang="ko-KR" altLang="en-US" sz="2200" dirty="0"/>
              <a:t>제한하려는 숫자의 최댓값</a:t>
            </a:r>
            <a:r>
              <a:rPr lang="en-US" altLang="ko-KR" sz="2200" dirty="0"/>
              <a:t>) + 1 </a:t>
            </a:r>
          </a:p>
          <a:p>
            <a:pPr marL="0" indent="0">
              <a:buNone/>
            </a:pPr>
            <a:r>
              <a:rPr lang="en-US" altLang="ko-KR" sz="2200" dirty="0"/>
              <a:t>           : 1 ~ </a:t>
            </a:r>
            <a:r>
              <a:rPr lang="ko-KR" altLang="en-US" sz="2200" dirty="0"/>
              <a:t>최댓값 사이의 숫자가 나온다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366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1~45</a:t>
            </a:r>
            <a:r>
              <a:rPr lang="ko-KR" altLang="en-US" dirty="0"/>
              <a:t>까지의 </a:t>
            </a:r>
            <a:r>
              <a:rPr lang="ko-KR" altLang="en-US" dirty="0" err="1"/>
              <a:t>난수생성</a:t>
            </a:r>
            <a:r>
              <a:rPr lang="ko-KR" altLang="en-US" dirty="0"/>
              <a:t> 함수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25375C-4C4A-4855-B80F-60C4E3FCC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112838"/>
            <a:ext cx="4896544" cy="500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2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자동차 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4FD1505-72E5-4FFF-94B9-6476FD5D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난수를 이용하여서 자동차 게임을 작성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사용자가 키를 누를 때마다 </a:t>
            </a:r>
            <a:r>
              <a:rPr lang="en-US" altLang="ko-KR" sz="2200" dirty="0"/>
              <a:t>1</a:t>
            </a:r>
            <a:r>
              <a:rPr lang="ko-KR" altLang="en-US" sz="2200" dirty="0" err="1"/>
              <a:t>초씩</a:t>
            </a:r>
            <a:r>
              <a:rPr lang="ko-KR" altLang="en-US" sz="2200" dirty="0"/>
              <a:t> 주행하도록 하자</a:t>
            </a:r>
            <a:r>
              <a:rPr lang="en-US" altLang="ko-KR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주행 거리는 난수로 결정된다</a:t>
            </a:r>
            <a:r>
              <a:rPr lang="en-US" altLang="ko-KR" sz="2200" dirty="0"/>
              <a:t>. </a:t>
            </a:r>
          </a:p>
        </p:txBody>
      </p:sp>
      <p:pic>
        <p:nvPicPr>
          <p:cNvPr id="7" name="_x232739376" descr="EMB00000ae4be06">
            <a:extLst>
              <a:ext uri="{FF2B5EF4-FFF2-40B4-BE49-F238E27FC236}">
                <a16:creationId xmlns:a16="http://schemas.microsoft.com/office/drawing/2014/main" id="{E59BB5D7-D6A3-4F99-BE8C-49F21D1B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011866"/>
            <a:ext cx="2308753" cy="26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068B2C-2B5D-4039-AB40-2411729CDB91}"/>
              </a:ext>
            </a:extLst>
          </p:cNvPr>
          <p:cNvSpPr/>
          <p:nvPr/>
        </p:nvSpPr>
        <p:spPr bwMode="auto">
          <a:xfrm>
            <a:off x="6011788" y="2717022"/>
            <a:ext cx="5484812" cy="337026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7383A71-AB9C-489E-A7C4-43D3049B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788" y="2820992"/>
            <a:ext cx="32859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F30E9C3-3026-402B-9085-762B38E0FD21}"/>
              </a:ext>
            </a:extLst>
          </p:cNvPr>
          <p:cNvSpPr txBox="1"/>
          <p:nvPr/>
        </p:nvSpPr>
        <p:spPr>
          <a:xfrm>
            <a:off x="8331436" y="2295126"/>
            <a:ext cx="224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출력화면</a:t>
            </a:r>
          </a:p>
        </p:txBody>
      </p:sp>
    </p:spTree>
    <p:extLst>
      <p:ext uri="{BB962C8B-B14F-4D97-AF65-F5344CB8AC3E}">
        <p14:creationId xmlns:p14="http://schemas.microsoft.com/office/powerpoint/2010/main" val="1842297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2D18CEC-F60E-4DFA-9A4E-E6CED255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난수 발생기를 초기화한다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for(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=0;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&lt;</a:t>
            </a:r>
            <a:r>
              <a:rPr lang="ko-KR" altLang="en-US" sz="2200" dirty="0"/>
              <a:t>주행시간</a:t>
            </a:r>
            <a:r>
              <a:rPr lang="en-US" altLang="ko-KR" sz="2200" dirty="0"/>
              <a:t>;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++)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	</a:t>
            </a:r>
            <a:r>
              <a:rPr lang="ko-KR" altLang="en-US" sz="2200" dirty="0"/>
              <a:t>난수를 발생하여서 자동차</a:t>
            </a:r>
            <a:r>
              <a:rPr lang="en-US" altLang="ko-KR" sz="2200" dirty="0"/>
              <a:t>1</a:t>
            </a:r>
            <a:r>
              <a:rPr lang="ko-KR" altLang="en-US" sz="2200" dirty="0"/>
              <a:t>의 주행거리에 누적한다</a:t>
            </a:r>
            <a:r>
              <a:rPr lang="en-US" altLang="ko-KR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	</a:t>
            </a:r>
            <a:r>
              <a:rPr lang="ko-KR" altLang="en-US" sz="2200" dirty="0"/>
              <a:t>난수를 발생하여서 자동차</a:t>
            </a:r>
            <a:r>
              <a:rPr lang="en-US" altLang="ko-KR" sz="2200" dirty="0"/>
              <a:t>2</a:t>
            </a:r>
            <a:r>
              <a:rPr lang="ko-KR" altLang="en-US" sz="2200" dirty="0"/>
              <a:t>의 주행거리에 누적한다</a:t>
            </a:r>
            <a:r>
              <a:rPr lang="en-US" altLang="ko-KR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	</a:t>
            </a:r>
            <a:r>
              <a:rPr lang="en-US" altLang="ko-KR" sz="2200" dirty="0" err="1"/>
              <a:t>disp_car</a:t>
            </a:r>
            <a:r>
              <a:rPr lang="en-US" altLang="ko-KR" sz="2200" dirty="0"/>
              <a:t>()</a:t>
            </a:r>
            <a:r>
              <a:rPr lang="ko-KR" altLang="en-US" sz="2200" dirty="0"/>
              <a:t>를 호출하여서 자동차</a:t>
            </a:r>
            <a:r>
              <a:rPr lang="en-US" altLang="ko-KR" sz="2200" dirty="0"/>
              <a:t>1</a:t>
            </a:r>
            <a:r>
              <a:rPr lang="ko-KR" altLang="en-US" sz="2200" dirty="0"/>
              <a:t>을 화면에 *표로 그린다</a:t>
            </a:r>
            <a:r>
              <a:rPr lang="en-US" altLang="ko-KR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	</a:t>
            </a:r>
            <a:r>
              <a:rPr lang="en-US" altLang="ko-KR" sz="2200" dirty="0" err="1"/>
              <a:t>disp_car</a:t>
            </a:r>
            <a:r>
              <a:rPr lang="en-US" altLang="ko-KR" sz="2200" dirty="0"/>
              <a:t>()</a:t>
            </a:r>
            <a:r>
              <a:rPr lang="ko-KR" altLang="en-US" sz="2200" dirty="0"/>
              <a:t>를 호출하여서 자동차</a:t>
            </a:r>
            <a:r>
              <a:rPr lang="en-US" altLang="ko-KR" sz="2200" dirty="0"/>
              <a:t>2</a:t>
            </a:r>
            <a:r>
              <a:rPr lang="ko-KR" altLang="en-US" sz="2200" dirty="0"/>
              <a:t>을 화면에 *표로 그린다</a:t>
            </a:r>
            <a:r>
              <a:rPr lang="en-US" altLang="ko-K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5244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자동차 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7383A71-AB9C-489E-A7C4-43D3049B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788" y="2820992"/>
            <a:ext cx="32859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98A5711-4388-42BA-9AF1-A266BE8C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052736"/>
            <a:ext cx="7721600" cy="5418667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&lt;stdio.h&gt;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algn="just">
              <a:lnSpc>
                <a:spcPts val="2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b="1" dirty="0"/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conio.h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distance);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Trebuchet MS" pitchFamily="34" charset="0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car1_dist=0, car2_dist=0;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 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setvbuf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(stdout,NULL,_IONBF,0);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 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setvbuf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(stderr,NULL,_IONBF,0);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600" dirty="0">
              <a:latin typeface="Trebuchet MS" pitchFamily="34" charset="0"/>
            </a:endParaRP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0;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6;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 )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car1_dist += rand() % 100; 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car2_dist += rand() % 100; 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(1, car1_dist);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(2, car2_dist);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getchar</a:t>
            </a:r>
            <a:r>
              <a:rPr lang="en-US" altLang="ko-KR" sz="1600" dirty="0">
                <a:latin typeface="Trebuchet MS" pitchFamily="34" charset="0"/>
              </a:rPr>
              <a:t>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 latinLnBrk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4DE915E-BA51-491F-9030-DE953791520D}"/>
              </a:ext>
            </a:extLst>
          </p:cNvPr>
          <p:cNvSpPr/>
          <p:nvPr/>
        </p:nvSpPr>
        <p:spPr bwMode="auto">
          <a:xfrm>
            <a:off x="3045697" y="4601715"/>
            <a:ext cx="2805017" cy="685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39302-422A-4736-AEBE-4E8A3F0FA0D0}"/>
              </a:ext>
            </a:extLst>
          </p:cNvPr>
          <p:cNvSpPr txBox="1"/>
          <p:nvPr/>
        </p:nvSpPr>
        <p:spPr>
          <a:xfrm>
            <a:off x="6214049" y="4574001"/>
            <a:ext cx="348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rand()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이용하여서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난수를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발생한다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난수의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범위는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사용하여서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제한하였다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9">
            <a:extLst>
              <a:ext uri="{FF2B5EF4-FFF2-40B4-BE49-F238E27FC236}">
                <a16:creationId xmlns:a16="http://schemas.microsoft.com/office/drawing/2014/main" id="{D415EDB6-3EF5-4ACA-A48A-794682065C6D}"/>
              </a:ext>
            </a:extLst>
          </p:cNvPr>
          <p:cNvSpPr/>
          <p:nvPr/>
        </p:nvSpPr>
        <p:spPr bwMode="auto">
          <a:xfrm>
            <a:off x="5500867" y="4040601"/>
            <a:ext cx="990600" cy="533400"/>
          </a:xfrm>
          <a:custGeom>
            <a:avLst/>
            <a:gdLst>
              <a:gd name="connsiteX0" fmla="*/ 990600 w 990600"/>
              <a:gd name="connsiteY0" fmla="*/ 499533 h 533400"/>
              <a:gd name="connsiteX1" fmla="*/ 973667 w 990600"/>
              <a:gd name="connsiteY1" fmla="*/ 406400 h 533400"/>
              <a:gd name="connsiteX2" fmla="*/ 956733 w 990600"/>
              <a:gd name="connsiteY2" fmla="*/ 381000 h 533400"/>
              <a:gd name="connsiteX3" fmla="*/ 931333 w 990600"/>
              <a:gd name="connsiteY3" fmla="*/ 321733 h 533400"/>
              <a:gd name="connsiteX4" fmla="*/ 889000 w 990600"/>
              <a:gd name="connsiteY4" fmla="*/ 245533 h 533400"/>
              <a:gd name="connsiteX5" fmla="*/ 863600 w 990600"/>
              <a:gd name="connsiteY5" fmla="*/ 177800 h 533400"/>
              <a:gd name="connsiteX6" fmla="*/ 846667 w 990600"/>
              <a:gd name="connsiteY6" fmla="*/ 118533 h 533400"/>
              <a:gd name="connsiteX7" fmla="*/ 838200 w 990600"/>
              <a:gd name="connsiteY7" fmla="*/ 93133 h 533400"/>
              <a:gd name="connsiteX8" fmla="*/ 821267 w 990600"/>
              <a:gd name="connsiteY8" fmla="*/ 67733 h 533400"/>
              <a:gd name="connsiteX9" fmla="*/ 812800 w 990600"/>
              <a:gd name="connsiteY9" fmla="*/ 42333 h 533400"/>
              <a:gd name="connsiteX10" fmla="*/ 795867 w 990600"/>
              <a:gd name="connsiteY10" fmla="*/ 16933 h 533400"/>
              <a:gd name="connsiteX11" fmla="*/ 745067 w 990600"/>
              <a:gd name="connsiteY11" fmla="*/ 0 h 533400"/>
              <a:gd name="connsiteX12" fmla="*/ 660400 w 990600"/>
              <a:gd name="connsiteY12" fmla="*/ 16933 h 533400"/>
              <a:gd name="connsiteX13" fmla="*/ 609600 w 990600"/>
              <a:gd name="connsiteY13" fmla="*/ 25400 h 533400"/>
              <a:gd name="connsiteX14" fmla="*/ 584200 w 990600"/>
              <a:gd name="connsiteY14" fmla="*/ 33867 h 533400"/>
              <a:gd name="connsiteX15" fmla="*/ 508000 w 990600"/>
              <a:gd name="connsiteY15" fmla="*/ 50800 h 533400"/>
              <a:gd name="connsiteX16" fmla="*/ 414867 w 990600"/>
              <a:gd name="connsiteY16" fmla="*/ 101600 h 533400"/>
              <a:gd name="connsiteX17" fmla="*/ 397933 w 990600"/>
              <a:gd name="connsiteY17" fmla="*/ 118533 h 533400"/>
              <a:gd name="connsiteX18" fmla="*/ 355600 w 990600"/>
              <a:gd name="connsiteY18" fmla="*/ 143933 h 533400"/>
              <a:gd name="connsiteX19" fmla="*/ 313267 w 990600"/>
              <a:gd name="connsiteY19" fmla="*/ 186267 h 533400"/>
              <a:gd name="connsiteX20" fmla="*/ 287867 w 990600"/>
              <a:gd name="connsiteY20" fmla="*/ 211667 h 533400"/>
              <a:gd name="connsiteX21" fmla="*/ 270933 w 990600"/>
              <a:gd name="connsiteY21" fmla="*/ 228600 h 533400"/>
              <a:gd name="connsiteX22" fmla="*/ 245533 w 990600"/>
              <a:gd name="connsiteY22" fmla="*/ 245533 h 533400"/>
              <a:gd name="connsiteX23" fmla="*/ 203200 w 990600"/>
              <a:gd name="connsiteY23" fmla="*/ 296333 h 533400"/>
              <a:gd name="connsiteX24" fmla="*/ 186267 w 990600"/>
              <a:gd name="connsiteY24" fmla="*/ 321733 h 533400"/>
              <a:gd name="connsiteX25" fmla="*/ 160867 w 990600"/>
              <a:gd name="connsiteY25" fmla="*/ 338667 h 533400"/>
              <a:gd name="connsiteX26" fmla="*/ 101600 w 990600"/>
              <a:gd name="connsiteY26" fmla="*/ 406400 h 533400"/>
              <a:gd name="connsiteX27" fmla="*/ 84667 w 990600"/>
              <a:gd name="connsiteY27" fmla="*/ 431800 h 533400"/>
              <a:gd name="connsiteX28" fmla="*/ 50800 w 990600"/>
              <a:gd name="connsiteY28" fmla="*/ 465667 h 533400"/>
              <a:gd name="connsiteX29" fmla="*/ 42333 w 990600"/>
              <a:gd name="connsiteY29" fmla="*/ 491067 h 533400"/>
              <a:gd name="connsiteX30" fmla="*/ 16933 w 990600"/>
              <a:gd name="connsiteY30" fmla="*/ 516467 h 533400"/>
              <a:gd name="connsiteX31" fmla="*/ 0 w 990600"/>
              <a:gd name="connsiteY3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90600" h="533400">
                <a:moveTo>
                  <a:pt x="990600" y="499533"/>
                </a:moveTo>
                <a:cubicBezTo>
                  <a:pt x="989650" y="493834"/>
                  <a:pt x="977215" y="415861"/>
                  <a:pt x="973667" y="406400"/>
                </a:cubicBezTo>
                <a:cubicBezTo>
                  <a:pt x="970094" y="396872"/>
                  <a:pt x="962378" y="389467"/>
                  <a:pt x="956733" y="381000"/>
                </a:cubicBezTo>
                <a:cubicBezTo>
                  <a:pt x="939114" y="310516"/>
                  <a:pt x="960568" y="380203"/>
                  <a:pt x="931333" y="321733"/>
                </a:cubicBezTo>
                <a:cubicBezTo>
                  <a:pt x="892526" y="244120"/>
                  <a:pt x="938963" y="312150"/>
                  <a:pt x="889000" y="245533"/>
                </a:cubicBezTo>
                <a:cubicBezTo>
                  <a:pt x="873390" y="183096"/>
                  <a:pt x="890164" y="239783"/>
                  <a:pt x="863600" y="177800"/>
                </a:cubicBezTo>
                <a:cubicBezTo>
                  <a:pt x="854897" y="157492"/>
                  <a:pt x="852808" y="140026"/>
                  <a:pt x="846667" y="118533"/>
                </a:cubicBezTo>
                <a:cubicBezTo>
                  <a:pt x="844215" y="109952"/>
                  <a:pt x="842191" y="101115"/>
                  <a:pt x="838200" y="93133"/>
                </a:cubicBezTo>
                <a:cubicBezTo>
                  <a:pt x="833649" y="84032"/>
                  <a:pt x="825818" y="76834"/>
                  <a:pt x="821267" y="67733"/>
                </a:cubicBezTo>
                <a:cubicBezTo>
                  <a:pt x="817276" y="59751"/>
                  <a:pt x="816791" y="50315"/>
                  <a:pt x="812800" y="42333"/>
                </a:cubicBezTo>
                <a:cubicBezTo>
                  <a:pt x="808249" y="33232"/>
                  <a:pt x="804496" y="22326"/>
                  <a:pt x="795867" y="16933"/>
                </a:cubicBezTo>
                <a:cubicBezTo>
                  <a:pt x="780731" y="7473"/>
                  <a:pt x="745067" y="0"/>
                  <a:pt x="745067" y="0"/>
                </a:cubicBezTo>
                <a:lnTo>
                  <a:pt x="660400" y="16933"/>
                </a:lnTo>
                <a:cubicBezTo>
                  <a:pt x="643527" y="20097"/>
                  <a:pt x="626358" y="21676"/>
                  <a:pt x="609600" y="25400"/>
                </a:cubicBezTo>
                <a:cubicBezTo>
                  <a:pt x="600888" y="27336"/>
                  <a:pt x="592781" y="31415"/>
                  <a:pt x="584200" y="33867"/>
                </a:cubicBezTo>
                <a:cubicBezTo>
                  <a:pt x="556313" y="41835"/>
                  <a:pt x="537083" y="44983"/>
                  <a:pt x="508000" y="50800"/>
                </a:cubicBezTo>
                <a:cubicBezTo>
                  <a:pt x="482327" y="63637"/>
                  <a:pt x="440647" y="80977"/>
                  <a:pt x="414867" y="101600"/>
                </a:cubicBezTo>
                <a:cubicBezTo>
                  <a:pt x="408634" y="106587"/>
                  <a:pt x="404429" y="113893"/>
                  <a:pt x="397933" y="118533"/>
                </a:cubicBezTo>
                <a:cubicBezTo>
                  <a:pt x="384542" y="128098"/>
                  <a:pt x="368450" y="133653"/>
                  <a:pt x="355600" y="143933"/>
                </a:cubicBezTo>
                <a:cubicBezTo>
                  <a:pt x="340017" y="156400"/>
                  <a:pt x="327378" y="172156"/>
                  <a:pt x="313267" y="186267"/>
                </a:cubicBezTo>
                <a:lnTo>
                  <a:pt x="287867" y="211667"/>
                </a:lnTo>
                <a:cubicBezTo>
                  <a:pt x="282222" y="217311"/>
                  <a:pt x="277575" y="224172"/>
                  <a:pt x="270933" y="228600"/>
                </a:cubicBezTo>
                <a:cubicBezTo>
                  <a:pt x="262466" y="234244"/>
                  <a:pt x="253479" y="239176"/>
                  <a:pt x="245533" y="245533"/>
                </a:cubicBezTo>
                <a:cubicBezTo>
                  <a:pt x="229493" y="258365"/>
                  <a:pt x="214173" y="280971"/>
                  <a:pt x="203200" y="296333"/>
                </a:cubicBezTo>
                <a:cubicBezTo>
                  <a:pt x="197286" y="304613"/>
                  <a:pt x="193462" y="314538"/>
                  <a:pt x="186267" y="321733"/>
                </a:cubicBezTo>
                <a:cubicBezTo>
                  <a:pt x="179072" y="328928"/>
                  <a:pt x="169334" y="333022"/>
                  <a:pt x="160867" y="338667"/>
                </a:cubicBezTo>
                <a:cubicBezTo>
                  <a:pt x="121356" y="397934"/>
                  <a:pt x="143933" y="378178"/>
                  <a:pt x="101600" y="406400"/>
                </a:cubicBezTo>
                <a:cubicBezTo>
                  <a:pt x="95956" y="414867"/>
                  <a:pt x="91289" y="424074"/>
                  <a:pt x="84667" y="431800"/>
                </a:cubicBezTo>
                <a:cubicBezTo>
                  <a:pt x="74277" y="443922"/>
                  <a:pt x="50800" y="465667"/>
                  <a:pt x="50800" y="465667"/>
                </a:cubicBezTo>
                <a:cubicBezTo>
                  <a:pt x="47978" y="474134"/>
                  <a:pt x="47284" y="483641"/>
                  <a:pt x="42333" y="491067"/>
                </a:cubicBezTo>
                <a:cubicBezTo>
                  <a:pt x="35691" y="501030"/>
                  <a:pt x="25400" y="508000"/>
                  <a:pt x="16933" y="516467"/>
                </a:cubicBezTo>
                <a:lnTo>
                  <a:pt x="0" y="53340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258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자동차 게임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7383A71-AB9C-489E-A7C4-43D3049B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788" y="2820992"/>
            <a:ext cx="32859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#1:*****************************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CAR #2:****************************</a:t>
            </a:r>
          </a:p>
          <a:p>
            <a:pPr latinLnBrk="1"/>
            <a:r>
              <a:rPr lang="fr-FR" altLang="ko-KR" sz="1200" dirty="0">
                <a:solidFill>
                  <a:schemeClr val="bg1"/>
                </a:solidFill>
              </a:rPr>
              <a:t>---------------------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FAB518A-6084-4230-89C3-2B7B8FC6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625085"/>
            <a:ext cx="7721600" cy="2904067"/>
          </a:xfrm>
          <a:prstGeom prst="rect">
            <a:avLst/>
          </a:prstGeom>
          <a:solidFill>
            <a:srgbClr val="FFFFCC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disp_car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distance)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"CAR #%d:", 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car_number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distance/10;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 ) {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"*"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826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B1EF422-E7EE-4403-B6B2-24FB877C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1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break </a:t>
            </a:r>
            <a:r>
              <a:rPr lang="ko-KR" altLang="en-US" sz="2000" dirty="0"/>
              <a:t>문은 반복 </a:t>
            </a:r>
            <a:r>
              <a:rPr lang="en-US" altLang="ko-KR" sz="2000" dirty="0"/>
              <a:t>loop</a:t>
            </a:r>
            <a:r>
              <a:rPr lang="ko-KR" altLang="en-US" sz="2000" dirty="0"/>
              <a:t>를 빠져 나오는데 사용된다 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031CF9-D9B0-49A3-8606-71F69CB53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96"/>
          <a:stretch/>
        </p:blipFill>
        <p:spPr>
          <a:xfrm>
            <a:off x="1991544" y="1988840"/>
            <a:ext cx="7056784" cy="38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5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7-1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en-US" altLang="ko-KR" sz="2000" dirty="0"/>
              <a:t>m</a:t>
            </a:r>
            <a:r>
              <a:rPr lang="ko-KR" altLang="en-US" sz="2000" dirty="0"/>
              <a:t>값을 입력 받고 </a:t>
            </a:r>
            <a:r>
              <a:rPr lang="en-US" altLang="ko-KR" sz="2000" dirty="0"/>
              <a:t>inch, yard, feet</a:t>
            </a:r>
            <a:r>
              <a:rPr lang="ko-KR" altLang="en-US" sz="2000" dirty="0"/>
              <a:t>로 단위를 바꿔서 </a:t>
            </a:r>
            <a:r>
              <a:rPr lang="ko-KR" altLang="en-US" sz="2000" dirty="0" err="1"/>
              <a:t>출력하시오</a:t>
            </a:r>
            <a:endParaRPr lang="en-US" altLang="ko-KR" sz="2000" dirty="0"/>
          </a:p>
          <a:p>
            <a:r>
              <a:rPr lang="ko-KR" altLang="en-US" sz="2000" dirty="0"/>
              <a:t>각각의 단위로 치환하는 함수들을 각각 만들어야 함</a:t>
            </a:r>
            <a:br>
              <a:rPr lang="en-US" altLang="ko-KR" sz="2000" dirty="0"/>
            </a:b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ACC762-DCC9-4AAF-88FE-E928EFC2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6" y="2317997"/>
            <a:ext cx="6924675" cy="381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678EE2-C05D-4BA7-958B-6F21DBE80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832" y="2564904"/>
            <a:ext cx="4608512" cy="17945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ECBF59-98AA-4DA4-947E-E2F6D855CAC1}"/>
              </a:ext>
            </a:extLst>
          </p:cNvPr>
          <p:cNvSpPr/>
          <p:nvPr/>
        </p:nvSpPr>
        <p:spPr>
          <a:xfrm>
            <a:off x="2927648" y="4653136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5E42E9-B29C-4982-9FAE-8B617FF04C92}"/>
              </a:ext>
            </a:extLst>
          </p:cNvPr>
          <p:cNvSpPr/>
          <p:nvPr/>
        </p:nvSpPr>
        <p:spPr>
          <a:xfrm>
            <a:off x="4943872" y="4653136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35EF62-28ED-4B6A-91D2-86F4DF305637}"/>
              </a:ext>
            </a:extLst>
          </p:cNvPr>
          <p:cNvSpPr/>
          <p:nvPr/>
        </p:nvSpPr>
        <p:spPr>
          <a:xfrm>
            <a:off x="839416" y="4941168"/>
            <a:ext cx="151216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43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7-2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7752" y="1268760"/>
            <a:ext cx="10534649" cy="4824413"/>
          </a:xfrm>
        </p:spPr>
        <p:txBody>
          <a:bodyPr/>
          <a:lstStyle/>
          <a:p>
            <a:r>
              <a:rPr lang="ko-KR" altLang="en-US" sz="2000" dirty="0"/>
              <a:t>값 </a:t>
            </a:r>
            <a:r>
              <a:rPr lang="en-US" altLang="ko-KR" sz="2000" dirty="0"/>
              <a:t>2</a:t>
            </a:r>
            <a:r>
              <a:rPr lang="ko-KR" altLang="en-US" sz="2000" dirty="0"/>
              <a:t>개를 입력 받아 두 값을 </a:t>
            </a:r>
            <a:r>
              <a:rPr lang="en-US" altLang="ko-KR" sz="2000" dirty="0"/>
              <a:t>(+, -, *, /, %) </a:t>
            </a:r>
            <a:r>
              <a:rPr lang="ko-KR" altLang="en-US" sz="2000" dirty="0"/>
              <a:t>연산을 </a:t>
            </a:r>
            <a:r>
              <a:rPr lang="ko-KR" altLang="en-US" sz="2000" dirty="0" err="1"/>
              <a:t>하시오</a:t>
            </a:r>
            <a:endParaRPr lang="en-US" altLang="ko-KR" sz="2000" dirty="0"/>
          </a:p>
          <a:p>
            <a:r>
              <a:rPr lang="ko-KR" altLang="en-US" sz="2000" dirty="0"/>
              <a:t>각각의 연산자에 대한 함수를 만들어 사용하는데 </a:t>
            </a:r>
            <a:br>
              <a:rPr lang="en-US" altLang="ko-KR" sz="2000" dirty="0"/>
            </a:br>
            <a:r>
              <a:rPr lang="ko-KR" altLang="en-US" sz="2000" dirty="0"/>
              <a:t>반환형을 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와 </a:t>
            </a:r>
            <a:r>
              <a:rPr lang="en-US" altLang="ko-KR" sz="2000" dirty="0"/>
              <a:t>double </a:t>
            </a:r>
            <a:r>
              <a:rPr lang="ko-KR" altLang="en-US" sz="2000" dirty="0"/>
              <a:t>두가지로 나누어 함수 </a:t>
            </a:r>
            <a:r>
              <a:rPr lang="ko-KR" altLang="en-US" sz="2000" dirty="0" err="1"/>
              <a:t>만드시오</a:t>
            </a:r>
            <a:endParaRPr lang="en-US" altLang="ko-KR" sz="2000" dirty="0"/>
          </a:p>
          <a:p>
            <a:r>
              <a:rPr lang="en-US" altLang="ko-KR" sz="2000" dirty="0" err="1"/>
              <a:t>int</a:t>
            </a:r>
            <a:r>
              <a:rPr lang="ko-KR" altLang="en-US" sz="2000" dirty="0"/>
              <a:t>로 계산할지 </a:t>
            </a:r>
            <a:r>
              <a:rPr lang="en-US" altLang="ko-KR" sz="2000" dirty="0"/>
              <a:t>double</a:t>
            </a:r>
            <a:r>
              <a:rPr lang="ko-KR" altLang="en-US" sz="2000" dirty="0"/>
              <a:t>로 할지 먼저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165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예제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531C3B-27DD-4BFF-BF67-DCBAC6C5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268760"/>
            <a:ext cx="8048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ko-KR" altLang="en-US" dirty="0"/>
              <a:t>문의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AAC3D8-7A1A-4FB6-B8D3-9E686F4D0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03" y="1269849"/>
            <a:ext cx="78581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2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406990-C95A-4A07-8E5F-13A636D6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268760"/>
            <a:ext cx="7200800" cy="47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6EBC8-1472-4A52-B777-B54CEDC3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268760"/>
            <a:ext cx="8568952" cy="46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0D13E-C918-41EB-8A06-ED2391FC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098084"/>
            <a:ext cx="7096717" cy="51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C88A30-77CE-4012-8894-521DAD0B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10880896" cy="4824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2800" b="1" dirty="0"/>
              <a:t>정의</a:t>
            </a:r>
            <a:endParaRPr lang="en-US" altLang="ko-KR" sz="28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2800" b="1" dirty="0"/>
          </a:p>
          <a:p>
            <a:r>
              <a:rPr lang="en-US" altLang="ko-KR" dirty="0"/>
              <a:t>C</a:t>
            </a:r>
            <a:r>
              <a:rPr lang="ko-KR" altLang="en-US" dirty="0"/>
              <a:t>프로그램의 기본 구성 요소로서 특정한 연산만을 수행하게 하여 </a:t>
            </a:r>
            <a:br>
              <a:rPr lang="en-US" altLang="ko-KR" dirty="0"/>
            </a:br>
            <a:r>
              <a:rPr lang="ko-KR" altLang="en-US" dirty="0"/>
              <a:t>재사용을 가능하게 하고 프로그램의 가독성을 높인다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프로그램은 함수의 집합이다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68848904"/>
      </p:ext>
    </p:extLst>
  </p:cSld>
  <p:clrMapOvr>
    <a:masterClrMapping/>
  </p:clrMapOvr>
</p:sld>
</file>

<file path=ppt/theme/theme1.xml><?xml version="1.0" encoding="utf-8"?>
<a:theme xmlns:a="http://schemas.openxmlformats.org/drawingml/2006/main" name="봄의 수채화">
  <a:themeElements>
    <a:clrScheme name="봄의 수채화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봄의 수채화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8550</TotalTime>
  <Words>835</Words>
  <Application>Microsoft Office PowerPoint</Application>
  <PresentationFormat>와이드스크린</PresentationFormat>
  <Paragraphs>280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굴림</vt:lpstr>
      <vt:lpstr>맑은 고딕</vt:lpstr>
      <vt:lpstr>Arial</vt:lpstr>
      <vt:lpstr>Arial Black</vt:lpstr>
      <vt:lpstr>Book Antiqua</vt:lpstr>
      <vt:lpstr>Comic Sans MS</vt:lpstr>
      <vt:lpstr>Times New Roman</vt:lpstr>
      <vt:lpstr>Trebuchet MS</vt:lpstr>
      <vt:lpstr>Wingdings</vt:lpstr>
      <vt:lpstr>봄의 수채화</vt:lpstr>
      <vt:lpstr>컴퓨터 개론 및 실습</vt:lpstr>
      <vt:lpstr>반복문</vt:lpstr>
      <vt:lpstr>Break문 </vt:lpstr>
      <vt:lpstr>Break문 예제 </vt:lpstr>
      <vt:lpstr>Goto문의 사용</vt:lpstr>
      <vt:lpstr>Continue문</vt:lpstr>
      <vt:lpstr>Continue문 예제</vt:lpstr>
      <vt:lpstr>Continue문 예제2</vt:lpstr>
      <vt:lpstr>함수</vt:lpstr>
      <vt:lpstr>함수</vt:lpstr>
      <vt:lpstr>함수</vt:lpstr>
      <vt:lpstr>함수</vt:lpstr>
      <vt:lpstr>함수의 prototype</vt:lpstr>
      <vt:lpstr>반환형이 없는 함수</vt:lpstr>
      <vt:lpstr>실습 1</vt:lpstr>
      <vt:lpstr>실습 2</vt:lpstr>
      <vt:lpstr>실습 2</vt:lpstr>
      <vt:lpstr>실습 2</vt:lpstr>
      <vt:lpstr>라이브러리 함수</vt:lpstr>
      <vt:lpstr>난수생성 함수</vt:lpstr>
      <vt:lpstr>난수생성 함수 예제</vt:lpstr>
      <vt:lpstr>난수생성 함수 문제점</vt:lpstr>
      <vt:lpstr>srand를 사용한 난수생성 함수 예제</vt:lpstr>
      <vt:lpstr>난수의 범위 지정하기</vt:lpstr>
      <vt:lpstr>1~45까지의 난수생성 함수 예제</vt:lpstr>
      <vt:lpstr>실습: 자동차 게임</vt:lpstr>
      <vt:lpstr>알고리즘</vt:lpstr>
      <vt:lpstr>실습: 자동차 게임</vt:lpstr>
      <vt:lpstr>실습: 자동차 게임</vt:lpstr>
      <vt:lpstr>과제 7-1</vt:lpstr>
      <vt:lpstr>과제 7-2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 Security</dc:title>
  <dc:creator>Jongwuk Lee</dc:creator>
  <cp:lastModifiedBy>tina</cp:lastModifiedBy>
  <cp:revision>395</cp:revision>
  <dcterms:created xsi:type="dcterms:W3CDTF">2006-02-20T18:05:16Z</dcterms:created>
  <dcterms:modified xsi:type="dcterms:W3CDTF">2019-04-30T09:46:40Z</dcterms:modified>
</cp:coreProperties>
</file>