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305" r:id="rId2"/>
    <p:sldId id="693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957" r:id="rId11"/>
    <p:sldId id="958" r:id="rId12"/>
    <p:sldId id="959" r:id="rId13"/>
    <p:sldId id="888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960" r:id="rId23"/>
    <p:sldId id="961" r:id="rId24"/>
    <p:sldId id="907" r:id="rId25"/>
    <p:sldId id="908" r:id="rId26"/>
    <p:sldId id="910" r:id="rId27"/>
    <p:sldId id="911" r:id="rId28"/>
    <p:sldId id="970" r:id="rId29"/>
    <p:sldId id="913" r:id="rId30"/>
    <p:sldId id="914" r:id="rId31"/>
    <p:sldId id="915" r:id="rId32"/>
    <p:sldId id="916" r:id="rId33"/>
    <p:sldId id="917" r:id="rId34"/>
    <p:sldId id="974" r:id="rId35"/>
    <p:sldId id="971" r:id="rId36"/>
    <p:sldId id="975" r:id="rId37"/>
    <p:sldId id="976" r:id="rId38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8C2"/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44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2019.05.16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사용할 때의 주의사항</a:t>
            </a:r>
            <a:r>
              <a:rPr lang="en-US" altLang="ko-KR" dirty="0"/>
              <a:t>-2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30586"/>
            <a:ext cx="8856544" cy="101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선언한 길이만큼의 배열은 그 순서가 반드시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부터 차례대로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씩 증가되어야 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135560" y="2211134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a[5]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선언했다면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a[0]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a[4]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까지 사용해야 하며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중간에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0~4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이외의     </a:t>
            </a:r>
            <a:endParaRPr lang="en-US" altLang="ko-KR" sz="16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숫자는 사용할 수 없다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3214700"/>
            <a:ext cx="55530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6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사용할 때의 주의사항</a:t>
            </a:r>
            <a:r>
              <a:rPr lang="en-US" altLang="ko-KR" dirty="0"/>
              <a:t>-3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27448" y="1358280"/>
            <a:ext cx="89285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배열의 이름도 일반 변수의 이름 규칙과 같이 키워드는 사용할 수 없다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89" y="2285993"/>
            <a:ext cx="2405075" cy="124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81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사용할 때의 주의사항</a:t>
            </a:r>
            <a:r>
              <a:rPr lang="en-US" altLang="ko-KR" dirty="0"/>
              <a:t>-4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27448" y="1268760"/>
            <a:ext cx="89285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선언한 배열의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배열의 전체에 해당하는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자료형이며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배열의 크기는 전체 배열 수에 비례한다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492896"/>
            <a:ext cx="66468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62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차원배열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196752"/>
            <a:ext cx="88565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배열의 시작부터 끝까지 하나의 종을 이루며 열거된 배열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2357430"/>
            <a:ext cx="5972175" cy="168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9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배열이란</a:t>
            </a:r>
            <a:r>
              <a:rPr lang="en-US" altLang="ko-KR" dirty="0"/>
              <a:t>?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271464" y="1358280"/>
            <a:ext cx="8784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배열이 하나의 열을 이루며 원소를 나열한 것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0" y="2357431"/>
            <a:ext cx="4252930" cy="17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배열의 선언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4" y="2438400"/>
            <a:ext cx="55149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7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배열의 선언 예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array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라는 이름의 배열은 하나의 원소의 크기가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바이트인 공간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개를 할당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storage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라는 배열은 하나의 원소의 크기가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바이트인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개의 공간을 할당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라는 배열은 하나의 원소의 크기가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바이트인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개의 공간을 할당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26" y="3786190"/>
            <a:ext cx="2786082" cy="135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19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배열의 초기화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변수를 초기화하듯이 배열도 최초 선언될 때 초기화할 수 있다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배열을 선언함과 동시에 초기화를 같이 수행하는 문장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4" y="2571772"/>
            <a:ext cx="6465887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1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쓰레기 값이 대입된 배열의 초기화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27448" y="1358280"/>
            <a:ext cx="89285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선언한 개수보다 초기화를 적게 했다면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순서대로 마지막에 초기화하지 않은 배열은 자동으로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값이 대입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420888"/>
            <a:ext cx="53911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58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sz="3200" dirty="0"/>
              <a:t>자동으로 배열의 크기가 할당되는 경우의 배열 초기화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55440" y="1358280"/>
            <a:ext cx="9000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배열의 개수를 지정하지 않고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개의 항목만 초기화하면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array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라고 하는 배열의 크기는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바이트의 공간이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개가 되어 자동으로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바이트가 할당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1" y="2300286"/>
            <a:ext cx="6513513" cy="205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78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412776"/>
            <a:ext cx="885654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사전적인 의미는 </a:t>
            </a:r>
            <a:b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“일정한 차례나 간격에 따라 벌여 놓음”이라는 의미를 가지고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 개의 변수를 메모리에 할당할 때 배열을 이용하면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번에 메모리가 허용하는 범위 내에서 일률적인 주소체계를 가지고 선언할 수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14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배열의 사용 및 접근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1951114"/>
            <a:ext cx="202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1932064"/>
            <a:ext cx="466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8688"/>
            <a:ext cx="3048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05" y="3086825"/>
            <a:ext cx="14763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7" y="3301138"/>
            <a:ext cx="466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20" y="2939187"/>
            <a:ext cx="23431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42" y="4581129"/>
            <a:ext cx="1333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4800203"/>
            <a:ext cx="466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20" y="4452540"/>
            <a:ext cx="23431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6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초기화와 대입의 관계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375914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05" y="2604086"/>
            <a:ext cx="10287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4998"/>
            <a:ext cx="2076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81" y="3592877"/>
            <a:ext cx="1000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249976"/>
            <a:ext cx="20288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3" y="4576050"/>
            <a:ext cx="981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242675"/>
            <a:ext cx="20288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41" y="5490450"/>
            <a:ext cx="10382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76126"/>
            <a:ext cx="20193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15" y="1616423"/>
            <a:ext cx="180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83" y="1256202"/>
            <a:ext cx="2762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35473"/>
            <a:ext cx="457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82" y="2618372"/>
            <a:ext cx="457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22" y="3602401"/>
            <a:ext cx="457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22" y="4575865"/>
            <a:ext cx="457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5504737"/>
            <a:ext cx="457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71464" y="1358280"/>
            <a:ext cx="8784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배열의 크기를 계산하고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배열내의 원소들의 총합을 구하는 프로그램을 작성한다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2143125"/>
            <a:ext cx="63341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49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108098" y="1442011"/>
            <a:ext cx="8136904" cy="3970960"/>
          </a:xfrm>
          <a:prstGeom prst="rect">
            <a:avLst/>
          </a:prstGeom>
          <a:solidFill>
            <a:srgbClr val="FEF1D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C_EXAMPLE\ch8\ch8_project1\array1.c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#include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endParaRPr lang="en-US" altLang="ko-KR" sz="1400" dirty="0">
              <a:solidFill>
                <a:srgbClr val="00FF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>
              <a:buNone/>
            </a:pPr>
            <a:r>
              <a:rPr lang="en-US" altLang="ko-KR" sz="1400" dirty="0" err="1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a[] = {1, 2, 3, 4, 5}; 	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a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의 크기는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5*4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바이트</a:t>
            </a:r>
          </a:p>
          <a:p>
            <a:pPr lvl="1">
              <a:buNone/>
            </a:pPr>
            <a:r>
              <a:rPr lang="en-US" altLang="ko-KR" sz="1400" dirty="0" err="1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i, sum = 0; 		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i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문에 사용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sum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은 합을 저장</a:t>
            </a:r>
            <a:endParaRPr lang="en-US" altLang="ko-KR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ko-KR" altLang="en-US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크기는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%d \n",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a));</a:t>
            </a:r>
          </a:p>
          <a:p>
            <a:pPr>
              <a:buNone/>
            </a:pPr>
            <a:endParaRPr lang="en-US" altLang="ko-KR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i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될때까지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번 반복</a:t>
            </a:r>
          </a:p>
          <a:p>
            <a:pPr lvl="1">
              <a:buNone/>
            </a:pPr>
            <a:r>
              <a:rPr lang="nn-NO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 = 0; i &lt; 5; i++)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2">
              <a:buNone/>
            </a:pPr>
            <a:r>
              <a:rPr lang="pt-B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 += a[i]; 	</a:t>
            </a:r>
            <a:r>
              <a:rPr lang="pt-BR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sum = sum + a[i]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for</a:t>
            </a:r>
          </a:p>
          <a:p>
            <a:pPr lvl="1">
              <a:buNone/>
            </a:pPr>
            <a:endParaRPr lang="en-US" altLang="ko-KR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까지의 합은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%d \n", sum);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main()</a:t>
            </a:r>
            <a:endParaRPr kumimoji="0" lang="ko-KR" altLang="en-US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610338" y="2763837"/>
            <a:ext cx="1973494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159896" y="2125162"/>
            <a:ext cx="3888432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차원 배열의 선언과 동시에 초기화</a:t>
            </a:r>
          </a:p>
        </p:txBody>
      </p:sp>
      <p:cxnSp>
        <p:nvCxnSpPr>
          <p:cNvPr id="28" name="꺾인 연결선 27"/>
          <p:cNvCxnSpPr>
            <a:stCxn id="25" idx="1"/>
            <a:endCxn id="24" idx="0"/>
          </p:cNvCxnSpPr>
          <p:nvPr/>
        </p:nvCxnSpPr>
        <p:spPr bwMode="auto">
          <a:xfrm rot="10800000" flipV="1">
            <a:off x="3597086" y="2253847"/>
            <a:ext cx="1562811" cy="509990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5" name="모서리가 둥근 직사각형 14"/>
          <p:cNvSpPr/>
          <p:nvPr/>
        </p:nvSpPr>
        <p:spPr bwMode="auto">
          <a:xfrm>
            <a:off x="5189803" y="3201462"/>
            <a:ext cx="986747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888088" y="3526790"/>
            <a:ext cx="3888432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배열의 크기를 바이트 단위로 반환</a:t>
            </a:r>
          </a:p>
        </p:txBody>
      </p:sp>
      <p:cxnSp>
        <p:nvCxnSpPr>
          <p:cNvPr id="20" name="꺾인 연결선 19"/>
          <p:cNvCxnSpPr>
            <a:stCxn id="19" idx="1"/>
            <a:endCxn id="15" idx="3"/>
          </p:cNvCxnSpPr>
          <p:nvPr/>
        </p:nvCxnSpPr>
        <p:spPr bwMode="auto">
          <a:xfrm rot="10800000">
            <a:off x="6176550" y="3321721"/>
            <a:ext cx="711538" cy="333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3758720" y="4268605"/>
            <a:ext cx="397864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08580" y="4501426"/>
            <a:ext cx="1819468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배열의 </a:t>
            </a:r>
            <a:r>
              <a:rPr lang="ko-KR" altLang="en-US" sz="1200" b="1" spc="-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원소값을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얻어옴</a:t>
            </a:r>
          </a:p>
        </p:txBody>
      </p:sp>
      <p:cxnSp>
        <p:nvCxnSpPr>
          <p:cNvPr id="23" name="꺾인 연결선 22"/>
          <p:cNvCxnSpPr>
            <a:stCxn id="22" idx="1"/>
            <a:endCxn id="21" idx="0"/>
          </p:cNvCxnSpPr>
          <p:nvPr/>
        </p:nvCxnSpPr>
        <p:spPr bwMode="auto">
          <a:xfrm rot="10800000">
            <a:off x="3957652" y="4268605"/>
            <a:ext cx="750928" cy="361506"/>
          </a:xfrm>
          <a:prstGeom prst="bentConnector4">
            <a:avLst>
              <a:gd name="adj1" fmla="val 36754"/>
              <a:gd name="adj2" fmla="val 163235"/>
            </a:avLst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3101372" y="4268605"/>
            <a:ext cx="397864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294844" y="5490753"/>
            <a:ext cx="2637925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a[0]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a[4]</a:t>
            </a:r>
            <a:r>
              <a:rPr lang="ko-KR" altLang="en-US" sz="1200" b="1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까지의 합을 더함</a:t>
            </a:r>
          </a:p>
        </p:txBody>
      </p:sp>
      <p:cxnSp>
        <p:nvCxnSpPr>
          <p:cNvPr id="31" name="꺾인 연결선 30"/>
          <p:cNvCxnSpPr>
            <a:cxnSpLocks/>
            <a:stCxn id="30" idx="1"/>
            <a:endCxn id="29" idx="2"/>
          </p:cNvCxnSpPr>
          <p:nvPr/>
        </p:nvCxnSpPr>
        <p:spPr bwMode="auto">
          <a:xfrm rot="10800000">
            <a:off x="3300304" y="4509120"/>
            <a:ext cx="994540" cy="1110318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1627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15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인수 전달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일반적으로 함수를 호출할 때 함수가 정의되어 있는 형식에 따라 인수를 전달해야 하는지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아니면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인수없이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함수만 호출하는 것인지를 결정한다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595736"/>
            <a:ext cx="4305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44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배열의 인수 전달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271464" y="1358280"/>
            <a:ext cx="8784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함수를 호출할 때는 배열명만 사용하고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함수를 정의부분에서 인수로 사용하고자 하는 배열은 대괄호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([ ])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안의 개수는 기입하지 않는다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420889"/>
            <a:ext cx="60483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49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문자배열이란</a:t>
            </a:r>
            <a:r>
              <a:rPr lang="en-US" altLang="ko-KR" dirty="0"/>
              <a:t>?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문자열을 처리할 때 사용하는 방법으로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바이트의 문자를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 크기의 배열 공간에 한 문자씩 삽입하여 전체 문자열을 다룰 때 유용하다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화면에 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hello”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라는 문자를 출력하고자 한다면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지금까지 배웠던 과정으로는 다음과 같이 선언할 것이다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08" y="3276600"/>
            <a:ext cx="4786346" cy="43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5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hello </a:t>
            </a:r>
            <a:r>
              <a:rPr lang="ko-KR" altLang="en-US" sz="2400" dirty="0"/>
              <a:t>라는 문자를 찍기 위한 프로그램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ko-KR" altLang="en-US" sz="1600" kern="0" dirty="0">
                <a:solidFill>
                  <a:srgbClr val="271E98"/>
                </a:solidFill>
                <a:latin typeface="맑은 고딕" pitchFamily="50" charset="-127"/>
                <a:ea typeface="맑은 고딕" pitchFamily="50" charset="-127"/>
              </a:rPr>
              <a:t>소스코드</a:t>
            </a: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08098" y="1958927"/>
            <a:ext cx="8136904" cy="1816524"/>
          </a:xfrm>
          <a:prstGeom prst="rect">
            <a:avLst/>
          </a:prstGeom>
          <a:solidFill>
            <a:srgbClr val="FEF1D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#include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>
              <a:buNone/>
            </a:pPr>
            <a:r>
              <a:rPr lang="it-IT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it-IT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it-IT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str[] = {'h', 'e', 'l', 'l', 'o'};</a:t>
            </a:r>
          </a:p>
          <a:p>
            <a:pPr lvl="1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("% s \n",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main()</a:t>
            </a:r>
            <a:endParaRPr kumimoji="0" lang="ko-KR" altLang="en-US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135476" y="3074711"/>
            <a:ext cx="377132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28030" y="3395964"/>
            <a:ext cx="3240360" cy="241980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문자열을 찍기 위한 </a:t>
            </a:r>
            <a:r>
              <a:rPr lang="en-US" altLang="ko-KR" sz="1100" spc="-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문의 출력형식 지정문자</a:t>
            </a:r>
          </a:p>
        </p:txBody>
      </p:sp>
      <p:cxnSp>
        <p:nvCxnSpPr>
          <p:cNvPr id="11" name="꺾인 연결선 10"/>
          <p:cNvCxnSpPr>
            <a:stCxn id="10" idx="1"/>
            <a:endCxn id="9" idx="2"/>
          </p:cNvCxnSpPr>
          <p:nvPr/>
        </p:nvCxnSpPr>
        <p:spPr bwMode="auto">
          <a:xfrm rot="10800000">
            <a:off x="3324042" y="3315226"/>
            <a:ext cx="2003988" cy="201728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2135560" y="4221088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ko-KR" altLang="en-US" sz="1600" kern="0" dirty="0">
                <a:solidFill>
                  <a:srgbClr val="271E98"/>
                </a:solidFill>
                <a:latin typeface="맑은 고딕" pitchFamily="50" charset="-127"/>
                <a:ea typeface="맑은 고딕" pitchFamily="50" charset="-127"/>
              </a:rPr>
              <a:t>실행결과 확인해보기</a:t>
            </a: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273666" y="4621540"/>
            <a:ext cx="1050376" cy="262252"/>
          </a:xfrm>
          <a:prstGeom prst="rect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46038" rIns="36000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쓰레기 값이 존재</a:t>
            </a:r>
          </a:p>
        </p:txBody>
      </p:sp>
    </p:spTree>
    <p:extLst>
      <p:ext uri="{BB962C8B-B14F-4D97-AF65-F5344CB8AC3E}">
        <p14:creationId xmlns:p14="http://schemas.microsoft.com/office/powerpoint/2010/main" val="38186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NULL </a:t>
            </a:r>
            <a:r>
              <a:rPr lang="ko-KR" altLang="en-US" sz="2400" dirty="0"/>
              <a:t>문자를 삽입한 배열 프로그램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ko-KR" altLang="en-US" sz="1600" kern="0" dirty="0">
                <a:solidFill>
                  <a:srgbClr val="271E98"/>
                </a:solidFill>
                <a:latin typeface="맑은 고딕" pitchFamily="50" charset="-127"/>
                <a:ea typeface="맑은 고딕" pitchFamily="50" charset="-127"/>
              </a:rPr>
              <a:t>소스코드</a:t>
            </a: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08098" y="1958927"/>
            <a:ext cx="8136904" cy="1816524"/>
          </a:xfrm>
          <a:prstGeom prst="rect">
            <a:avLst/>
          </a:prstGeom>
          <a:solidFill>
            <a:srgbClr val="FEF1D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#include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>
              <a:buNone/>
            </a:pPr>
            <a:r>
              <a:rPr lang="it-IT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it-IT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it-IT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str[] = {'h', 'e', 'l', 'l', 'o', 0 };</a:t>
            </a:r>
          </a:p>
          <a:p>
            <a:pPr lvl="1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("% s \n",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1"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main()</a:t>
            </a:r>
            <a:endParaRPr kumimoji="0" lang="ko-KR" altLang="en-US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881554" y="2853968"/>
            <a:ext cx="188566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76249" y="2413194"/>
            <a:ext cx="3240360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 </a:t>
            </a:r>
            <a:r>
              <a:rPr lang="en-US" altLang="ko-KR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('\0')</a:t>
            </a: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대입해도 됨</a:t>
            </a:r>
          </a:p>
        </p:txBody>
      </p:sp>
      <p:cxnSp>
        <p:nvCxnSpPr>
          <p:cNvPr id="11" name="꺾인 연결선 10"/>
          <p:cNvCxnSpPr>
            <a:stCxn id="10" idx="1"/>
            <a:endCxn id="9" idx="0"/>
          </p:cNvCxnSpPr>
          <p:nvPr/>
        </p:nvCxnSpPr>
        <p:spPr bwMode="auto">
          <a:xfrm rot="10800000" flipV="1">
            <a:off x="4975837" y="2541878"/>
            <a:ext cx="1000412" cy="312089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2135560" y="4221088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ko-KR" altLang="en-US" sz="1600" kern="0" dirty="0">
                <a:solidFill>
                  <a:srgbClr val="271E98"/>
                </a:solidFill>
                <a:latin typeface="맑은 고딕" pitchFamily="50" charset="-127"/>
                <a:ea typeface="맑은 고딕" pitchFamily="50" charset="-127"/>
              </a:rPr>
              <a:t>실행결과 확인해보기</a:t>
            </a:r>
          </a:p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185831" y="3074711"/>
            <a:ext cx="356400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190071" y="3501263"/>
            <a:ext cx="3240360" cy="257369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문자열을 찍기 위한 </a:t>
            </a:r>
            <a:r>
              <a:rPr lang="en-US" altLang="ko-KR" sz="1200" spc="-1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문의 출력형식 지정문자</a:t>
            </a:r>
          </a:p>
        </p:txBody>
      </p:sp>
      <p:cxnSp>
        <p:nvCxnSpPr>
          <p:cNvPr id="19" name="꺾인 연결선 18"/>
          <p:cNvCxnSpPr>
            <a:stCxn id="18" idx="1"/>
            <a:endCxn id="17" idx="2"/>
          </p:cNvCxnSpPr>
          <p:nvPr/>
        </p:nvCxnSpPr>
        <p:spPr bwMode="auto">
          <a:xfrm rot="10800000">
            <a:off x="3364031" y="3315226"/>
            <a:ext cx="826040" cy="314722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1971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/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문자배열의 읽기 쓰기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문자배열도 일반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 등과 마찬가지로 각각의 배열 원소들을 읽거나 쓸 수 있다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6" y="2428869"/>
            <a:ext cx="2452700" cy="86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변수 선언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47751" y="1484784"/>
            <a:ext cx="900824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여러 개의 변수가 필요한 경우 변수를 선언하는 방법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메모리에 할당 시 그 위치는 규칙적이지 못하다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043772" y="2060848"/>
            <a:ext cx="4104456" cy="339196"/>
          </a:xfrm>
          <a:prstGeom prst="rect">
            <a:avLst/>
          </a:prstGeom>
          <a:solidFill>
            <a:srgbClr val="FEF1D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pt-BR" altLang="ko-KR" sz="16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pt-BR" altLang="ko-KR" sz="1600" dirty="0">
                <a:latin typeface="맑은 고딕" pitchFamily="50" charset="-127"/>
                <a:ea typeface="맑은 고딕" pitchFamily="50" charset="-127"/>
              </a:rPr>
              <a:t> a1, a2, a3, a4, a5, a6, a7, a8, a9, a10;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6" y="3500438"/>
            <a:ext cx="64944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7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문자배열의 크기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문자는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char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자료형에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바이트의 크기를 갖는다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이를 배열로 선언하여 문자열을 만들게 되면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문자열의 문자 개수에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문자를 포함한 크기를 갖는다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04" y="2767024"/>
            <a:ext cx="58864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70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문자배열의 선언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문자열을 선언할 때에는 이중인용부호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(“ ”)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사용하는 것이 일반적이다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이중인용부호를 사용하면 크기는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바이트가 되며 자동으로 문자열의 끝에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문자가 추가된다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66" y="2847986"/>
            <a:ext cx="58864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493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배열의 선언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271464" y="1358280"/>
            <a:ext cx="87845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hello”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라는 문자열을 배열의 길이를 생략하지 않고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다음과 같이 지정한다면 에러가 발생할 것이다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언어는 이중인용부호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(“ ”)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안의 내용을 문자열로 인식하고 항상 끝에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문자를 삽입하기 때문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50" y="3143248"/>
            <a:ext cx="3357586" cy="8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04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끝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바이트의 크기를 갖는 문자는 단일인용부호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(‘’)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로 표현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바이트 크기를 갖는 문자가 여러 개 존재할 때는 이중인용부호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(“”)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사용하는 것이 일반적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6" y="2843230"/>
            <a:ext cx="649446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8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ko-KR" altLang="en-US" sz="3200" dirty="0"/>
              <a:t>문자배열을 선언하고 각 원소를 확인하는 프로그램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47751" y="1112838"/>
            <a:ext cx="9008249" cy="123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이중인용부호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(“ ”)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사용하여 문자배열을 선언하고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일반 배열처럼 문자를 저장하여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개의 문자배열을 선언하고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이를 각각 출력하는 프로그램을 작성한다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2409825"/>
            <a:ext cx="7351713" cy="259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003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108098" y="1442011"/>
            <a:ext cx="8136904" cy="3970960"/>
          </a:xfrm>
          <a:prstGeom prst="rect">
            <a:avLst/>
          </a:prstGeom>
          <a:solidFill>
            <a:srgbClr val="FEF1D4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C_EXAMPLE\ch8\ch8_project4\array4.c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#include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buNone/>
            </a:pPr>
            <a:endParaRPr lang="en-US" altLang="ko-KR" sz="1400" dirty="0">
              <a:solidFill>
                <a:srgbClr val="00FF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</a:t>
            </a: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s[10] = {'h', 'e', 'l', 'l', 'o'}; 	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10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개의 공간에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글자를 대입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ko-KR" sz="1400" dirty="0">
                <a:solidFill>
                  <a:srgbClr val="00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s2[] = "students"; 		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문자열 초기화</a:t>
            </a:r>
            <a:endParaRPr lang="en-US" altLang="ko-KR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ko-KR" altLang="en-US" sz="1400" dirty="0">
              <a:solidFill>
                <a:srgbClr val="33FF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s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를 이용하여 출력하고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s[5]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의 자리의 문자를 확인</a:t>
            </a:r>
          </a:p>
          <a:p>
            <a:pPr lvl="1">
              <a:buNone/>
            </a:pPr>
            <a:r>
              <a:rPr lang="pt-B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printf("s = %s, s[5] = %d \n", s, s[5]);</a:t>
            </a:r>
          </a:p>
          <a:p>
            <a:pPr lvl="1">
              <a:buNone/>
            </a:pPr>
            <a:endParaRPr lang="pt-B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s2[3]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의 문자를 출력함</a:t>
            </a:r>
          </a:p>
          <a:p>
            <a:pPr lvl="1">
              <a:buNone/>
            </a:pPr>
            <a:r>
              <a:rPr lang="pt-B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printf("s2[3] = %c \n", s2[3]);</a:t>
            </a:r>
          </a:p>
          <a:p>
            <a:pPr lvl="1">
              <a:buNone/>
            </a:pPr>
            <a:endParaRPr lang="pt-B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s2</a:t>
            </a:r>
            <a:r>
              <a:rPr lang="ko-KR" altLang="en-US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의 크기를 출력</a:t>
            </a:r>
          </a:p>
          <a:p>
            <a:pPr lvl="1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(s2) = %d \n", </a:t>
            </a:r>
            <a:r>
              <a:rPr lang="en-US" altLang="ko-KR" sz="1400" dirty="0" err="1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(s2));</a:t>
            </a:r>
          </a:p>
          <a:p>
            <a:pPr lvl="1">
              <a:buNone/>
            </a:pPr>
            <a:r>
              <a:rPr lang="pt-B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printf("%s %s \n", s, s2);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main()</a:t>
            </a:r>
            <a:endParaRPr kumimoji="0" lang="ko-KR" altLang="en-US" sz="14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143672" y="2748028"/>
            <a:ext cx="504056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159896" y="1875169"/>
            <a:ext cx="3287343" cy="411257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개의 공간을 설정했으나</a:t>
            </a: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개의 공간에만 문자가 저장되고</a:t>
            </a: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 외의 공간에는 </a:t>
            </a: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자동으로 삽입됨</a:t>
            </a:r>
          </a:p>
        </p:txBody>
      </p:sp>
      <p:cxnSp>
        <p:nvCxnSpPr>
          <p:cNvPr id="41" name="꺾인 연결선 40"/>
          <p:cNvCxnSpPr>
            <a:cxnSpLocks/>
          </p:cNvCxnSpPr>
          <p:nvPr/>
        </p:nvCxnSpPr>
        <p:spPr bwMode="auto">
          <a:xfrm rot="10800000" flipV="1">
            <a:off x="3237870" y="2041650"/>
            <a:ext cx="1836204" cy="529716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5258068" y="3427491"/>
            <a:ext cx="477892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528048" y="3693719"/>
            <a:ext cx="3049709" cy="442035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s[5]</a:t>
            </a: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2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삽입되어 정상적으로 문자열이 출력됨</a:t>
            </a:r>
          </a:p>
        </p:txBody>
      </p:sp>
      <p:cxnSp>
        <p:nvCxnSpPr>
          <p:cNvPr id="31" name="꺾인 연결선 30"/>
          <p:cNvCxnSpPr>
            <a:cxnSpLocks/>
            <a:stCxn id="30" idx="1"/>
            <a:endCxn id="29" idx="2"/>
          </p:cNvCxnSpPr>
          <p:nvPr/>
        </p:nvCxnSpPr>
        <p:spPr bwMode="auto">
          <a:xfrm rot="10800000">
            <a:off x="5497014" y="3668007"/>
            <a:ext cx="1031034" cy="246731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" name="모서리가 둥근 직사각형 18"/>
          <p:cNvSpPr/>
          <p:nvPr/>
        </p:nvSpPr>
        <p:spPr bwMode="auto">
          <a:xfrm>
            <a:off x="4155972" y="3000810"/>
            <a:ext cx="504056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847572" y="4703241"/>
            <a:ext cx="973292" cy="240515"/>
          </a:xfrm>
          <a:prstGeom prst="roundRect">
            <a:avLst>
              <a:gd name="adj" fmla="val 0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76551" y="5589240"/>
            <a:ext cx="3049709" cy="241980"/>
          </a:xfrm>
          <a:prstGeom prst="rect">
            <a:avLst/>
          </a:prstGeom>
          <a:noFill/>
          <a:ln w="12700">
            <a:noFill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문자배열의 크기는 문자길이 </a:t>
            </a:r>
            <a:r>
              <a:rPr lang="en-US" altLang="ko-KR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+ 1</a:t>
            </a:r>
            <a:r>
              <a:rPr lang="ko-KR" altLang="en-US" sz="1100" spc="-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바이트</a:t>
            </a:r>
          </a:p>
        </p:txBody>
      </p:sp>
      <p:cxnSp>
        <p:nvCxnSpPr>
          <p:cNvPr id="34" name="꺾인 연결선 33"/>
          <p:cNvCxnSpPr>
            <a:stCxn id="33" idx="1"/>
            <a:endCxn id="32" idx="2"/>
          </p:cNvCxnSpPr>
          <p:nvPr/>
        </p:nvCxnSpPr>
        <p:spPr bwMode="auto">
          <a:xfrm rot="10800000">
            <a:off x="5334219" y="4943756"/>
            <a:ext cx="842333" cy="766474"/>
          </a:xfrm>
          <a:prstGeom prst="bentConnector2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7D481027-CBA5-4CCE-8A58-A52602D3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2238"/>
            <a:ext cx="9525000" cy="99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28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9" grpId="0" animBg="1"/>
      <p:bldP spid="30" grpId="0"/>
      <p:bldP spid="19" grpId="0"/>
      <p:bldP spid="32" grpId="0" animBg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7-1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71464" y="1112838"/>
            <a:ext cx="8784536" cy="123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두 문자열의 사전적 순서로 어떤 것이 앞서는가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비교란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문자열의 길이를 비교하는 것이 아닌 문자열의 사전적 순서를 정하는 것이다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사전에서 어떤 문자열이 먼저 나오느냐 하는 것을 의미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사전에서 순서를 정하는 규칙은 다음과 같다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단어의 앞에서부터 문자들을 하나씩 비교하다 보면 처음으로 달라지는 문자가 있는데 그 문자의 알파벳 순서가 빠른 것을 먼저 표기한다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알파벳 순서가 빠르면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아스키코드값이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작으므로 사전에 먼저 나오는 문자열을 작은 문자열로 처리한다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D194F-7A7A-4B3B-9B61-BBB8F54DD93A}"/>
              </a:ext>
            </a:extLst>
          </p:cNvPr>
          <p:cNvSpPr txBox="1"/>
          <p:nvPr/>
        </p:nvSpPr>
        <p:spPr>
          <a:xfrm>
            <a:off x="1703512" y="4364265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16D74-603E-4364-97AD-FDF98711BB74}"/>
              </a:ext>
            </a:extLst>
          </p:cNvPr>
          <p:cNvSpPr txBox="1"/>
          <p:nvPr/>
        </p:nvSpPr>
        <p:spPr>
          <a:xfrm>
            <a:off x="2351584" y="4364265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2236C-7C4E-49E7-A042-F0CE13B2A389}"/>
              </a:ext>
            </a:extLst>
          </p:cNvPr>
          <p:cNvSpPr txBox="1"/>
          <p:nvPr/>
        </p:nvSpPr>
        <p:spPr>
          <a:xfrm>
            <a:off x="2999656" y="4364265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26E4C-AA8E-4507-A04D-5FDDEA6FD63C}"/>
              </a:ext>
            </a:extLst>
          </p:cNvPr>
          <p:cNvSpPr txBox="1"/>
          <p:nvPr/>
        </p:nvSpPr>
        <p:spPr>
          <a:xfrm>
            <a:off x="3647728" y="4361685"/>
            <a:ext cx="6480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6922B-60C6-4671-BC39-614B2F01C51C}"/>
              </a:ext>
            </a:extLst>
          </p:cNvPr>
          <p:cNvSpPr txBox="1"/>
          <p:nvPr/>
        </p:nvSpPr>
        <p:spPr>
          <a:xfrm>
            <a:off x="4295800" y="4361685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169278-3C8B-42B9-AC59-D30A2CA84844}"/>
              </a:ext>
            </a:extLst>
          </p:cNvPr>
          <p:cNvSpPr/>
          <p:nvPr/>
        </p:nvSpPr>
        <p:spPr>
          <a:xfrm>
            <a:off x="4943872" y="4361685"/>
            <a:ext cx="648072" cy="6463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D6B47-AF91-4085-8A6C-6F2D4D5937EA}"/>
              </a:ext>
            </a:extLst>
          </p:cNvPr>
          <p:cNvSpPr txBox="1"/>
          <p:nvPr/>
        </p:nvSpPr>
        <p:spPr>
          <a:xfrm>
            <a:off x="1703512" y="573499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82622-FF51-4E90-878A-FD8B1ADD5B11}"/>
              </a:ext>
            </a:extLst>
          </p:cNvPr>
          <p:cNvSpPr txBox="1"/>
          <p:nvPr/>
        </p:nvSpPr>
        <p:spPr>
          <a:xfrm>
            <a:off x="2351584" y="573499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350C4-E327-42A2-87F5-09D17A968EDB}"/>
              </a:ext>
            </a:extLst>
          </p:cNvPr>
          <p:cNvSpPr txBox="1"/>
          <p:nvPr/>
        </p:nvSpPr>
        <p:spPr>
          <a:xfrm>
            <a:off x="2999656" y="573499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C552E-39E1-4703-AB13-7EF7F9D6DD07}"/>
              </a:ext>
            </a:extLst>
          </p:cNvPr>
          <p:cNvSpPr txBox="1"/>
          <p:nvPr/>
        </p:nvSpPr>
        <p:spPr>
          <a:xfrm>
            <a:off x="3647728" y="5732417"/>
            <a:ext cx="6480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206EB3-358E-421C-AB84-4DBE2BEF9941}"/>
              </a:ext>
            </a:extLst>
          </p:cNvPr>
          <p:cNvSpPr/>
          <p:nvPr/>
        </p:nvSpPr>
        <p:spPr>
          <a:xfrm>
            <a:off x="4295800" y="5732417"/>
            <a:ext cx="648072" cy="6463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9E61-4269-4D2E-AA79-274E42738075}"/>
              </a:ext>
            </a:extLst>
          </p:cNvPr>
          <p:cNvSpPr txBox="1"/>
          <p:nvPr/>
        </p:nvSpPr>
        <p:spPr>
          <a:xfrm rot="5400000">
            <a:off x="1703511" y="517754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2EBC3-6ED1-40ED-9C3E-61EAFDBB251D}"/>
              </a:ext>
            </a:extLst>
          </p:cNvPr>
          <p:cNvSpPr txBox="1"/>
          <p:nvPr/>
        </p:nvSpPr>
        <p:spPr>
          <a:xfrm rot="5400000">
            <a:off x="2362763" y="517754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4B66F-C8CF-4317-93FC-35F6C2489A52}"/>
              </a:ext>
            </a:extLst>
          </p:cNvPr>
          <p:cNvSpPr txBox="1"/>
          <p:nvPr/>
        </p:nvSpPr>
        <p:spPr>
          <a:xfrm rot="5400000">
            <a:off x="3026333" y="517754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EE226-69A4-4889-978E-8898D2093FC5}"/>
              </a:ext>
            </a:extLst>
          </p:cNvPr>
          <p:cNvSpPr txBox="1"/>
          <p:nvPr/>
        </p:nvSpPr>
        <p:spPr>
          <a:xfrm rot="5400000">
            <a:off x="3678939" y="51783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62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7-2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71463" y="1128336"/>
            <a:ext cx="9524999" cy="498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크기가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형 배열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개를 선언 후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자리 이하의 수를 두 번 입력 받는다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입력받은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수의 합을 크기가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배열에 저장하여 출력한다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각 배열은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으로 초기화한다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999999999+999999999=1999999998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1234+123=1357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235+996=1231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D194F-7A7A-4B3B-9B61-BBB8F54DD93A}"/>
              </a:ext>
            </a:extLst>
          </p:cNvPr>
          <p:cNvSpPr txBox="1"/>
          <p:nvPr/>
        </p:nvSpPr>
        <p:spPr>
          <a:xfrm>
            <a:off x="1703512" y="2552888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16D74-603E-4364-97AD-FDF98711BB74}"/>
              </a:ext>
            </a:extLst>
          </p:cNvPr>
          <p:cNvSpPr txBox="1"/>
          <p:nvPr/>
        </p:nvSpPr>
        <p:spPr>
          <a:xfrm>
            <a:off x="2351584" y="2552888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2236C-7C4E-49E7-A042-F0CE13B2A389}"/>
              </a:ext>
            </a:extLst>
          </p:cNvPr>
          <p:cNvSpPr txBox="1"/>
          <p:nvPr/>
        </p:nvSpPr>
        <p:spPr>
          <a:xfrm>
            <a:off x="2999656" y="2552888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26E4C-AA8E-4507-A04D-5FDDEA6FD63C}"/>
              </a:ext>
            </a:extLst>
          </p:cNvPr>
          <p:cNvSpPr txBox="1"/>
          <p:nvPr/>
        </p:nvSpPr>
        <p:spPr>
          <a:xfrm>
            <a:off x="3647728" y="2550308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6922B-60C6-4671-BC39-614B2F01C51C}"/>
              </a:ext>
            </a:extLst>
          </p:cNvPr>
          <p:cNvSpPr txBox="1"/>
          <p:nvPr/>
        </p:nvSpPr>
        <p:spPr>
          <a:xfrm>
            <a:off x="4295800" y="2550308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BE101-17D9-4579-97B6-2BA41E42CB5A}"/>
              </a:ext>
            </a:extLst>
          </p:cNvPr>
          <p:cNvSpPr txBox="1"/>
          <p:nvPr/>
        </p:nvSpPr>
        <p:spPr>
          <a:xfrm>
            <a:off x="5601960" y="255372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D49AB-F7A1-4670-A70F-6E885C946F0B}"/>
              </a:ext>
            </a:extLst>
          </p:cNvPr>
          <p:cNvSpPr txBox="1"/>
          <p:nvPr/>
        </p:nvSpPr>
        <p:spPr>
          <a:xfrm>
            <a:off x="6250032" y="255372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7ADC0-4C82-48C5-B7E0-460AA2C64DC4}"/>
              </a:ext>
            </a:extLst>
          </p:cNvPr>
          <p:cNvSpPr txBox="1"/>
          <p:nvPr/>
        </p:nvSpPr>
        <p:spPr>
          <a:xfrm>
            <a:off x="6898104" y="2553727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232E6-8F2D-457B-8AFA-EC26533C9544}"/>
              </a:ext>
            </a:extLst>
          </p:cNvPr>
          <p:cNvSpPr txBox="1"/>
          <p:nvPr/>
        </p:nvSpPr>
        <p:spPr>
          <a:xfrm>
            <a:off x="7546176" y="2554888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7E7D4-B221-42E2-9A86-65CB16B9B22C}"/>
              </a:ext>
            </a:extLst>
          </p:cNvPr>
          <p:cNvSpPr txBox="1"/>
          <p:nvPr/>
        </p:nvSpPr>
        <p:spPr>
          <a:xfrm>
            <a:off x="8194248" y="2554888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8A0DC-F8E9-4206-8C29-8FD6392F458E}"/>
              </a:ext>
            </a:extLst>
          </p:cNvPr>
          <p:cNvSpPr txBox="1"/>
          <p:nvPr/>
        </p:nvSpPr>
        <p:spPr>
          <a:xfrm>
            <a:off x="1703512" y="348899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9BE98-2205-4977-BB3A-6E5F3154B7B2}"/>
              </a:ext>
            </a:extLst>
          </p:cNvPr>
          <p:cNvSpPr txBox="1"/>
          <p:nvPr/>
        </p:nvSpPr>
        <p:spPr>
          <a:xfrm>
            <a:off x="2351584" y="348899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E134E-F89B-44E9-B233-214D0A25F233}"/>
              </a:ext>
            </a:extLst>
          </p:cNvPr>
          <p:cNvSpPr txBox="1"/>
          <p:nvPr/>
        </p:nvSpPr>
        <p:spPr>
          <a:xfrm>
            <a:off x="2999656" y="348899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56854-1291-4A71-AD60-D495A7BFD88D}"/>
              </a:ext>
            </a:extLst>
          </p:cNvPr>
          <p:cNvSpPr txBox="1"/>
          <p:nvPr/>
        </p:nvSpPr>
        <p:spPr>
          <a:xfrm>
            <a:off x="3647728" y="3501910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C94424-D0A0-43EB-A548-5FA79B6E2B0A}"/>
              </a:ext>
            </a:extLst>
          </p:cNvPr>
          <p:cNvSpPr txBox="1"/>
          <p:nvPr/>
        </p:nvSpPr>
        <p:spPr>
          <a:xfrm>
            <a:off x="4295800" y="3501910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3731AB-4DDC-46DC-89A0-2B703092AF41}"/>
              </a:ext>
            </a:extLst>
          </p:cNvPr>
          <p:cNvSpPr/>
          <p:nvPr/>
        </p:nvSpPr>
        <p:spPr>
          <a:xfrm>
            <a:off x="4943872" y="3501910"/>
            <a:ext cx="648072" cy="63341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70A911-83F0-4945-AEA8-1311F9295AC4}"/>
              </a:ext>
            </a:extLst>
          </p:cNvPr>
          <p:cNvSpPr txBox="1"/>
          <p:nvPr/>
        </p:nvSpPr>
        <p:spPr>
          <a:xfrm>
            <a:off x="5601960" y="348983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2FC8CA-0F19-43D2-BD36-008C56E0A031}"/>
              </a:ext>
            </a:extLst>
          </p:cNvPr>
          <p:cNvSpPr txBox="1"/>
          <p:nvPr/>
        </p:nvSpPr>
        <p:spPr>
          <a:xfrm>
            <a:off x="6250032" y="348983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FEFA8-3E09-4B43-A7C6-CA9169A03EF5}"/>
              </a:ext>
            </a:extLst>
          </p:cNvPr>
          <p:cNvSpPr txBox="1"/>
          <p:nvPr/>
        </p:nvSpPr>
        <p:spPr>
          <a:xfrm>
            <a:off x="6898104" y="348983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A423B-1C25-4638-B266-2C5CCD939076}"/>
              </a:ext>
            </a:extLst>
          </p:cNvPr>
          <p:cNvSpPr txBox="1"/>
          <p:nvPr/>
        </p:nvSpPr>
        <p:spPr>
          <a:xfrm>
            <a:off x="7546176" y="3502749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A4C42F-E64D-42C4-AD27-75DE951000C3}"/>
              </a:ext>
            </a:extLst>
          </p:cNvPr>
          <p:cNvSpPr txBox="1"/>
          <p:nvPr/>
        </p:nvSpPr>
        <p:spPr>
          <a:xfrm>
            <a:off x="8194248" y="3502749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49EE6-C156-45EB-B94A-CA9000B439A2}"/>
              </a:ext>
            </a:extLst>
          </p:cNvPr>
          <p:cNvSpPr txBox="1"/>
          <p:nvPr/>
        </p:nvSpPr>
        <p:spPr>
          <a:xfrm>
            <a:off x="4943872" y="2564904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F31BBF-1998-4813-BEEE-A703641CB49A}"/>
              </a:ext>
            </a:extLst>
          </p:cNvPr>
          <p:cNvSpPr txBox="1"/>
          <p:nvPr/>
        </p:nvSpPr>
        <p:spPr>
          <a:xfrm>
            <a:off x="1703512" y="456911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8986B-D3A5-45B0-893B-AC9117F359FD}"/>
              </a:ext>
            </a:extLst>
          </p:cNvPr>
          <p:cNvSpPr txBox="1"/>
          <p:nvPr/>
        </p:nvSpPr>
        <p:spPr>
          <a:xfrm>
            <a:off x="2351584" y="456911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C505FC-3662-4FA8-AA20-4540AAA7F878}"/>
              </a:ext>
            </a:extLst>
          </p:cNvPr>
          <p:cNvSpPr txBox="1"/>
          <p:nvPr/>
        </p:nvSpPr>
        <p:spPr>
          <a:xfrm>
            <a:off x="2999656" y="4569112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116D0-D899-4714-9B1B-0019395FD919}"/>
              </a:ext>
            </a:extLst>
          </p:cNvPr>
          <p:cNvSpPr txBox="1"/>
          <p:nvPr/>
        </p:nvSpPr>
        <p:spPr>
          <a:xfrm>
            <a:off x="3647728" y="4582030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82C433-B7C1-4899-9097-ED437DA4DD85}"/>
              </a:ext>
            </a:extLst>
          </p:cNvPr>
          <p:cNvSpPr txBox="1"/>
          <p:nvPr/>
        </p:nvSpPr>
        <p:spPr>
          <a:xfrm>
            <a:off x="4295800" y="4582030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5118D7-8041-4C0C-893B-D994B4959E7A}"/>
              </a:ext>
            </a:extLst>
          </p:cNvPr>
          <p:cNvSpPr/>
          <p:nvPr/>
        </p:nvSpPr>
        <p:spPr>
          <a:xfrm>
            <a:off x="4943872" y="4582030"/>
            <a:ext cx="648072" cy="63341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AF9110-8522-4403-A1F1-1DE51ADC4C9A}"/>
              </a:ext>
            </a:extLst>
          </p:cNvPr>
          <p:cNvSpPr txBox="1"/>
          <p:nvPr/>
        </p:nvSpPr>
        <p:spPr>
          <a:xfrm>
            <a:off x="5601960" y="456995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2E6047-195B-47B5-B2B8-53769E4B7AAA}"/>
              </a:ext>
            </a:extLst>
          </p:cNvPr>
          <p:cNvSpPr txBox="1"/>
          <p:nvPr/>
        </p:nvSpPr>
        <p:spPr>
          <a:xfrm>
            <a:off x="6250032" y="456995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AC6E0F-0D0D-4155-8BC8-5510CAA530B4}"/>
              </a:ext>
            </a:extLst>
          </p:cNvPr>
          <p:cNvSpPr txBox="1"/>
          <p:nvPr/>
        </p:nvSpPr>
        <p:spPr>
          <a:xfrm>
            <a:off x="6898104" y="4569951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D0AC45-9A83-448B-9F25-6A99A47FD692}"/>
              </a:ext>
            </a:extLst>
          </p:cNvPr>
          <p:cNvSpPr txBox="1"/>
          <p:nvPr/>
        </p:nvSpPr>
        <p:spPr>
          <a:xfrm>
            <a:off x="7546176" y="4582869"/>
            <a:ext cx="6480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8D0BE1-06BD-4010-BE4C-3BFF22F53A74}"/>
              </a:ext>
            </a:extLst>
          </p:cNvPr>
          <p:cNvSpPr txBox="1"/>
          <p:nvPr/>
        </p:nvSpPr>
        <p:spPr>
          <a:xfrm>
            <a:off x="8194248" y="4582869"/>
            <a:ext cx="64807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E98E3-86F7-4F62-96AD-47BD789E6D3D}"/>
              </a:ext>
            </a:extLst>
          </p:cNvPr>
          <p:cNvSpPr txBox="1"/>
          <p:nvPr/>
        </p:nvSpPr>
        <p:spPr>
          <a:xfrm>
            <a:off x="808420" y="2815010"/>
            <a:ext cx="998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+mj-lt"/>
              </a:rPr>
              <a:t>+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6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 방법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047751" y="1340768"/>
            <a:ext cx="900824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 개의 변수를 선언할 때 일일이 변수의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자료형과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변수명을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나열하는 번거로움을 피하기 위하여 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언어에서는 배열의 기법을 사용하여 메모리를 활용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다음과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같이 배열을 선언</a:t>
            </a:r>
          </a:p>
        </p:txBody>
      </p:sp>
      <p:pic>
        <p:nvPicPr>
          <p:cNvPr id="13" name="그림 12" descr="개체, 시계이(가) 표시된 사진&#10;&#10;자동 생성된 설명">
            <a:extLst>
              <a:ext uri="{FF2B5EF4-FFF2-40B4-BE49-F238E27FC236}">
                <a16:creationId xmlns:a16="http://schemas.microsoft.com/office/drawing/2014/main" id="{6181F992-D59E-48FB-8B7D-242408A6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05608"/>
            <a:ext cx="2233457" cy="28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메모리에 배열 저장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27448" y="1374254"/>
            <a:ext cx="8928552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의 크기를 갖는 변수를 총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개를 선언하고 그 이름은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라고 명명하고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이는 메모리에 다음과 같이 저장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04864"/>
            <a:ext cx="6616205" cy="344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2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</a:t>
            </a:r>
            <a:r>
              <a:rPr lang="en-US" altLang="ko-KR" dirty="0"/>
              <a:t>- </a:t>
            </a:r>
            <a:r>
              <a:rPr lang="ko-KR" altLang="en-US" dirty="0"/>
              <a:t>다양한 변수들의 간소화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2090739"/>
            <a:ext cx="647541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7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</a:t>
            </a:r>
            <a:r>
              <a:rPr lang="en-US" altLang="ko-KR" dirty="0"/>
              <a:t>- </a:t>
            </a:r>
            <a:r>
              <a:rPr lang="ko-KR" altLang="en-US" dirty="0"/>
              <a:t>문자열의 처리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563062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9" y="2690814"/>
            <a:ext cx="57626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0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활용한 배열의 사용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36000" y="1629163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050989-DDD5-41D5-AC68-98C24D2A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204864"/>
            <a:ext cx="8968753" cy="19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3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사용할 때의 주의사항</a:t>
            </a:r>
            <a:r>
              <a:rPr lang="en-US" altLang="ko-KR" dirty="0"/>
              <a:t>-1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6" y="1358280"/>
            <a:ext cx="88565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선언한 배열의 길이와 사용하는 배열의 길이가 일치해야 한다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ko-KR" altLang="en-US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095472" y="2071678"/>
            <a:ext cx="7920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a[5]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선언한 배열에 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a[6]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접근할 수 없다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쓰레기 값이 </a:t>
            </a:r>
            <a:r>
              <a:rPr lang="ko-KR" altLang="en-US" sz="16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로드된다</a:t>
            </a:r>
            <a:r>
              <a:rPr lang="en-US" altLang="ko-KR" sz="16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endParaRPr lang="ko-KR" altLang="en-US" sz="16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187403"/>
            <a:ext cx="1104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235028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911178"/>
            <a:ext cx="11811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5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Words>1102</Words>
  <Application>Microsoft Office PowerPoint</Application>
  <PresentationFormat>와이드스크린</PresentationFormat>
  <Paragraphs>246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개론 및 실습</vt:lpstr>
      <vt:lpstr>배열이란?</vt:lpstr>
      <vt:lpstr>여러 개의 변수 선언</vt:lpstr>
      <vt:lpstr>배열의 선언 방법</vt:lpstr>
      <vt:lpstr>메모리에 배열 저장</vt:lpstr>
      <vt:lpstr>배열의 활용 - 다양한 변수들의 간소화</vt:lpstr>
      <vt:lpstr>배열의 활용 - 문자열의 처리</vt:lpstr>
      <vt:lpstr>반복문을 활용한 배열의 사용</vt:lpstr>
      <vt:lpstr>배열을 사용할 때의 주의사항-1</vt:lpstr>
      <vt:lpstr>배열을 사용할 때의 주의사항-2</vt:lpstr>
      <vt:lpstr>배열을 사용할 때의 주의사항-3</vt:lpstr>
      <vt:lpstr>배열을 사용할 때의 주의사항-4</vt:lpstr>
      <vt:lpstr>1차원배열</vt:lpstr>
      <vt:lpstr>1차원 배열이란?</vt:lpstr>
      <vt:lpstr>1차원 배열의 선언</vt:lpstr>
      <vt:lpstr>1차원 배열의 선언 예</vt:lpstr>
      <vt:lpstr>1차원 배열의 초기화</vt:lpstr>
      <vt:lpstr>쓰레기 값이 대입된 배열의 초기화</vt:lpstr>
      <vt:lpstr>자동으로 배열의 크기가 할당되는 경우의 배열 초기화</vt:lpstr>
      <vt:lpstr>1차원 배열의 사용 및 접근</vt:lpstr>
      <vt:lpstr>배열의 초기화와 대입의 관계</vt:lpstr>
      <vt:lpstr>실습 1</vt:lpstr>
      <vt:lpstr>PowerPoint 프레젠테이션</vt:lpstr>
      <vt:lpstr>함수의 인수 전달</vt:lpstr>
      <vt:lpstr>1차원 배열의 인수 전달</vt:lpstr>
      <vt:lpstr>문자배열이란?</vt:lpstr>
      <vt:lpstr>hello 라는 문자를 찍기 위한 프로그램</vt:lpstr>
      <vt:lpstr>NULL 문자를 삽입한 배열 프로그램</vt:lpstr>
      <vt:lpstr>문자배열의 읽기 쓰기</vt:lpstr>
      <vt:lpstr>문자배열의 크기</vt:lpstr>
      <vt:lpstr>문자배열의 선언</vt:lpstr>
      <vt:lpstr>잘못된 배열의 선언</vt:lpstr>
      <vt:lpstr>문자열의 끝</vt:lpstr>
      <vt:lpstr>문자배열을 선언하고 각 원소를 확인하는 프로그램</vt:lpstr>
      <vt:lpstr>실습 2</vt:lpstr>
      <vt:lpstr>과제 7-1</vt:lpstr>
      <vt:lpstr>과제 7-2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411</cp:revision>
  <dcterms:created xsi:type="dcterms:W3CDTF">2006-02-20T18:05:16Z</dcterms:created>
  <dcterms:modified xsi:type="dcterms:W3CDTF">2019-05-15T08:47:46Z</dcterms:modified>
</cp:coreProperties>
</file>