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6"/>
  </p:notesMasterIdLst>
  <p:sldIdLst>
    <p:sldId id="305" r:id="rId2"/>
    <p:sldId id="405" r:id="rId3"/>
    <p:sldId id="364" r:id="rId4"/>
    <p:sldId id="600" r:id="rId5"/>
    <p:sldId id="518" r:id="rId6"/>
    <p:sldId id="622" r:id="rId7"/>
    <p:sldId id="623" r:id="rId8"/>
    <p:sldId id="624" r:id="rId9"/>
    <p:sldId id="625" r:id="rId10"/>
    <p:sldId id="626" r:id="rId11"/>
    <p:sldId id="627" r:id="rId12"/>
    <p:sldId id="628" r:id="rId13"/>
    <p:sldId id="629" r:id="rId14"/>
    <p:sldId id="631" r:id="rId15"/>
    <p:sldId id="602" r:id="rId16"/>
    <p:sldId id="603" r:id="rId17"/>
    <p:sldId id="632" r:id="rId18"/>
    <p:sldId id="636" r:id="rId19"/>
    <p:sldId id="633" r:id="rId20"/>
    <p:sldId id="634" r:id="rId21"/>
    <p:sldId id="635" r:id="rId22"/>
    <p:sldId id="637" r:id="rId23"/>
    <p:sldId id="638" r:id="rId24"/>
    <p:sldId id="639" r:id="rId25"/>
    <p:sldId id="640" r:id="rId26"/>
    <p:sldId id="641" r:id="rId27"/>
    <p:sldId id="642" r:id="rId28"/>
    <p:sldId id="643" r:id="rId29"/>
    <p:sldId id="644" r:id="rId30"/>
    <p:sldId id="645" r:id="rId31"/>
    <p:sldId id="587" r:id="rId32"/>
    <p:sldId id="614" r:id="rId33"/>
    <p:sldId id="646" r:id="rId34"/>
    <p:sldId id="338" r:id="rId35"/>
  </p:sldIdLst>
  <p:sldSz cx="12192000" cy="6858000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2D56"/>
    <a:srgbClr val="0000FF"/>
    <a:srgbClr val="14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81103" autoAdjust="0"/>
  </p:normalViewPr>
  <p:slideViewPr>
    <p:cSldViewPr>
      <p:cViewPr varScale="1">
        <p:scale>
          <a:sx n="80" d="100"/>
          <a:sy n="80" d="100"/>
        </p:scale>
        <p:origin x="144" y="3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/>
            </a:lvl1pPr>
          </a:lstStyle>
          <a:p>
            <a:pPr>
              <a:defRPr/>
            </a:pPr>
            <a:fld id="{8878B94F-EDA7-4EF3-B381-FFAF4C0F4E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3205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6938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8300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088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5407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7054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1687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3249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5757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2082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8899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1558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6978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66524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72662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638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42806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83480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3207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2065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70514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02399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8484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87305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02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2149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3035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7143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1868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4999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0449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>
            <a:off x="1991544" y="2819400"/>
            <a:ext cx="8280920" cy="0"/>
          </a:xfrm>
          <a:prstGeom prst="line">
            <a:avLst/>
          </a:prstGeom>
          <a:noFill/>
          <a:ln w="12700">
            <a:solidFill>
              <a:srgbClr val="002D5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707231" cy="2133600"/>
          </a:xfrm>
        </p:spPr>
        <p:txBody>
          <a:bodyPr/>
          <a:lstStyle>
            <a:lvl1pPr algn="r">
              <a:defRPr sz="4800">
                <a:latin typeface="Book Antiqua" panose="0204060205030503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496" y="0"/>
            <a:ext cx="1651535" cy="12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5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6777B-DC29-4898-9309-F89CF91B7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787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8A988-223C-4C30-90CA-BAEA706290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075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09600" y="1719263"/>
            <a:ext cx="10972800" cy="4411662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1F1F7-6B2C-4087-BF23-AAC408E8CF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006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27834" y="6489701"/>
            <a:ext cx="637117" cy="25241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9365D-7F02-4303-8378-30C22F7BA8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615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9365D-7F02-4303-8378-30C22F7BA8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992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404CE-95DD-4F5A-AC67-CE30E9D2D7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742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82540-19CE-44B1-A671-301B896984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888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2F9B0-19BA-40BB-81CA-8D6D583756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545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FCA29-3EBF-46D9-A61C-6C80FE6A65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117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36827-8F1D-4FAA-AA8E-BD96B8F327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098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5C356-86A3-44DC-8E76-7E5D39CDE0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947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47751" y="122238"/>
            <a:ext cx="9525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7752" y="1412876"/>
            <a:ext cx="10534649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4" y="0"/>
            <a:ext cx="1579527" cy="12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696" y="5946237"/>
            <a:ext cx="1559024" cy="1299187"/>
          </a:xfrm>
          <a:prstGeom prst="rect">
            <a:avLst/>
          </a:prstGeom>
        </p:spPr>
      </p:pic>
      <p:sp>
        <p:nvSpPr>
          <p:cNvPr id="41" name="bk object 19"/>
          <p:cNvSpPr/>
          <p:nvPr userDrawn="1"/>
        </p:nvSpPr>
        <p:spPr>
          <a:xfrm>
            <a:off x="0" y="6411141"/>
            <a:ext cx="12192000" cy="276999"/>
          </a:xfrm>
          <a:prstGeom prst="rect">
            <a:avLst/>
          </a:prstGeom>
          <a:solidFill>
            <a:srgbClr val="002D56"/>
          </a:solidFill>
        </p:spPr>
        <p:txBody>
          <a:bodyPr lIns="0" tIns="0" rIns="0" bIns="0">
            <a:spAutoFit/>
          </a:bodyPr>
          <a:lstStyle/>
          <a:p>
            <a:pPr eaLnBrk="1" latinLnBrk="1" hangingPunct="1">
              <a:defRPr/>
            </a:pPr>
            <a:endParaRPr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5152" y="6341258"/>
            <a:ext cx="139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PMI</a:t>
            </a:r>
            <a:r>
              <a:rPr lang="en-US" altLang="ko-K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27834" y="6489701"/>
            <a:ext cx="63711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000" b="1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fld id="{C4A79198-61BD-4EA5-A0B0-C6DF4A47F96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1" r:id="rId1"/>
    <p:sldLayoutId id="2147484420" r:id="rId2"/>
    <p:sldLayoutId id="2147484421" r:id="rId3"/>
    <p:sldLayoutId id="2147484422" r:id="rId4"/>
    <p:sldLayoutId id="2147484423" r:id="rId5"/>
    <p:sldLayoutId id="2147484424" r:id="rId6"/>
    <p:sldLayoutId id="2147484425" r:id="rId7"/>
    <p:sldLayoutId id="2147484426" r:id="rId8"/>
    <p:sldLayoutId id="2147484427" r:id="rId9"/>
    <p:sldLayoutId id="2147484428" r:id="rId10"/>
    <p:sldLayoutId id="2147484429" r:id="rId11"/>
    <p:sldLayoutId id="2147484430" r:id="rId12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2D56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Ø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1pPr>
      <a:lvl2pPr marL="692150" indent="-347663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2pPr>
      <a:lvl3pPr marL="987425" indent="-293688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l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3pPr>
      <a:lvl4pPr marL="1281113" indent="-292100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5000"/>
        <a:buFont typeface="Wingdings" pitchFamily="2" charset="2"/>
        <a:buChar char="§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4pPr>
      <a:lvl5pPr marL="1598613" indent="-315913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80000"/>
        <a:buFont typeface="Wingdings" pitchFamily="2" charset="2"/>
        <a:buChar char="§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5pPr>
      <a:lvl6pPr marL="20558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jp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ina8899@naver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jp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jp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10" Type="http://schemas.openxmlformats.org/officeDocument/2006/relationships/image" Target="../media/image100.jpg"/><Relationship Id="rId4" Type="http://schemas.openxmlformats.org/officeDocument/2006/relationships/image" Target="../media/image94.png"/><Relationship Id="rId9" Type="http://schemas.openxmlformats.org/officeDocument/2006/relationships/image" Target="../media/image99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92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jpg"/><Relationship Id="rId7" Type="http://schemas.openxmlformats.org/officeDocument/2006/relationships/image" Target="../media/image1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jp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jpg"/><Relationship Id="rId5" Type="http://schemas.openxmlformats.org/officeDocument/2006/relationships/image" Target="../media/image118.jpg"/><Relationship Id="rId4" Type="http://schemas.openxmlformats.org/officeDocument/2006/relationships/image" Target="../media/image117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>
          <a:xfrm>
            <a:off x="2331717" y="692150"/>
            <a:ext cx="7528569" cy="2133600"/>
          </a:xfrm>
        </p:spPr>
        <p:txBody>
          <a:bodyPr anchor="ctr"/>
          <a:lstStyle/>
          <a:p>
            <a:pPr algn="ctr"/>
            <a:r>
              <a:rPr lang="ko-KR" altLang="en-US" sz="4000" dirty="0">
                <a:cs typeface="Arial" charset="0"/>
              </a:rPr>
              <a:t>컴퓨터 프로그래밍 및 실습</a:t>
            </a:r>
            <a:endParaRPr lang="en-US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6147" name="부제목 2"/>
          <p:cNvSpPr>
            <a:spLocks noGrp="1"/>
          </p:cNvSpPr>
          <p:nvPr>
            <p:ph type="subTitle" idx="1"/>
          </p:nvPr>
        </p:nvSpPr>
        <p:spPr>
          <a:xfrm>
            <a:off x="5608240" y="3434928"/>
            <a:ext cx="6248400" cy="2362200"/>
          </a:xfrm>
        </p:spPr>
        <p:txBody>
          <a:bodyPr/>
          <a:lstStyle/>
          <a:p>
            <a:pPr>
              <a:defRPr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2018.10.02</a:t>
            </a: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김희철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by </a:t>
            </a:r>
            <a:r>
              <a: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윤주영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640" y="5949280"/>
            <a:ext cx="1559024" cy="129918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35360" y="6381328"/>
            <a:ext cx="115212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en-US" altLang="ko-KR" dirty="0"/>
              <a:t>‘&amp;’</a:t>
            </a:r>
            <a:r>
              <a:rPr lang="ko-KR" altLang="en-US" dirty="0"/>
              <a:t>연산자와 </a:t>
            </a:r>
            <a:r>
              <a:rPr lang="en-US" altLang="ko-KR" dirty="0"/>
              <a:t>‘*’</a:t>
            </a:r>
            <a:r>
              <a:rPr lang="ko-KR" altLang="en-US" dirty="0"/>
              <a:t>연산자의 반환 값 비교</a:t>
            </a:r>
            <a:endParaRPr lang="en-US" altLang="ko-KR"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05972055-9E92-43EC-89B7-713D96868CBE}"/>
              </a:ext>
            </a:extLst>
          </p:cNvPr>
          <p:cNvSpPr txBox="1"/>
          <p:nvPr/>
        </p:nvSpPr>
        <p:spPr>
          <a:xfrm>
            <a:off x="2411560" y="4976868"/>
            <a:ext cx="916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95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주</a:t>
            </a:r>
            <a:r>
              <a:rPr sz="1400" b="1" spc="17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1400" b="1" spc="95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의</a:t>
            </a:r>
            <a:endParaRPr sz="1400" b="1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255A59F-454A-4EE4-AA0C-5D885136D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268760"/>
            <a:ext cx="11312944" cy="48244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b="1" dirty="0"/>
              <a:t>‘&amp;’</a:t>
            </a:r>
            <a:r>
              <a:rPr lang="ko-KR" altLang="en-US" sz="2800" b="1" dirty="0"/>
              <a:t>는 저장공간의 주소를 반환하고 </a:t>
            </a:r>
            <a:br>
              <a:rPr lang="en-US" altLang="ko-KR" sz="2800" b="1" dirty="0"/>
            </a:br>
            <a:r>
              <a:rPr lang="en-US" altLang="ko-KR" sz="2800" b="1" dirty="0"/>
              <a:t>‘*’ </a:t>
            </a:r>
            <a:r>
              <a:rPr lang="ko-KR" altLang="en-US" sz="2800" b="1" dirty="0"/>
              <a:t>연산자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간접 참조 연산자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는 지정된 주소에 저장된 값을 반환</a:t>
            </a:r>
            <a:endParaRPr lang="en-US" altLang="ko-KR" sz="2000" dirty="0"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3217A706-DA7F-4DCA-9EB8-3C217E4616AF}"/>
              </a:ext>
            </a:extLst>
          </p:cNvPr>
          <p:cNvSpPr/>
          <p:nvPr/>
        </p:nvSpPr>
        <p:spPr>
          <a:xfrm>
            <a:off x="2237626" y="2348880"/>
            <a:ext cx="6461478" cy="1358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2EA47E97-197A-491B-8381-DA6B183AD0DF}"/>
              </a:ext>
            </a:extLst>
          </p:cNvPr>
          <p:cNvSpPr/>
          <p:nvPr/>
        </p:nvSpPr>
        <p:spPr>
          <a:xfrm>
            <a:off x="2844240" y="3861048"/>
            <a:ext cx="4848714" cy="7361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E967112E-9C68-4AFD-816B-40EF3B83B9C6}"/>
              </a:ext>
            </a:extLst>
          </p:cNvPr>
          <p:cNvSpPr/>
          <p:nvPr/>
        </p:nvSpPr>
        <p:spPr>
          <a:xfrm>
            <a:off x="2893587" y="4725144"/>
            <a:ext cx="4946787" cy="6629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83FAB208-0CAB-40F0-A83F-4923E55AD728}"/>
              </a:ext>
            </a:extLst>
          </p:cNvPr>
          <p:cNvSpPr/>
          <p:nvPr/>
        </p:nvSpPr>
        <p:spPr>
          <a:xfrm>
            <a:off x="2889178" y="5635561"/>
            <a:ext cx="5124178" cy="7457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3208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en-US" altLang="ko-KR" dirty="0"/>
              <a:t>‘&amp;’</a:t>
            </a:r>
            <a:r>
              <a:rPr lang="ko-KR" altLang="en-US" dirty="0"/>
              <a:t>연산자와 </a:t>
            </a:r>
            <a:r>
              <a:rPr lang="en-US" altLang="ko-KR" dirty="0"/>
              <a:t>‘*’</a:t>
            </a:r>
            <a:r>
              <a:rPr lang="ko-KR" altLang="en-US" dirty="0"/>
              <a:t>연산자의 반환 타입 비교</a:t>
            </a:r>
            <a:endParaRPr lang="en-US" altLang="ko-KR"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05972055-9E92-43EC-89B7-713D96868CBE}"/>
              </a:ext>
            </a:extLst>
          </p:cNvPr>
          <p:cNvSpPr txBox="1"/>
          <p:nvPr/>
        </p:nvSpPr>
        <p:spPr>
          <a:xfrm>
            <a:off x="1574920" y="4976868"/>
            <a:ext cx="916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95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주</a:t>
            </a:r>
            <a:r>
              <a:rPr sz="1400" b="1" spc="17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1400" b="1" spc="95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의</a:t>
            </a:r>
            <a:endParaRPr sz="1400" b="1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255A59F-454A-4EE4-AA0C-5D885136D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268760"/>
            <a:ext cx="11312944" cy="48244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b="1" dirty="0"/>
              <a:t>‘&amp;’</a:t>
            </a:r>
            <a:r>
              <a:rPr lang="ko-KR" altLang="en-US" sz="2800" b="1" dirty="0"/>
              <a:t>연산자의 반환타입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피연산자의 타입에 </a:t>
            </a:r>
            <a:r>
              <a:rPr lang="en-US" altLang="ko-KR" sz="2800" b="1" dirty="0"/>
              <a:t>‘*‘</a:t>
            </a:r>
            <a:r>
              <a:rPr lang="ko-KR" altLang="en-US" sz="2800" b="1" dirty="0"/>
              <a:t>를 추가</a:t>
            </a:r>
            <a:br>
              <a:rPr lang="en-US" altLang="ko-KR" sz="2800" b="1" dirty="0"/>
            </a:br>
            <a:r>
              <a:rPr lang="en-US" altLang="ko-KR" sz="2800" b="1" dirty="0"/>
              <a:t>‘*’ </a:t>
            </a:r>
            <a:r>
              <a:rPr lang="ko-KR" altLang="en-US" sz="2800" b="1" dirty="0"/>
              <a:t>연산자의 반환타입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피연산자의 타입에서 </a:t>
            </a:r>
            <a:r>
              <a:rPr lang="en-US" altLang="ko-KR" sz="2800" b="1" dirty="0"/>
              <a:t>‘*’</a:t>
            </a:r>
            <a:r>
              <a:rPr lang="ko-KR" altLang="en-US" sz="2800" b="1" dirty="0"/>
              <a:t>를 제거</a:t>
            </a:r>
            <a:endParaRPr lang="en-US" altLang="ko-KR" sz="2000" dirty="0"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AC4254EC-C5C2-44F0-8BB5-480D1595CD1E}"/>
              </a:ext>
            </a:extLst>
          </p:cNvPr>
          <p:cNvSpPr/>
          <p:nvPr/>
        </p:nvSpPr>
        <p:spPr>
          <a:xfrm>
            <a:off x="1199456" y="2564904"/>
            <a:ext cx="5608048" cy="1185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2209AA3D-41CC-4245-8645-7E8C0E6749D4}"/>
              </a:ext>
            </a:extLst>
          </p:cNvPr>
          <p:cNvSpPr/>
          <p:nvPr/>
        </p:nvSpPr>
        <p:spPr>
          <a:xfrm>
            <a:off x="7654144" y="2562182"/>
            <a:ext cx="2618320" cy="19297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B007EBD3-7DAA-41B6-9BBD-4E04AC9EFC5F}"/>
              </a:ext>
            </a:extLst>
          </p:cNvPr>
          <p:cNvSpPr/>
          <p:nvPr/>
        </p:nvSpPr>
        <p:spPr>
          <a:xfrm>
            <a:off x="7895838" y="4940421"/>
            <a:ext cx="2376626" cy="1201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CD58235B-BFEF-4B64-951F-DE6EF454B294}"/>
              </a:ext>
            </a:extLst>
          </p:cNvPr>
          <p:cNvSpPr/>
          <p:nvPr/>
        </p:nvSpPr>
        <p:spPr>
          <a:xfrm>
            <a:off x="1364937" y="3953852"/>
            <a:ext cx="5258693" cy="8746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5">
            <a:extLst>
              <a:ext uri="{FF2B5EF4-FFF2-40B4-BE49-F238E27FC236}">
                <a16:creationId xmlns:a16="http://schemas.microsoft.com/office/drawing/2014/main" id="{8FAE37D4-7967-400E-884C-E40325A15C13}"/>
              </a:ext>
            </a:extLst>
          </p:cNvPr>
          <p:cNvSpPr/>
          <p:nvPr/>
        </p:nvSpPr>
        <p:spPr>
          <a:xfrm>
            <a:off x="1370787" y="5066494"/>
            <a:ext cx="5225008" cy="8579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8382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en-US" altLang="ko-KR" dirty="0"/>
              <a:t>‘&amp;’</a:t>
            </a:r>
            <a:r>
              <a:rPr lang="ko-KR" altLang="en-US" dirty="0"/>
              <a:t>연산자와 </a:t>
            </a:r>
            <a:r>
              <a:rPr lang="en-US" altLang="ko-KR" dirty="0"/>
              <a:t>‘*’</a:t>
            </a:r>
            <a:r>
              <a:rPr lang="ko-KR" altLang="en-US" dirty="0"/>
              <a:t>연산자의 반환 타입 비교</a:t>
            </a:r>
            <a:endParaRPr lang="en-US" altLang="ko-KR"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05972055-9E92-43EC-89B7-713D96868CBE}"/>
              </a:ext>
            </a:extLst>
          </p:cNvPr>
          <p:cNvSpPr txBox="1"/>
          <p:nvPr/>
        </p:nvSpPr>
        <p:spPr>
          <a:xfrm>
            <a:off x="1574920" y="4976868"/>
            <a:ext cx="916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95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주</a:t>
            </a:r>
            <a:r>
              <a:rPr sz="1400" b="1" spc="17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1400" b="1" spc="95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의</a:t>
            </a:r>
            <a:endParaRPr sz="1400" b="1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255A59F-454A-4EE4-AA0C-5D885136D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268760"/>
            <a:ext cx="11312944" cy="48244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b="1" dirty="0"/>
              <a:t>‘&amp;’</a:t>
            </a:r>
            <a:r>
              <a:rPr lang="ko-KR" altLang="en-US" sz="2800" b="1" dirty="0"/>
              <a:t>연산자의 반환타입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피연산자의 타입에 </a:t>
            </a:r>
            <a:r>
              <a:rPr lang="en-US" altLang="ko-KR" sz="2800" b="1" dirty="0"/>
              <a:t>‘*‘</a:t>
            </a:r>
            <a:r>
              <a:rPr lang="ko-KR" altLang="en-US" sz="2800" b="1" dirty="0"/>
              <a:t>를 추가</a:t>
            </a:r>
            <a:br>
              <a:rPr lang="en-US" altLang="ko-KR" sz="2800" b="1" dirty="0"/>
            </a:br>
            <a:r>
              <a:rPr lang="en-US" altLang="ko-KR" sz="2800" b="1" dirty="0"/>
              <a:t>‘*’ </a:t>
            </a:r>
            <a:r>
              <a:rPr lang="ko-KR" altLang="en-US" sz="2800" b="1" dirty="0"/>
              <a:t>연산자의 반환타입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피연산자의 타입에서 </a:t>
            </a:r>
            <a:r>
              <a:rPr lang="en-US" altLang="ko-KR" sz="2800" b="1" dirty="0"/>
              <a:t>‘*’</a:t>
            </a:r>
            <a:r>
              <a:rPr lang="ko-KR" altLang="en-US" sz="2800" b="1" dirty="0"/>
              <a:t>를 제거</a:t>
            </a:r>
            <a:endParaRPr lang="en-US" altLang="ko-KR" sz="2000" dirty="0"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AC4254EC-C5C2-44F0-8BB5-480D1595CD1E}"/>
              </a:ext>
            </a:extLst>
          </p:cNvPr>
          <p:cNvSpPr/>
          <p:nvPr/>
        </p:nvSpPr>
        <p:spPr>
          <a:xfrm>
            <a:off x="1199456" y="2564904"/>
            <a:ext cx="5608048" cy="1185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2209AA3D-41CC-4245-8645-7E8C0E6749D4}"/>
              </a:ext>
            </a:extLst>
          </p:cNvPr>
          <p:cNvSpPr/>
          <p:nvPr/>
        </p:nvSpPr>
        <p:spPr>
          <a:xfrm>
            <a:off x="7654144" y="2562182"/>
            <a:ext cx="2618320" cy="19297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B007EBD3-7DAA-41B6-9BBD-4E04AC9EFC5F}"/>
              </a:ext>
            </a:extLst>
          </p:cNvPr>
          <p:cNvSpPr/>
          <p:nvPr/>
        </p:nvSpPr>
        <p:spPr>
          <a:xfrm>
            <a:off x="7895838" y="4940421"/>
            <a:ext cx="2376626" cy="1201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CD58235B-BFEF-4B64-951F-DE6EF454B294}"/>
              </a:ext>
            </a:extLst>
          </p:cNvPr>
          <p:cNvSpPr/>
          <p:nvPr/>
        </p:nvSpPr>
        <p:spPr>
          <a:xfrm>
            <a:off x="1364937" y="3953852"/>
            <a:ext cx="5258693" cy="8746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5">
            <a:extLst>
              <a:ext uri="{FF2B5EF4-FFF2-40B4-BE49-F238E27FC236}">
                <a16:creationId xmlns:a16="http://schemas.microsoft.com/office/drawing/2014/main" id="{8FAE37D4-7967-400E-884C-E40325A15C13}"/>
              </a:ext>
            </a:extLst>
          </p:cNvPr>
          <p:cNvSpPr/>
          <p:nvPr/>
        </p:nvSpPr>
        <p:spPr>
          <a:xfrm>
            <a:off x="1370787" y="5066494"/>
            <a:ext cx="5225008" cy="8579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969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포인터의 타입</a:t>
            </a:r>
            <a:endParaRPr lang="en-US" altLang="ko-KR"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05972055-9E92-43EC-89B7-713D96868CBE}"/>
              </a:ext>
            </a:extLst>
          </p:cNvPr>
          <p:cNvSpPr txBox="1"/>
          <p:nvPr/>
        </p:nvSpPr>
        <p:spPr>
          <a:xfrm>
            <a:off x="1574920" y="4976868"/>
            <a:ext cx="916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95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주</a:t>
            </a:r>
            <a:r>
              <a:rPr sz="1400" b="1" spc="17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1400" b="1" spc="95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의</a:t>
            </a:r>
            <a:endParaRPr sz="1400" b="1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255A59F-454A-4EE4-AA0C-5D885136D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268760"/>
            <a:ext cx="11312944" cy="48244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800" b="1" dirty="0"/>
              <a:t>포인터의 타입은 포인터가 가리키는 대상의 타입에 </a:t>
            </a:r>
            <a:r>
              <a:rPr lang="en-US" altLang="ko-KR" sz="2800" b="1" dirty="0"/>
              <a:t>‘*’</a:t>
            </a:r>
            <a:r>
              <a:rPr lang="ko-KR" altLang="en-US" sz="2800" b="1" dirty="0"/>
              <a:t>를 </a:t>
            </a:r>
            <a:r>
              <a:rPr lang="ko-KR" altLang="en-US" sz="2800" b="1" dirty="0" err="1"/>
              <a:t>추가한것</a:t>
            </a:r>
            <a:endParaRPr lang="en-US" altLang="ko-KR" sz="2000" dirty="0"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0936AAE3-D9BE-416A-A425-F2EEEBFF8272}"/>
              </a:ext>
            </a:extLst>
          </p:cNvPr>
          <p:cNvSpPr/>
          <p:nvPr/>
        </p:nvSpPr>
        <p:spPr>
          <a:xfrm>
            <a:off x="3811457" y="2045639"/>
            <a:ext cx="3371260" cy="1222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7144B93F-26FD-48F1-AAC1-79326CC14100}"/>
              </a:ext>
            </a:extLst>
          </p:cNvPr>
          <p:cNvSpPr/>
          <p:nvPr/>
        </p:nvSpPr>
        <p:spPr>
          <a:xfrm>
            <a:off x="2697097" y="3619072"/>
            <a:ext cx="5258214" cy="2531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35CF628B-F1F6-4686-917D-90E9B7821F34}"/>
              </a:ext>
            </a:extLst>
          </p:cNvPr>
          <p:cNvSpPr/>
          <p:nvPr/>
        </p:nvSpPr>
        <p:spPr>
          <a:xfrm>
            <a:off x="3497338" y="4117482"/>
            <a:ext cx="3534676" cy="235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AED2C5F0-28CB-4964-AA98-0E1BF91FF3B6}"/>
              </a:ext>
            </a:extLst>
          </p:cNvPr>
          <p:cNvSpPr/>
          <p:nvPr/>
        </p:nvSpPr>
        <p:spPr>
          <a:xfrm>
            <a:off x="3277142" y="4789933"/>
            <a:ext cx="4364316" cy="4374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2A20A24F-2132-45C9-BA1A-FA71B4398C27}"/>
              </a:ext>
            </a:extLst>
          </p:cNvPr>
          <p:cNvSpPr/>
          <p:nvPr/>
        </p:nvSpPr>
        <p:spPr>
          <a:xfrm>
            <a:off x="3215680" y="5517232"/>
            <a:ext cx="4392047" cy="4552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9752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포인터의 타입</a:t>
            </a:r>
            <a:endParaRPr lang="en-US" altLang="ko-KR"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05972055-9E92-43EC-89B7-713D96868CBE}"/>
              </a:ext>
            </a:extLst>
          </p:cNvPr>
          <p:cNvSpPr txBox="1"/>
          <p:nvPr/>
        </p:nvSpPr>
        <p:spPr>
          <a:xfrm>
            <a:off x="1574920" y="4976868"/>
            <a:ext cx="916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95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주</a:t>
            </a:r>
            <a:r>
              <a:rPr sz="1400" b="1" spc="17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1400" b="1" spc="95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의</a:t>
            </a:r>
            <a:endParaRPr sz="1400" b="1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0228D0C-5887-4AE6-AE4A-A415470619AD}"/>
              </a:ext>
            </a:extLst>
          </p:cNvPr>
          <p:cNvSpPr/>
          <p:nvPr/>
        </p:nvSpPr>
        <p:spPr>
          <a:xfrm>
            <a:off x="7324605" y="4564787"/>
            <a:ext cx="2083763" cy="450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E9E43F89-4325-478F-81A0-88B5584D522A}"/>
              </a:ext>
            </a:extLst>
          </p:cNvPr>
          <p:cNvSpPr/>
          <p:nvPr/>
        </p:nvSpPr>
        <p:spPr>
          <a:xfrm>
            <a:off x="1428708" y="1267127"/>
            <a:ext cx="4396769" cy="1927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B1AEA9C4-75DD-4960-989F-D9304D18C1C4}"/>
              </a:ext>
            </a:extLst>
          </p:cNvPr>
          <p:cNvSpPr/>
          <p:nvPr/>
        </p:nvSpPr>
        <p:spPr>
          <a:xfrm>
            <a:off x="1649341" y="1598896"/>
            <a:ext cx="3106225" cy="1832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0E5DBA3-EBFB-40AB-8D22-AF089F8BA3F6}"/>
              </a:ext>
            </a:extLst>
          </p:cNvPr>
          <p:cNvSpPr/>
          <p:nvPr/>
        </p:nvSpPr>
        <p:spPr>
          <a:xfrm>
            <a:off x="1641668" y="1877743"/>
            <a:ext cx="3051479" cy="1733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1301B3E0-FBB9-4B8C-994E-06EFDA68CA0F}"/>
              </a:ext>
            </a:extLst>
          </p:cNvPr>
          <p:cNvSpPr/>
          <p:nvPr/>
        </p:nvSpPr>
        <p:spPr>
          <a:xfrm>
            <a:off x="1637363" y="2145737"/>
            <a:ext cx="3120233" cy="1836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2FDB3CA3-14FD-445F-A313-63DFA5EE0765}"/>
              </a:ext>
            </a:extLst>
          </p:cNvPr>
          <p:cNvSpPr/>
          <p:nvPr/>
        </p:nvSpPr>
        <p:spPr>
          <a:xfrm>
            <a:off x="1574920" y="2680896"/>
            <a:ext cx="3437827" cy="16668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03C4896-D486-49B8-B3C6-ED87499C3F26}"/>
              </a:ext>
            </a:extLst>
          </p:cNvPr>
          <p:cNvSpPr/>
          <p:nvPr/>
        </p:nvSpPr>
        <p:spPr>
          <a:xfrm>
            <a:off x="1512991" y="4715350"/>
            <a:ext cx="2552395" cy="4174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46A32D51-1421-496A-AF07-C502EF0AAA67}"/>
              </a:ext>
            </a:extLst>
          </p:cNvPr>
          <p:cNvSpPr/>
          <p:nvPr/>
        </p:nvSpPr>
        <p:spPr>
          <a:xfrm>
            <a:off x="1517857" y="5339994"/>
            <a:ext cx="3489270" cy="6929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8D14B20-A020-459D-A1FC-8EBA1ED2DC64}"/>
              </a:ext>
            </a:extLst>
          </p:cNvPr>
          <p:cNvSpPr/>
          <p:nvPr/>
        </p:nvSpPr>
        <p:spPr>
          <a:xfrm>
            <a:off x="6197637" y="1696303"/>
            <a:ext cx="4074827" cy="22854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BE41C047-1BCE-49AA-80AD-02F1778DFE58}"/>
              </a:ext>
            </a:extLst>
          </p:cNvPr>
          <p:cNvSpPr/>
          <p:nvPr/>
        </p:nvSpPr>
        <p:spPr>
          <a:xfrm>
            <a:off x="6096000" y="4978068"/>
            <a:ext cx="3676650" cy="4013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4669C150-36DF-4CCB-937D-7CDA0EF4171F}"/>
              </a:ext>
            </a:extLst>
          </p:cNvPr>
          <p:cNvSpPr/>
          <p:nvPr/>
        </p:nvSpPr>
        <p:spPr>
          <a:xfrm>
            <a:off x="7356213" y="5380657"/>
            <a:ext cx="2844243" cy="4137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3432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C88A30-77CE-4012-8894-521DAD0B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268760"/>
            <a:ext cx="11312944" cy="48244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800" b="1" dirty="0"/>
              <a:t>포인터 변수의 선언</a:t>
            </a:r>
            <a:endParaRPr lang="en-US" altLang="ko-KR" sz="28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b="1" dirty="0"/>
              <a:t>자료형 </a:t>
            </a:r>
            <a:r>
              <a:rPr lang="en-US" altLang="ko-KR" b="1" dirty="0"/>
              <a:t>* </a:t>
            </a:r>
            <a:r>
              <a:rPr lang="ko-KR" altLang="en-US" b="1" dirty="0" err="1"/>
              <a:t>변수명</a:t>
            </a:r>
            <a:r>
              <a:rPr lang="en-US" altLang="ko-KR" b="1" dirty="0"/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b="1" dirty="0"/>
              <a:t>자료형 </a:t>
            </a:r>
            <a:r>
              <a:rPr lang="en-US" altLang="ko-KR" b="1" dirty="0"/>
              <a:t>* </a:t>
            </a:r>
            <a:r>
              <a:rPr lang="ko-KR" altLang="en-US" b="1" dirty="0" err="1"/>
              <a:t>변수명</a:t>
            </a:r>
            <a:r>
              <a:rPr lang="ko-KR" altLang="en-US" b="1" dirty="0"/>
              <a:t> </a:t>
            </a:r>
            <a:r>
              <a:rPr lang="en-US" altLang="ko-KR" b="1" dirty="0"/>
              <a:t>= </a:t>
            </a:r>
            <a:r>
              <a:rPr lang="ko-KR" altLang="en-US" b="1" dirty="0"/>
              <a:t>가리키는 변수</a:t>
            </a:r>
            <a:endParaRPr lang="en-US" alt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포인터 변수의 선언과 사용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F5678B-D041-49A5-B349-76FC58AA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7" y="2708920"/>
            <a:ext cx="7421777" cy="2880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999532-BF9B-4736-9330-3EE93B817C0D}"/>
              </a:ext>
            </a:extLst>
          </p:cNvPr>
          <p:cNvSpPr txBox="1"/>
          <p:nvPr/>
        </p:nvSpPr>
        <p:spPr>
          <a:xfrm>
            <a:off x="7891633" y="3645504"/>
            <a:ext cx="205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0062FE4F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2B5EC-BE2A-4AEC-B08D-22DBF9231F48}"/>
              </a:ext>
            </a:extLst>
          </p:cNvPr>
          <p:cNvSpPr txBox="1"/>
          <p:nvPr/>
        </p:nvSpPr>
        <p:spPr>
          <a:xfrm>
            <a:off x="10062359" y="4646556"/>
            <a:ext cx="205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51A78-B254-4B04-9F05-5D4AB81A1D0A}"/>
              </a:ext>
            </a:extLst>
          </p:cNvPr>
          <p:cNvSpPr txBox="1"/>
          <p:nvPr/>
        </p:nvSpPr>
        <p:spPr>
          <a:xfrm>
            <a:off x="9887983" y="2340219"/>
            <a:ext cx="205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76AF4-8EAC-44F1-B2B2-ACC7FFFAFAE1}"/>
              </a:ext>
            </a:extLst>
          </p:cNvPr>
          <p:cNvSpPr txBox="1"/>
          <p:nvPr/>
        </p:nvSpPr>
        <p:spPr>
          <a:xfrm>
            <a:off x="7891633" y="1116515"/>
            <a:ext cx="205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0062FE40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73A1A0-C719-433C-B9DA-3A8F27142AA4}"/>
              </a:ext>
            </a:extLst>
          </p:cNvPr>
          <p:cNvSpPr/>
          <p:nvPr/>
        </p:nvSpPr>
        <p:spPr>
          <a:xfrm>
            <a:off x="9451438" y="1340768"/>
            <a:ext cx="146909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ED835-8583-4A6E-934C-CF7845D40E6E}"/>
              </a:ext>
            </a:extLst>
          </p:cNvPr>
          <p:cNvSpPr txBox="1"/>
          <p:nvPr/>
        </p:nvSpPr>
        <p:spPr>
          <a:xfrm>
            <a:off x="9411274" y="1629668"/>
            <a:ext cx="205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0062FE4F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449C5E-9144-4B0B-A6B3-E18CBFC5FB52}"/>
              </a:ext>
            </a:extLst>
          </p:cNvPr>
          <p:cNvSpPr/>
          <p:nvPr/>
        </p:nvSpPr>
        <p:spPr>
          <a:xfrm>
            <a:off x="9448532" y="3645024"/>
            <a:ext cx="146909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A9A12D-A2CF-48AD-89FC-FBA56F7679C5}"/>
              </a:ext>
            </a:extLst>
          </p:cNvPr>
          <p:cNvSpPr txBox="1"/>
          <p:nvPr/>
        </p:nvSpPr>
        <p:spPr>
          <a:xfrm>
            <a:off x="9408368" y="3933924"/>
            <a:ext cx="1469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65(‘A’)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55144F4-6F69-4003-BB15-D9EBFC8A86AC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>
            <a:off x="7691980" y="1930078"/>
            <a:ext cx="2145912" cy="1746606"/>
          </a:xfrm>
          <a:prstGeom prst="bentConnector4">
            <a:avLst>
              <a:gd name="adj1" fmla="val 1289"/>
              <a:gd name="adj2" fmla="val 113088"/>
            </a:avLst>
          </a:prstGeom>
          <a:ln w="38100" cap="rnd">
            <a:solidFill>
              <a:schemeClr val="accent6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857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포인터 변수의 선언과 사용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6AB3C6-7EC7-440E-A7CE-7FCF16204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85" y="1308952"/>
            <a:ext cx="5500961" cy="4280287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ED25FBB6-2A30-4B1A-8F3C-A8D12806B253}"/>
              </a:ext>
            </a:extLst>
          </p:cNvPr>
          <p:cNvGrpSpPr/>
          <p:nvPr/>
        </p:nvGrpSpPr>
        <p:grpSpPr>
          <a:xfrm>
            <a:off x="5807968" y="1772816"/>
            <a:ext cx="1508424" cy="1154652"/>
            <a:chOff x="983432" y="2132856"/>
            <a:chExt cx="2838940" cy="1905175"/>
          </a:xfrm>
        </p:grpSpPr>
        <p:sp>
          <p:nvSpPr>
            <p:cNvPr id="19" name="정육면체 18">
              <a:extLst>
                <a:ext uri="{FF2B5EF4-FFF2-40B4-BE49-F238E27FC236}">
                  <a16:creationId xmlns:a16="http://schemas.microsoft.com/office/drawing/2014/main" id="{1F90CE10-DEFF-4116-AABE-CD6AFC600B47}"/>
                </a:ext>
              </a:extLst>
            </p:cNvPr>
            <p:cNvSpPr/>
            <p:nvPr/>
          </p:nvSpPr>
          <p:spPr>
            <a:xfrm>
              <a:off x="983432" y="2165823"/>
              <a:ext cx="2664296" cy="1872208"/>
            </a:xfrm>
            <a:prstGeom prst="cub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773D6D-676E-41BC-990C-9C3CA658D0CC}"/>
                </a:ext>
              </a:extLst>
            </p:cNvPr>
            <p:cNvSpPr txBox="1"/>
            <p:nvPr/>
          </p:nvSpPr>
          <p:spPr>
            <a:xfrm>
              <a:off x="1487488" y="2132856"/>
              <a:ext cx="1800201" cy="558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0001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112A8AC-6FCD-4017-945B-BE34EE17CEE0}"/>
                </a:ext>
              </a:extLst>
            </p:cNvPr>
            <p:cNvSpPr txBox="1"/>
            <p:nvPr/>
          </p:nvSpPr>
          <p:spPr>
            <a:xfrm>
              <a:off x="1763906" y="3111352"/>
              <a:ext cx="643645" cy="558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CD38975-EE4E-4DBF-BEA5-56A0EDC52FAD}"/>
                </a:ext>
              </a:extLst>
            </p:cNvPr>
            <p:cNvSpPr txBox="1"/>
            <p:nvPr/>
          </p:nvSpPr>
          <p:spPr>
            <a:xfrm rot="10800000">
              <a:off x="3011418" y="2492894"/>
              <a:ext cx="810954" cy="11521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A6393FD-F7E8-4E57-B168-1D1A95844F01}"/>
              </a:ext>
            </a:extLst>
          </p:cNvPr>
          <p:cNvGrpSpPr/>
          <p:nvPr/>
        </p:nvGrpSpPr>
        <p:grpSpPr>
          <a:xfrm>
            <a:off x="7683920" y="1772816"/>
            <a:ext cx="1508424" cy="1154652"/>
            <a:chOff x="983432" y="2132856"/>
            <a:chExt cx="2838940" cy="1905175"/>
          </a:xfrm>
        </p:grpSpPr>
        <p:sp>
          <p:nvSpPr>
            <p:cNvPr id="25" name="정육면체 24">
              <a:extLst>
                <a:ext uri="{FF2B5EF4-FFF2-40B4-BE49-F238E27FC236}">
                  <a16:creationId xmlns:a16="http://schemas.microsoft.com/office/drawing/2014/main" id="{14D2D217-99D1-4D1A-B7D2-BD6D36FA737B}"/>
                </a:ext>
              </a:extLst>
            </p:cNvPr>
            <p:cNvSpPr/>
            <p:nvPr/>
          </p:nvSpPr>
          <p:spPr>
            <a:xfrm>
              <a:off x="983432" y="2165823"/>
              <a:ext cx="2664296" cy="1872208"/>
            </a:xfrm>
            <a:prstGeom prst="cub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832003C-4D5B-4441-9716-2BAC389DA977}"/>
                </a:ext>
              </a:extLst>
            </p:cNvPr>
            <p:cNvSpPr txBox="1"/>
            <p:nvPr/>
          </p:nvSpPr>
          <p:spPr>
            <a:xfrm>
              <a:off x="1487488" y="2132856"/>
              <a:ext cx="1800201" cy="558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0005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0F8E4E-BBA4-4A1D-935A-86A429F1AC46}"/>
                </a:ext>
              </a:extLst>
            </p:cNvPr>
            <p:cNvSpPr txBox="1"/>
            <p:nvPr/>
          </p:nvSpPr>
          <p:spPr>
            <a:xfrm>
              <a:off x="1763906" y="3111352"/>
              <a:ext cx="643645" cy="558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719DFF-BA8E-4A3B-B9B8-9B1A3694B0E3}"/>
                </a:ext>
              </a:extLst>
            </p:cNvPr>
            <p:cNvSpPr txBox="1"/>
            <p:nvPr/>
          </p:nvSpPr>
          <p:spPr>
            <a:xfrm rot="10800000">
              <a:off x="3011418" y="2492894"/>
              <a:ext cx="810954" cy="11521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9FA3B3F-DF51-4CDC-88A7-1861C76134E5}"/>
              </a:ext>
            </a:extLst>
          </p:cNvPr>
          <p:cNvGrpSpPr/>
          <p:nvPr/>
        </p:nvGrpSpPr>
        <p:grpSpPr>
          <a:xfrm>
            <a:off x="9628136" y="1772816"/>
            <a:ext cx="1508424" cy="1154652"/>
            <a:chOff x="983432" y="2132856"/>
            <a:chExt cx="2838940" cy="1905175"/>
          </a:xfrm>
        </p:grpSpPr>
        <p:sp>
          <p:nvSpPr>
            <p:cNvPr id="30" name="정육면체 29">
              <a:extLst>
                <a:ext uri="{FF2B5EF4-FFF2-40B4-BE49-F238E27FC236}">
                  <a16:creationId xmlns:a16="http://schemas.microsoft.com/office/drawing/2014/main" id="{4B4A8CF8-5616-402D-AED2-C11920AC3E20}"/>
                </a:ext>
              </a:extLst>
            </p:cNvPr>
            <p:cNvSpPr/>
            <p:nvPr/>
          </p:nvSpPr>
          <p:spPr>
            <a:xfrm>
              <a:off x="983432" y="2165823"/>
              <a:ext cx="2664296" cy="1872208"/>
            </a:xfrm>
            <a:prstGeom prst="cub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D339E5-0139-45BC-9B28-D18541F6AF77}"/>
                </a:ext>
              </a:extLst>
            </p:cNvPr>
            <p:cNvSpPr txBox="1"/>
            <p:nvPr/>
          </p:nvSpPr>
          <p:spPr>
            <a:xfrm>
              <a:off x="1487488" y="2132856"/>
              <a:ext cx="1800201" cy="558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0009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B39C95-0B10-4B57-AEF3-40C652E307EC}"/>
                </a:ext>
              </a:extLst>
            </p:cNvPr>
            <p:cNvSpPr txBox="1"/>
            <p:nvPr/>
          </p:nvSpPr>
          <p:spPr>
            <a:xfrm>
              <a:off x="1763906" y="3111352"/>
              <a:ext cx="643645" cy="558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58082ED-1494-471F-86DF-BD7F00CBD815}"/>
                </a:ext>
              </a:extLst>
            </p:cNvPr>
            <p:cNvSpPr txBox="1"/>
            <p:nvPr/>
          </p:nvSpPr>
          <p:spPr>
            <a:xfrm rot="10800000">
              <a:off x="3011418" y="2492894"/>
              <a:ext cx="810954" cy="11521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B5B24F9-307E-42CC-9DBA-B0ED31D71A70}"/>
              </a:ext>
            </a:extLst>
          </p:cNvPr>
          <p:cNvGrpSpPr/>
          <p:nvPr/>
        </p:nvGrpSpPr>
        <p:grpSpPr>
          <a:xfrm>
            <a:off x="5807967" y="3429000"/>
            <a:ext cx="1521762" cy="1154652"/>
            <a:chOff x="983430" y="2132856"/>
            <a:chExt cx="2864043" cy="1905175"/>
          </a:xfrm>
        </p:grpSpPr>
        <p:sp>
          <p:nvSpPr>
            <p:cNvPr id="35" name="정육면체 34">
              <a:extLst>
                <a:ext uri="{FF2B5EF4-FFF2-40B4-BE49-F238E27FC236}">
                  <a16:creationId xmlns:a16="http://schemas.microsoft.com/office/drawing/2014/main" id="{932AF762-1E63-4C3A-AB33-EB37DBF09C86}"/>
                </a:ext>
              </a:extLst>
            </p:cNvPr>
            <p:cNvSpPr/>
            <p:nvPr/>
          </p:nvSpPr>
          <p:spPr>
            <a:xfrm>
              <a:off x="983432" y="2165823"/>
              <a:ext cx="2664296" cy="1872208"/>
            </a:xfrm>
            <a:prstGeom prst="cub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832DCBF-45C7-4A5B-AD62-4FA83514A589}"/>
                </a:ext>
              </a:extLst>
            </p:cNvPr>
            <p:cNvSpPr txBox="1"/>
            <p:nvPr/>
          </p:nvSpPr>
          <p:spPr>
            <a:xfrm>
              <a:off x="1487488" y="2132856"/>
              <a:ext cx="1800201" cy="558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000D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1CB540-D4A0-4526-AA64-F057BBF2570D}"/>
                </a:ext>
              </a:extLst>
            </p:cNvPr>
            <p:cNvSpPr txBox="1"/>
            <p:nvPr/>
          </p:nvSpPr>
          <p:spPr>
            <a:xfrm>
              <a:off x="983430" y="3111352"/>
              <a:ext cx="2288214" cy="554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0001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45ECD4-62F1-485F-B4C4-75FD1FC12095}"/>
                </a:ext>
              </a:extLst>
            </p:cNvPr>
            <p:cNvSpPr txBox="1"/>
            <p:nvPr/>
          </p:nvSpPr>
          <p:spPr>
            <a:xfrm rot="10800000">
              <a:off x="2986317" y="2492894"/>
              <a:ext cx="861156" cy="11521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p1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9E4E620-EBB7-442A-A6AA-3FCFAA9DE35A}"/>
              </a:ext>
            </a:extLst>
          </p:cNvPr>
          <p:cNvGrpSpPr/>
          <p:nvPr/>
        </p:nvGrpSpPr>
        <p:grpSpPr>
          <a:xfrm>
            <a:off x="7751339" y="3429000"/>
            <a:ext cx="1522606" cy="1154652"/>
            <a:chOff x="981842" y="2132856"/>
            <a:chExt cx="2865631" cy="1905175"/>
          </a:xfrm>
        </p:grpSpPr>
        <p:sp>
          <p:nvSpPr>
            <p:cNvPr id="40" name="정육면체 39">
              <a:extLst>
                <a:ext uri="{FF2B5EF4-FFF2-40B4-BE49-F238E27FC236}">
                  <a16:creationId xmlns:a16="http://schemas.microsoft.com/office/drawing/2014/main" id="{AFCCF087-B2B9-4AC4-B2DD-319201952F4C}"/>
                </a:ext>
              </a:extLst>
            </p:cNvPr>
            <p:cNvSpPr/>
            <p:nvPr/>
          </p:nvSpPr>
          <p:spPr>
            <a:xfrm>
              <a:off x="983432" y="2165823"/>
              <a:ext cx="2664296" cy="1872208"/>
            </a:xfrm>
            <a:prstGeom prst="cub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19E8E49-6D82-4717-BB54-D65CFF254F8D}"/>
                </a:ext>
              </a:extLst>
            </p:cNvPr>
            <p:cNvSpPr txBox="1"/>
            <p:nvPr/>
          </p:nvSpPr>
          <p:spPr>
            <a:xfrm>
              <a:off x="1487488" y="2132856"/>
              <a:ext cx="1800201" cy="558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0001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69D5BEC-A297-436F-B758-16A7D3EFCFCB}"/>
                </a:ext>
              </a:extLst>
            </p:cNvPr>
            <p:cNvSpPr txBox="1"/>
            <p:nvPr/>
          </p:nvSpPr>
          <p:spPr>
            <a:xfrm>
              <a:off x="981842" y="3111352"/>
              <a:ext cx="2029574" cy="558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0001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1D5CCF9-D45A-49A7-B2FF-71D074E42104}"/>
                </a:ext>
              </a:extLst>
            </p:cNvPr>
            <p:cNvSpPr txBox="1"/>
            <p:nvPr/>
          </p:nvSpPr>
          <p:spPr>
            <a:xfrm rot="10800000">
              <a:off x="2986317" y="2492894"/>
              <a:ext cx="861156" cy="11521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p2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C0150C5-3AC9-4AF2-817F-B983B2D599D4}"/>
              </a:ext>
            </a:extLst>
          </p:cNvPr>
          <p:cNvGrpSpPr/>
          <p:nvPr/>
        </p:nvGrpSpPr>
        <p:grpSpPr>
          <a:xfrm>
            <a:off x="9988175" y="3426476"/>
            <a:ext cx="1521762" cy="1154652"/>
            <a:chOff x="983430" y="2132856"/>
            <a:chExt cx="2864043" cy="1905175"/>
          </a:xfrm>
        </p:grpSpPr>
        <p:sp>
          <p:nvSpPr>
            <p:cNvPr id="45" name="정육면체 44">
              <a:extLst>
                <a:ext uri="{FF2B5EF4-FFF2-40B4-BE49-F238E27FC236}">
                  <a16:creationId xmlns:a16="http://schemas.microsoft.com/office/drawing/2014/main" id="{2D04A28E-2142-4395-8432-A66C7073A502}"/>
                </a:ext>
              </a:extLst>
            </p:cNvPr>
            <p:cNvSpPr/>
            <p:nvPr/>
          </p:nvSpPr>
          <p:spPr>
            <a:xfrm>
              <a:off x="983432" y="2165823"/>
              <a:ext cx="2664296" cy="1872208"/>
            </a:xfrm>
            <a:prstGeom prst="cub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0D00C1B-5A98-4F5D-AC0E-A934DA9AB5E1}"/>
                </a:ext>
              </a:extLst>
            </p:cNvPr>
            <p:cNvSpPr txBox="1"/>
            <p:nvPr/>
          </p:nvSpPr>
          <p:spPr>
            <a:xfrm>
              <a:off x="1487488" y="2132856"/>
              <a:ext cx="1800201" cy="558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0001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4C2B25F-67D5-4BEF-9C9D-42E1FA4C1AF8}"/>
                </a:ext>
              </a:extLst>
            </p:cNvPr>
            <p:cNvSpPr txBox="1"/>
            <p:nvPr/>
          </p:nvSpPr>
          <p:spPr>
            <a:xfrm>
              <a:off x="983430" y="3111352"/>
              <a:ext cx="2027986" cy="558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0009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EE6CE79-CA5F-4B5B-857E-363E0B0889F4}"/>
                </a:ext>
              </a:extLst>
            </p:cNvPr>
            <p:cNvSpPr txBox="1"/>
            <p:nvPr/>
          </p:nvSpPr>
          <p:spPr>
            <a:xfrm rot="10800000">
              <a:off x="2986317" y="2492894"/>
              <a:ext cx="861156" cy="11521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p3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A8A7294-A41E-467E-97DE-7F08EBE9E020}"/>
              </a:ext>
            </a:extLst>
          </p:cNvPr>
          <p:cNvCxnSpPr>
            <a:cxnSpLocks/>
          </p:cNvCxnSpPr>
          <p:nvPr/>
        </p:nvCxnSpPr>
        <p:spPr>
          <a:xfrm flipH="1" flipV="1">
            <a:off x="6664967" y="1871889"/>
            <a:ext cx="1355039" cy="2296832"/>
          </a:xfrm>
          <a:prstGeom prst="straightConnector1">
            <a:avLst/>
          </a:prstGeom>
          <a:ln w="539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2068781-B750-4ADB-A78B-411867D71633}"/>
              </a:ext>
            </a:extLst>
          </p:cNvPr>
          <p:cNvCxnSpPr>
            <a:cxnSpLocks/>
          </p:cNvCxnSpPr>
          <p:nvPr/>
        </p:nvCxnSpPr>
        <p:spPr>
          <a:xfrm flipV="1">
            <a:off x="7165707" y="1942093"/>
            <a:ext cx="1455049" cy="1511331"/>
          </a:xfrm>
          <a:prstGeom prst="straightConnector1">
            <a:avLst/>
          </a:prstGeom>
          <a:ln w="539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ECCFF91-A90C-457E-89EF-AD83B74FB271}"/>
              </a:ext>
            </a:extLst>
          </p:cNvPr>
          <p:cNvCxnSpPr>
            <a:cxnSpLocks/>
          </p:cNvCxnSpPr>
          <p:nvPr/>
        </p:nvCxnSpPr>
        <p:spPr>
          <a:xfrm flipV="1">
            <a:off x="10262627" y="1872538"/>
            <a:ext cx="244454" cy="2185384"/>
          </a:xfrm>
          <a:prstGeom prst="straightConnector1">
            <a:avLst/>
          </a:prstGeom>
          <a:ln w="539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C6ADF4E-1893-4A02-AE6B-32BF2E8DBDA4}"/>
              </a:ext>
            </a:extLst>
          </p:cNvPr>
          <p:cNvCxnSpPr>
            <a:cxnSpLocks/>
            <a:endCxn id="20" idx="1"/>
          </p:cNvCxnSpPr>
          <p:nvPr/>
        </p:nvCxnSpPr>
        <p:spPr>
          <a:xfrm flipH="1" flipV="1">
            <a:off x="6075790" y="1942093"/>
            <a:ext cx="48307" cy="2115829"/>
          </a:xfrm>
          <a:prstGeom prst="straightConnector1">
            <a:avLst/>
          </a:prstGeom>
          <a:ln w="539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3F84237B-DB1C-4886-86E4-123DE77489FC}"/>
              </a:ext>
            </a:extLst>
          </p:cNvPr>
          <p:cNvSpPr/>
          <p:nvPr/>
        </p:nvSpPr>
        <p:spPr>
          <a:xfrm>
            <a:off x="5855132" y="2927468"/>
            <a:ext cx="549303" cy="525956"/>
          </a:xfrm>
          <a:prstGeom prst="mathMultiply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42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포인터의 형 변환 </a:t>
            </a:r>
            <a:r>
              <a:rPr lang="en-US" altLang="ko-KR" dirty="0"/>
              <a:t>–</a:t>
            </a:r>
            <a:r>
              <a:rPr lang="ko-KR" altLang="en-US" dirty="0"/>
              <a:t>포인터 </a:t>
            </a:r>
            <a:r>
              <a:rPr lang="en-US" altLang="ko-KR" dirty="0"/>
              <a:t>&lt;-&gt; </a:t>
            </a:r>
            <a:r>
              <a:rPr lang="ko-KR" altLang="en-US" dirty="0"/>
              <a:t>포인터</a:t>
            </a:r>
            <a:endParaRPr lang="en-US" altLang="ko-KR"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05972055-9E92-43EC-89B7-713D96868CBE}"/>
              </a:ext>
            </a:extLst>
          </p:cNvPr>
          <p:cNvSpPr txBox="1"/>
          <p:nvPr/>
        </p:nvSpPr>
        <p:spPr>
          <a:xfrm>
            <a:off x="1199456" y="4976868"/>
            <a:ext cx="916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95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주</a:t>
            </a:r>
            <a:r>
              <a:rPr sz="1400" b="1" spc="17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1400" b="1" spc="95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의</a:t>
            </a:r>
            <a:endParaRPr sz="1400" b="1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255A59F-454A-4EE4-AA0C-5D885136D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268760"/>
            <a:ext cx="11312944" cy="48244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800" b="1" dirty="0" err="1"/>
              <a:t>포인터간의</a:t>
            </a:r>
            <a:r>
              <a:rPr lang="ko-KR" altLang="en-US" sz="2800" b="1" dirty="0"/>
              <a:t> 형변환은 읽어올 데이터의 양과 해석방법이 달라질 뿐</a:t>
            </a:r>
            <a:br>
              <a:rPr lang="en-US" altLang="ko-KR" sz="2800" b="1" dirty="0"/>
            </a:br>
            <a:r>
              <a:rPr lang="ko-KR" altLang="en-US" sz="2800" b="1" dirty="0"/>
              <a:t>포인터에 저장된 값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주소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에는 아무런 영향을 미치지 않는다</a:t>
            </a:r>
            <a:r>
              <a:rPr lang="en-US" altLang="ko-KR" sz="2800" b="1" dirty="0"/>
              <a:t>.</a:t>
            </a:r>
            <a:endParaRPr lang="en-US" altLang="ko-KR" sz="2000" dirty="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7F8DB989-FE68-44E7-802E-B3FC62182FF4}"/>
              </a:ext>
            </a:extLst>
          </p:cNvPr>
          <p:cNvSpPr/>
          <p:nvPr/>
        </p:nvSpPr>
        <p:spPr>
          <a:xfrm>
            <a:off x="1328048" y="2856949"/>
            <a:ext cx="3529285" cy="1796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2B3892B4-75AA-432E-960C-F4E6FCC2ADF0}"/>
              </a:ext>
            </a:extLst>
          </p:cNvPr>
          <p:cNvSpPr/>
          <p:nvPr/>
        </p:nvSpPr>
        <p:spPr>
          <a:xfrm>
            <a:off x="6109751" y="2564904"/>
            <a:ext cx="4945568" cy="13126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3">
            <a:extLst>
              <a:ext uri="{FF2B5EF4-FFF2-40B4-BE49-F238E27FC236}">
                <a16:creationId xmlns:a16="http://schemas.microsoft.com/office/drawing/2014/main" id="{F270EA61-B1F6-4284-8431-F94C5D5CE904}"/>
              </a:ext>
            </a:extLst>
          </p:cNvPr>
          <p:cNvSpPr/>
          <p:nvPr/>
        </p:nvSpPr>
        <p:spPr>
          <a:xfrm>
            <a:off x="6146428" y="4214726"/>
            <a:ext cx="4918124" cy="15185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4">
            <a:extLst>
              <a:ext uri="{FF2B5EF4-FFF2-40B4-BE49-F238E27FC236}">
                <a16:creationId xmlns:a16="http://schemas.microsoft.com/office/drawing/2014/main" id="{A0457447-58E4-44C8-86CC-D62A78A618B9}"/>
              </a:ext>
            </a:extLst>
          </p:cNvPr>
          <p:cNvSpPr/>
          <p:nvPr/>
        </p:nvSpPr>
        <p:spPr>
          <a:xfrm>
            <a:off x="1287200" y="4511657"/>
            <a:ext cx="4687736" cy="5986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2605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포인터의 형 변환 </a:t>
            </a:r>
            <a:r>
              <a:rPr lang="en-US" altLang="ko-KR" dirty="0"/>
              <a:t>–</a:t>
            </a:r>
            <a:r>
              <a:rPr lang="ko-KR" altLang="en-US" dirty="0"/>
              <a:t>포인터 </a:t>
            </a:r>
            <a:r>
              <a:rPr lang="en-US" altLang="ko-KR" dirty="0"/>
              <a:t>&lt;-&gt; </a:t>
            </a:r>
            <a:r>
              <a:rPr lang="ko-KR" altLang="en-US" dirty="0"/>
              <a:t>기본형</a:t>
            </a:r>
            <a:endParaRPr lang="en-US" altLang="ko-KR" dirty="0"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30937AD5-ABB7-4779-B2EF-B54C3B807386}"/>
              </a:ext>
            </a:extLst>
          </p:cNvPr>
          <p:cNvSpPr/>
          <p:nvPr/>
        </p:nvSpPr>
        <p:spPr>
          <a:xfrm>
            <a:off x="1966376" y="1808613"/>
            <a:ext cx="3208383" cy="974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071C380C-0636-4C89-91A0-B8A9D29CBEE0}"/>
              </a:ext>
            </a:extLst>
          </p:cNvPr>
          <p:cNvSpPr/>
          <p:nvPr/>
        </p:nvSpPr>
        <p:spPr>
          <a:xfrm>
            <a:off x="7464152" y="1412776"/>
            <a:ext cx="1877125" cy="931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BBC5BA35-3C77-41B3-B111-CE08518ABBF2}"/>
              </a:ext>
            </a:extLst>
          </p:cNvPr>
          <p:cNvSpPr/>
          <p:nvPr/>
        </p:nvSpPr>
        <p:spPr>
          <a:xfrm>
            <a:off x="6609935" y="3212976"/>
            <a:ext cx="3446505" cy="836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C229D8C2-5D7D-4A69-9110-D9457EE8EAB0}"/>
              </a:ext>
            </a:extLst>
          </p:cNvPr>
          <p:cNvSpPr/>
          <p:nvPr/>
        </p:nvSpPr>
        <p:spPr>
          <a:xfrm>
            <a:off x="895910" y="1597533"/>
            <a:ext cx="2579033" cy="2975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AEF77005-03A0-4E80-9EA2-DC92B18EFF89}"/>
              </a:ext>
            </a:extLst>
          </p:cNvPr>
          <p:cNvSpPr/>
          <p:nvPr/>
        </p:nvSpPr>
        <p:spPr>
          <a:xfrm>
            <a:off x="910793" y="3515504"/>
            <a:ext cx="2428407" cy="2735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4FB6BDB7-D1EE-4C99-90C9-AF7A79E01CE1}"/>
              </a:ext>
            </a:extLst>
          </p:cNvPr>
          <p:cNvSpPr/>
          <p:nvPr/>
        </p:nvSpPr>
        <p:spPr>
          <a:xfrm>
            <a:off x="1374625" y="3996072"/>
            <a:ext cx="4223754" cy="1377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C71A80F0-9D79-4130-AF08-FE3E6530E435}"/>
              </a:ext>
            </a:extLst>
          </p:cNvPr>
          <p:cNvSpPr/>
          <p:nvPr/>
        </p:nvSpPr>
        <p:spPr>
          <a:xfrm>
            <a:off x="6299584" y="4299870"/>
            <a:ext cx="4719522" cy="14896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3184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상수 포인터와 포인터 상수</a:t>
            </a:r>
            <a:endParaRPr lang="en-US" altLang="ko-KR"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05972055-9E92-43EC-89B7-713D96868CBE}"/>
              </a:ext>
            </a:extLst>
          </p:cNvPr>
          <p:cNvSpPr txBox="1"/>
          <p:nvPr/>
        </p:nvSpPr>
        <p:spPr>
          <a:xfrm>
            <a:off x="1574920" y="4976868"/>
            <a:ext cx="916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95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주</a:t>
            </a:r>
            <a:r>
              <a:rPr sz="1400" b="1" spc="17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1400" b="1" spc="95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의</a:t>
            </a:r>
            <a:endParaRPr sz="1400" b="1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255A59F-454A-4EE4-AA0C-5D885136D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268760"/>
            <a:ext cx="11312944" cy="48244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b="1" dirty="0"/>
              <a:t>상수 포인터 </a:t>
            </a:r>
            <a:r>
              <a:rPr lang="en-US" altLang="ko-KR" b="1" dirty="0"/>
              <a:t>– </a:t>
            </a:r>
            <a:r>
              <a:rPr lang="ko-KR" altLang="en-US" b="1" dirty="0"/>
              <a:t>상수를 가리키는 포인터</a:t>
            </a:r>
            <a:endParaRPr lang="en-US" altLang="ko-KR" b="1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b="1" dirty="0"/>
              <a:t>포인터 상수</a:t>
            </a:r>
            <a:r>
              <a:rPr lang="en-US" altLang="ko-KR" b="1" dirty="0"/>
              <a:t>- </a:t>
            </a:r>
            <a:r>
              <a:rPr lang="ko-KR" altLang="en-US" b="1" dirty="0"/>
              <a:t>포인터가 상수</a:t>
            </a:r>
            <a:r>
              <a:rPr lang="en-US" altLang="ko-KR" b="1" dirty="0"/>
              <a:t>. </a:t>
            </a:r>
            <a:r>
              <a:rPr lang="ko-KR" altLang="en-US" b="1" dirty="0"/>
              <a:t>포인터의 값을 변경할 수 없다</a:t>
            </a:r>
            <a:r>
              <a:rPr lang="en-US" altLang="ko-KR" b="1" dirty="0"/>
              <a:t>.</a:t>
            </a:r>
            <a:endParaRPr lang="en-US" altLang="ko-KR" sz="1800" dirty="0"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CB00214E-537C-4932-9FF2-B55C5F700D99}"/>
              </a:ext>
            </a:extLst>
          </p:cNvPr>
          <p:cNvSpPr/>
          <p:nvPr/>
        </p:nvSpPr>
        <p:spPr>
          <a:xfrm>
            <a:off x="1775520" y="2981325"/>
            <a:ext cx="3994429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909CF25E-7347-45E5-999F-13E863852CC4}"/>
              </a:ext>
            </a:extLst>
          </p:cNvPr>
          <p:cNvSpPr/>
          <p:nvPr/>
        </p:nvSpPr>
        <p:spPr>
          <a:xfrm>
            <a:off x="5921059" y="3062321"/>
            <a:ext cx="2566431" cy="4788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643F4F2D-38D1-4AF8-BD7E-2AA805C201DC}"/>
              </a:ext>
            </a:extLst>
          </p:cNvPr>
          <p:cNvSpPr/>
          <p:nvPr/>
        </p:nvSpPr>
        <p:spPr>
          <a:xfrm>
            <a:off x="3341533" y="1944417"/>
            <a:ext cx="4689790" cy="4435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4">
            <a:extLst>
              <a:ext uri="{FF2B5EF4-FFF2-40B4-BE49-F238E27FC236}">
                <a16:creationId xmlns:a16="http://schemas.microsoft.com/office/drawing/2014/main" id="{7EF157E5-DD82-4ED0-B4C3-77FA693B4998}"/>
              </a:ext>
            </a:extLst>
          </p:cNvPr>
          <p:cNvSpPr/>
          <p:nvPr/>
        </p:nvSpPr>
        <p:spPr>
          <a:xfrm>
            <a:off x="3319426" y="2537410"/>
            <a:ext cx="2010325" cy="191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897EBF23-D4FA-473B-B305-ECF518AC5260}"/>
              </a:ext>
            </a:extLst>
          </p:cNvPr>
          <p:cNvSpPr/>
          <p:nvPr/>
        </p:nvSpPr>
        <p:spPr>
          <a:xfrm>
            <a:off x="3411271" y="4539762"/>
            <a:ext cx="4530491" cy="4333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67763906-BC67-4541-8AB5-7859485E0B3E}"/>
              </a:ext>
            </a:extLst>
          </p:cNvPr>
          <p:cNvSpPr/>
          <p:nvPr/>
        </p:nvSpPr>
        <p:spPr>
          <a:xfrm>
            <a:off x="3659412" y="5213446"/>
            <a:ext cx="1899445" cy="9480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F9E2D90B-2F06-4F23-81A5-7079EE2A847C}"/>
              </a:ext>
            </a:extLst>
          </p:cNvPr>
          <p:cNvSpPr/>
          <p:nvPr/>
        </p:nvSpPr>
        <p:spPr>
          <a:xfrm>
            <a:off x="6097659" y="5462013"/>
            <a:ext cx="2528600" cy="4864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775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466D6A1-D38B-4C0C-8678-709D85843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412876"/>
            <a:ext cx="11175033" cy="4824413"/>
          </a:xfrm>
        </p:spPr>
        <p:txBody>
          <a:bodyPr/>
          <a:lstStyle/>
          <a:p>
            <a:r>
              <a:rPr lang="ko-KR" altLang="en-US" dirty="0"/>
              <a:t>질문사항은 </a:t>
            </a:r>
            <a:r>
              <a:rPr lang="en-US" altLang="ko-KR" dirty="0">
                <a:hlinkClick r:id="rId2"/>
              </a:rPr>
              <a:t>tina8899@naver.com</a:t>
            </a:r>
            <a:r>
              <a:rPr lang="en-US" altLang="ko-KR" dirty="0"/>
              <a:t> </a:t>
            </a:r>
            <a:r>
              <a:rPr lang="ko-KR" altLang="en-US" dirty="0"/>
              <a:t>꼭 메일로</a:t>
            </a:r>
            <a:endParaRPr lang="en-US" altLang="ko-KR" dirty="0"/>
          </a:p>
          <a:p>
            <a:r>
              <a:rPr lang="ko-KR" altLang="en-US" dirty="0"/>
              <a:t>제목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 err="1"/>
              <a:t>컴프</a:t>
            </a:r>
            <a:r>
              <a:rPr lang="en-US" altLang="ko-KR" dirty="0"/>
              <a:t>]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endParaRPr lang="en-US" altLang="ko-KR" dirty="0"/>
          </a:p>
          <a:p>
            <a:r>
              <a:rPr lang="ko-KR" altLang="en-US" dirty="0"/>
              <a:t>내용</a:t>
            </a:r>
            <a:r>
              <a:rPr lang="en-US" altLang="ko-KR" dirty="0"/>
              <a:t>: </a:t>
            </a:r>
            <a:r>
              <a:rPr lang="ko-KR" altLang="en-US" dirty="0"/>
              <a:t>문의 내용</a:t>
            </a:r>
            <a:r>
              <a:rPr lang="en-US" altLang="ko-KR" dirty="0"/>
              <a:t>(</a:t>
            </a:r>
            <a:r>
              <a:rPr lang="ko-KR" altLang="en-US" dirty="0"/>
              <a:t>정확하게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ko-KR" altLang="en-US" dirty="0"/>
              <a:t>시간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월</a:t>
            </a:r>
            <a:r>
              <a:rPr lang="en-US" altLang="ko-KR" dirty="0"/>
              <a:t>(12:00~15:00, 19:00~22:00)</a:t>
            </a:r>
            <a:br>
              <a:rPr lang="en-US" altLang="ko-KR" dirty="0"/>
            </a:br>
            <a:r>
              <a:rPr lang="ko-KR" altLang="en-US" dirty="0"/>
              <a:t>화</a:t>
            </a:r>
            <a:r>
              <a:rPr lang="en-US" altLang="ko-KR" dirty="0"/>
              <a:t>(12:30~22:00)</a:t>
            </a:r>
            <a:br>
              <a:rPr lang="en-US" altLang="ko-KR" dirty="0"/>
            </a:br>
            <a:r>
              <a:rPr lang="ko-KR" altLang="en-US" dirty="0"/>
              <a:t>금</a:t>
            </a:r>
            <a:r>
              <a:rPr lang="en-US" altLang="ko-KR" dirty="0"/>
              <a:t>(10:00~22:00)</a:t>
            </a:r>
          </a:p>
        </p:txBody>
      </p:sp>
    </p:spTree>
    <p:extLst>
      <p:ext uri="{BB962C8B-B14F-4D97-AF65-F5344CB8AC3E}">
        <p14:creationId xmlns:p14="http://schemas.microsoft.com/office/powerpoint/2010/main" val="3377095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포인터와 배열 </a:t>
            </a:r>
            <a:r>
              <a:rPr lang="en-US" altLang="ko-KR" dirty="0"/>
              <a:t>-1</a:t>
            </a:r>
            <a:r>
              <a:rPr lang="ko-KR" altLang="en-US" dirty="0"/>
              <a:t>차원 배열</a:t>
            </a:r>
            <a:endParaRPr lang="en-US" altLang="ko-KR"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05972055-9E92-43EC-89B7-713D96868CBE}"/>
              </a:ext>
            </a:extLst>
          </p:cNvPr>
          <p:cNvSpPr txBox="1"/>
          <p:nvPr/>
        </p:nvSpPr>
        <p:spPr>
          <a:xfrm>
            <a:off x="1574920" y="4976868"/>
            <a:ext cx="916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95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주</a:t>
            </a:r>
            <a:r>
              <a:rPr sz="1400" b="1" spc="17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1400" b="1" spc="95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의</a:t>
            </a:r>
            <a:endParaRPr sz="1400" b="1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371321C0-1508-4675-B345-CA0E68738E29}"/>
              </a:ext>
            </a:extLst>
          </p:cNvPr>
          <p:cNvSpPr/>
          <p:nvPr/>
        </p:nvSpPr>
        <p:spPr>
          <a:xfrm>
            <a:off x="2121587" y="1556792"/>
            <a:ext cx="8166221" cy="6662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649531F6-F49C-4B17-938F-A9ABCFDD39D8}"/>
              </a:ext>
            </a:extLst>
          </p:cNvPr>
          <p:cNvSpPr/>
          <p:nvPr/>
        </p:nvSpPr>
        <p:spPr>
          <a:xfrm>
            <a:off x="2999656" y="2492896"/>
            <a:ext cx="5042484" cy="1666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9EBDDBB9-A733-4E4E-AE32-41DD7E07C239}"/>
              </a:ext>
            </a:extLst>
          </p:cNvPr>
          <p:cNvSpPr/>
          <p:nvPr/>
        </p:nvSpPr>
        <p:spPr>
          <a:xfrm>
            <a:off x="2940118" y="4128656"/>
            <a:ext cx="5154054" cy="1820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5791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포인터 연산 </a:t>
            </a:r>
            <a:r>
              <a:rPr lang="en-US" altLang="ko-KR" dirty="0"/>
              <a:t>- </a:t>
            </a:r>
            <a:r>
              <a:rPr lang="ko-KR" altLang="en-US" dirty="0"/>
              <a:t>증감 연산자</a:t>
            </a:r>
            <a:endParaRPr lang="en-US" altLang="ko-KR"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05972055-9E92-43EC-89B7-713D96868CBE}"/>
              </a:ext>
            </a:extLst>
          </p:cNvPr>
          <p:cNvSpPr txBox="1"/>
          <p:nvPr/>
        </p:nvSpPr>
        <p:spPr>
          <a:xfrm>
            <a:off x="1574920" y="4976868"/>
            <a:ext cx="916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95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주</a:t>
            </a:r>
            <a:r>
              <a:rPr sz="1400" b="1" spc="17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1400" b="1" spc="95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의</a:t>
            </a:r>
            <a:endParaRPr sz="1400" b="1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3716970-EE41-4BFF-AF95-7C5FD66DD628}"/>
              </a:ext>
            </a:extLst>
          </p:cNvPr>
          <p:cNvSpPr/>
          <p:nvPr/>
        </p:nvSpPr>
        <p:spPr>
          <a:xfrm>
            <a:off x="1584945" y="1268760"/>
            <a:ext cx="7626433" cy="299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F131B3FB-2867-4871-B031-6CE91BAB50CF}"/>
              </a:ext>
            </a:extLst>
          </p:cNvPr>
          <p:cNvSpPr/>
          <p:nvPr/>
        </p:nvSpPr>
        <p:spPr>
          <a:xfrm>
            <a:off x="1713652" y="2852936"/>
            <a:ext cx="4213606" cy="5318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0ADBE02F-2293-4A55-B465-CE054321334F}"/>
              </a:ext>
            </a:extLst>
          </p:cNvPr>
          <p:cNvSpPr/>
          <p:nvPr/>
        </p:nvSpPr>
        <p:spPr>
          <a:xfrm>
            <a:off x="1716146" y="3573016"/>
            <a:ext cx="5800144" cy="496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B2DD7F0E-6593-411F-BC7E-173711B0B0C0}"/>
              </a:ext>
            </a:extLst>
          </p:cNvPr>
          <p:cNvSpPr/>
          <p:nvPr/>
        </p:nvSpPr>
        <p:spPr>
          <a:xfrm>
            <a:off x="1853297" y="4221088"/>
            <a:ext cx="6154285" cy="21712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AB6CD455-A10A-4777-9D7B-71F7AD062008}"/>
              </a:ext>
            </a:extLst>
          </p:cNvPr>
          <p:cNvSpPr/>
          <p:nvPr/>
        </p:nvSpPr>
        <p:spPr>
          <a:xfrm>
            <a:off x="1638316" y="2420888"/>
            <a:ext cx="7350071" cy="2846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BD61DC58-8A65-4CDE-9B59-E518378DAEE6}"/>
              </a:ext>
            </a:extLst>
          </p:cNvPr>
          <p:cNvSpPr/>
          <p:nvPr/>
        </p:nvSpPr>
        <p:spPr>
          <a:xfrm>
            <a:off x="2140937" y="1724714"/>
            <a:ext cx="5071751" cy="3361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285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포인터 연산 </a:t>
            </a:r>
            <a:r>
              <a:rPr lang="en-US" altLang="ko-KR" dirty="0"/>
              <a:t>- </a:t>
            </a:r>
            <a:r>
              <a:rPr lang="ko-KR" altLang="en-US" dirty="0"/>
              <a:t>증감 연산자</a:t>
            </a:r>
            <a:endParaRPr lang="en-US" altLang="ko-KR"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05972055-9E92-43EC-89B7-713D96868CBE}"/>
              </a:ext>
            </a:extLst>
          </p:cNvPr>
          <p:cNvSpPr txBox="1"/>
          <p:nvPr/>
        </p:nvSpPr>
        <p:spPr>
          <a:xfrm>
            <a:off x="1574920" y="4976868"/>
            <a:ext cx="916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95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주</a:t>
            </a:r>
            <a:r>
              <a:rPr sz="1400" b="1" spc="17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1400" b="1" spc="95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의</a:t>
            </a:r>
            <a:endParaRPr sz="1400" b="1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4849AE77-5328-4591-B030-5398884A1EDE}"/>
              </a:ext>
            </a:extLst>
          </p:cNvPr>
          <p:cNvSpPr/>
          <p:nvPr/>
        </p:nvSpPr>
        <p:spPr>
          <a:xfrm>
            <a:off x="844915" y="1353426"/>
            <a:ext cx="7344530" cy="4766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C9127EA2-0D1C-4A39-AA05-B9BD4DB27D73}"/>
              </a:ext>
            </a:extLst>
          </p:cNvPr>
          <p:cNvSpPr/>
          <p:nvPr/>
        </p:nvSpPr>
        <p:spPr>
          <a:xfrm>
            <a:off x="6533951" y="1352880"/>
            <a:ext cx="4038800" cy="20535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871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포인터 연산 </a:t>
            </a:r>
            <a:r>
              <a:rPr lang="en-US" altLang="ko-KR" dirty="0"/>
              <a:t>– </a:t>
            </a:r>
            <a:r>
              <a:rPr lang="ko-KR" altLang="en-US" dirty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endParaRPr lang="en-US" altLang="ko-KR"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05972055-9E92-43EC-89B7-713D96868CBE}"/>
              </a:ext>
            </a:extLst>
          </p:cNvPr>
          <p:cNvSpPr txBox="1"/>
          <p:nvPr/>
        </p:nvSpPr>
        <p:spPr>
          <a:xfrm>
            <a:off x="1574920" y="4976868"/>
            <a:ext cx="916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95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주</a:t>
            </a:r>
            <a:r>
              <a:rPr sz="1400" b="1" spc="17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1400" b="1" spc="95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의</a:t>
            </a:r>
            <a:endParaRPr sz="1400" b="1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D1F1C086-8E63-4975-86D5-E4E5FEC48688}"/>
              </a:ext>
            </a:extLst>
          </p:cNvPr>
          <p:cNvSpPr/>
          <p:nvPr/>
        </p:nvSpPr>
        <p:spPr>
          <a:xfrm>
            <a:off x="5807968" y="1700808"/>
            <a:ext cx="4747582" cy="11960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2AFEFD0-E20F-4187-B887-B1AB9FA08F51}"/>
              </a:ext>
            </a:extLst>
          </p:cNvPr>
          <p:cNvSpPr/>
          <p:nvPr/>
        </p:nvSpPr>
        <p:spPr>
          <a:xfrm>
            <a:off x="1468119" y="2314170"/>
            <a:ext cx="3559290" cy="2410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9658218-D457-45A9-A87D-262CA34290A0}"/>
              </a:ext>
            </a:extLst>
          </p:cNvPr>
          <p:cNvSpPr/>
          <p:nvPr/>
        </p:nvSpPr>
        <p:spPr>
          <a:xfrm>
            <a:off x="938706" y="1780639"/>
            <a:ext cx="2300755" cy="3274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8FE30D45-F62A-47FF-9987-195D98DD7305}"/>
              </a:ext>
            </a:extLst>
          </p:cNvPr>
          <p:cNvSpPr/>
          <p:nvPr/>
        </p:nvSpPr>
        <p:spPr>
          <a:xfrm>
            <a:off x="1285238" y="2775366"/>
            <a:ext cx="5001961" cy="3805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F36EBD8C-1189-4950-8CD4-91E63E40E111}"/>
              </a:ext>
            </a:extLst>
          </p:cNvPr>
          <p:cNvSpPr/>
          <p:nvPr/>
        </p:nvSpPr>
        <p:spPr>
          <a:xfrm>
            <a:off x="952113" y="3843175"/>
            <a:ext cx="2800462" cy="3298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B8AE5CD2-9D3A-4907-AFA1-CC64354E81D0}"/>
              </a:ext>
            </a:extLst>
          </p:cNvPr>
          <p:cNvSpPr/>
          <p:nvPr/>
        </p:nvSpPr>
        <p:spPr>
          <a:xfrm>
            <a:off x="1358005" y="4278555"/>
            <a:ext cx="3560368" cy="5930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3CA02721-790F-481C-B53E-22DB0449F702}"/>
              </a:ext>
            </a:extLst>
          </p:cNvPr>
          <p:cNvSpPr/>
          <p:nvPr/>
        </p:nvSpPr>
        <p:spPr>
          <a:xfrm>
            <a:off x="1312546" y="5035257"/>
            <a:ext cx="5119426" cy="2625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7">
            <a:extLst>
              <a:ext uri="{FF2B5EF4-FFF2-40B4-BE49-F238E27FC236}">
                <a16:creationId xmlns:a16="http://schemas.microsoft.com/office/drawing/2014/main" id="{0527E743-13A3-4044-BE79-582DF06C65FE}"/>
              </a:ext>
            </a:extLst>
          </p:cNvPr>
          <p:cNvSpPr/>
          <p:nvPr/>
        </p:nvSpPr>
        <p:spPr>
          <a:xfrm>
            <a:off x="1312892" y="5316566"/>
            <a:ext cx="7899261" cy="2858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8">
            <a:extLst>
              <a:ext uri="{FF2B5EF4-FFF2-40B4-BE49-F238E27FC236}">
                <a16:creationId xmlns:a16="http://schemas.microsoft.com/office/drawing/2014/main" id="{61597C59-4812-414D-9F5F-E914ABDCDC6F}"/>
              </a:ext>
            </a:extLst>
          </p:cNvPr>
          <p:cNvSpPr/>
          <p:nvPr/>
        </p:nvSpPr>
        <p:spPr>
          <a:xfrm>
            <a:off x="1247532" y="5744567"/>
            <a:ext cx="8265234" cy="2553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0">
            <a:extLst>
              <a:ext uri="{FF2B5EF4-FFF2-40B4-BE49-F238E27FC236}">
                <a16:creationId xmlns:a16="http://schemas.microsoft.com/office/drawing/2014/main" id="{4D3CC0E2-F141-4BC3-972B-05379DC0BC24}"/>
              </a:ext>
            </a:extLst>
          </p:cNvPr>
          <p:cNvSpPr/>
          <p:nvPr/>
        </p:nvSpPr>
        <p:spPr>
          <a:xfrm>
            <a:off x="7259759" y="3764789"/>
            <a:ext cx="2724673" cy="13203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1146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포인터 연산 </a:t>
            </a:r>
            <a:r>
              <a:rPr lang="en-US" altLang="ko-KR" dirty="0"/>
              <a:t>– </a:t>
            </a:r>
            <a:r>
              <a:rPr lang="ko-KR" altLang="en-US" dirty="0"/>
              <a:t>비교 연산자</a:t>
            </a:r>
            <a:endParaRPr lang="en-US" altLang="ko-KR" dirty="0"/>
          </a:p>
        </p:txBody>
      </p:sp>
      <p:sp>
        <p:nvSpPr>
          <p:cNvPr id="26" name="object 7">
            <a:extLst>
              <a:ext uri="{FF2B5EF4-FFF2-40B4-BE49-F238E27FC236}">
                <a16:creationId xmlns:a16="http://schemas.microsoft.com/office/drawing/2014/main" id="{0E0A292E-CFCD-4659-8E22-46AED2333B04}"/>
              </a:ext>
            </a:extLst>
          </p:cNvPr>
          <p:cNvSpPr/>
          <p:nvPr/>
        </p:nvSpPr>
        <p:spPr>
          <a:xfrm>
            <a:off x="2387581" y="1837199"/>
            <a:ext cx="6161071" cy="23416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8">
            <a:extLst>
              <a:ext uri="{FF2B5EF4-FFF2-40B4-BE49-F238E27FC236}">
                <a16:creationId xmlns:a16="http://schemas.microsoft.com/office/drawing/2014/main" id="{36076F6E-46B8-4732-9231-0C57B534AA22}"/>
              </a:ext>
            </a:extLst>
          </p:cNvPr>
          <p:cNvSpPr/>
          <p:nvPr/>
        </p:nvSpPr>
        <p:spPr>
          <a:xfrm>
            <a:off x="1282553" y="1327482"/>
            <a:ext cx="2346178" cy="3009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9">
            <a:extLst>
              <a:ext uri="{FF2B5EF4-FFF2-40B4-BE49-F238E27FC236}">
                <a16:creationId xmlns:a16="http://schemas.microsoft.com/office/drawing/2014/main" id="{023AED97-2451-4674-8EF4-79C0F658D965}"/>
              </a:ext>
            </a:extLst>
          </p:cNvPr>
          <p:cNvSpPr/>
          <p:nvPr/>
        </p:nvSpPr>
        <p:spPr>
          <a:xfrm>
            <a:off x="1432634" y="3916602"/>
            <a:ext cx="1785064" cy="3117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0">
            <a:extLst>
              <a:ext uri="{FF2B5EF4-FFF2-40B4-BE49-F238E27FC236}">
                <a16:creationId xmlns:a16="http://schemas.microsoft.com/office/drawing/2014/main" id="{32C74A0A-DA5A-4899-8C07-EC1308F705DB}"/>
              </a:ext>
            </a:extLst>
          </p:cNvPr>
          <p:cNvSpPr/>
          <p:nvPr/>
        </p:nvSpPr>
        <p:spPr>
          <a:xfrm>
            <a:off x="1775520" y="4437112"/>
            <a:ext cx="7672985" cy="1440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2822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en-US" altLang="ko-KR" dirty="0"/>
              <a:t>[]</a:t>
            </a:r>
            <a:r>
              <a:rPr lang="ko-KR" altLang="en-US" dirty="0"/>
              <a:t>연산자</a:t>
            </a:r>
            <a:r>
              <a:rPr lang="en-US" altLang="ko-KR" dirty="0"/>
              <a:t>- </a:t>
            </a:r>
            <a:r>
              <a:rPr lang="ko-KR" altLang="en-US" dirty="0"/>
              <a:t>배열 첨자 연산자</a:t>
            </a:r>
            <a:endParaRPr lang="en-US" altLang="ko-KR" dirty="0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46B530D-FFA3-4ADC-9AAA-BBB071CB4461}"/>
              </a:ext>
            </a:extLst>
          </p:cNvPr>
          <p:cNvSpPr/>
          <p:nvPr/>
        </p:nvSpPr>
        <p:spPr>
          <a:xfrm>
            <a:off x="3206175" y="3531981"/>
            <a:ext cx="4418932" cy="473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6254CABB-BB8D-46AA-9576-5E54374C3C37}"/>
              </a:ext>
            </a:extLst>
          </p:cNvPr>
          <p:cNvSpPr/>
          <p:nvPr/>
        </p:nvSpPr>
        <p:spPr>
          <a:xfrm>
            <a:off x="3575720" y="4365104"/>
            <a:ext cx="3530280" cy="7762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AF231C60-03CA-4151-8F1D-60DDB26F6FB3}"/>
              </a:ext>
            </a:extLst>
          </p:cNvPr>
          <p:cNvSpPr/>
          <p:nvPr/>
        </p:nvSpPr>
        <p:spPr>
          <a:xfrm>
            <a:off x="2106893" y="1434321"/>
            <a:ext cx="7557016" cy="19085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0803C3E9-BC9F-46B4-A0D0-00D231F9C8FA}"/>
              </a:ext>
            </a:extLst>
          </p:cNvPr>
          <p:cNvSpPr/>
          <p:nvPr/>
        </p:nvSpPr>
        <p:spPr>
          <a:xfrm>
            <a:off x="2711624" y="5616163"/>
            <a:ext cx="5914488" cy="4771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8873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변수와 배열의 비교</a:t>
            </a:r>
            <a:endParaRPr lang="en-US" altLang="ko-KR" dirty="0"/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13EBB081-4073-49E4-9A44-E2DAC95DDDFA}"/>
              </a:ext>
            </a:extLst>
          </p:cNvPr>
          <p:cNvSpPr/>
          <p:nvPr/>
        </p:nvSpPr>
        <p:spPr>
          <a:xfrm>
            <a:off x="2437722" y="2051085"/>
            <a:ext cx="1539832" cy="13760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47DB3A1A-6FC6-4FB8-9B76-928ABDAC6068}"/>
              </a:ext>
            </a:extLst>
          </p:cNvPr>
          <p:cNvSpPr/>
          <p:nvPr/>
        </p:nvSpPr>
        <p:spPr>
          <a:xfrm>
            <a:off x="2606035" y="1363149"/>
            <a:ext cx="1213632" cy="5684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8">
            <a:extLst>
              <a:ext uri="{FF2B5EF4-FFF2-40B4-BE49-F238E27FC236}">
                <a16:creationId xmlns:a16="http://schemas.microsoft.com/office/drawing/2014/main" id="{A54FA3F0-04C7-4E25-AFB6-87A43CD125E0}"/>
              </a:ext>
            </a:extLst>
          </p:cNvPr>
          <p:cNvSpPr/>
          <p:nvPr/>
        </p:nvSpPr>
        <p:spPr>
          <a:xfrm>
            <a:off x="5894997" y="1344466"/>
            <a:ext cx="1858495" cy="5304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E2622F9F-CA81-472B-A44E-0C0A9C844627}"/>
              </a:ext>
            </a:extLst>
          </p:cNvPr>
          <p:cNvSpPr/>
          <p:nvPr/>
        </p:nvSpPr>
        <p:spPr>
          <a:xfrm>
            <a:off x="5678573" y="2099846"/>
            <a:ext cx="2531363" cy="13195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0">
            <a:extLst>
              <a:ext uri="{FF2B5EF4-FFF2-40B4-BE49-F238E27FC236}">
                <a16:creationId xmlns:a16="http://schemas.microsoft.com/office/drawing/2014/main" id="{2EC3246D-630A-4F5B-A38F-134C87542D84}"/>
              </a:ext>
            </a:extLst>
          </p:cNvPr>
          <p:cNvSpPr/>
          <p:nvPr/>
        </p:nvSpPr>
        <p:spPr>
          <a:xfrm>
            <a:off x="2531284" y="3533520"/>
            <a:ext cx="2081053" cy="9035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1">
            <a:extLst>
              <a:ext uri="{FF2B5EF4-FFF2-40B4-BE49-F238E27FC236}">
                <a16:creationId xmlns:a16="http://schemas.microsoft.com/office/drawing/2014/main" id="{6BE45380-5DF7-4412-A37B-1F0084CD90B8}"/>
              </a:ext>
            </a:extLst>
          </p:cNvPr>
          <p:cNvSpPr/>
          <p:nvPr/>
        </p:nvSpPr>
        <p:spPr>
          <a:xfrm>
            <a:off x="5925070" y="3501008"/>
            <a:ext cx="2658748" cy="9130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16A515EC-8981-4AFD-90A0-44548F547EA2}"/>
              </a:ext>
            </a:extLst>
          </p:cNvPr>
          <p:cNvSpPr/>
          <p:nvPr/>
        </p:nvSpPr>
        <p:spPr>
          <a:xfrm>
            <a:off x="1919535" y="4581128"/>
            <a:ext cx="7615815" cy="736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A7561233-ABA2-4D84-8983-644DAC405A1F}"/>
              </a:ext>
            </a:extLst>
          </p:cNvPr>
          <p:cNvSpPr/>
          <p:nvPr/>
        </p:nvSpPr>
        <p:spPr>
          <a:xfrm>
            <a:off x="1939033" y="5494500"/>
            <a:ext cx="7712007" cy="7428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6717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포인터의 자동 </a:t>
            </a:r>
            <a:r>
              <a:rPr lang="ko-KR" altLang="en-US" dirty="0" err="1"/>
              <a:t>형변환</a:t>
            </a:r>
            <a:endParaRPr lang="en-US" altLang="ko-KR" dirty="0"/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70BE4813-ED4A-442E-A95D-5866C046E675}"/>
              </a:ext>
            </a:extLst>
          </p:cNvPr>
          <p:cNvSpPr/>
          <p:nvPr/>
        </p:nvSpPr>
        <p:spPr>
          <a:xfrm>
            <a:off x="823584" y="1256389"/>
            <a:ext cx="3734511" cy="300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9EB42883-8F78-49B5-BF2F-0C1F7EC05AD9}"/>
              </a:ext>
            </a:extLst>
          </p:cNvPr>
          <p:cNvSpPr/>
          <p:nvPr/>
        </p:nvSpPr>
        <p:spPr>
          <a:xfrm>
            <a:off x="1091733" y="2057275"/>
            <a:ext cx="4428203" cy="8676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8">
            <a:extLst>
              <a:ext uri="{FF2B5EF4-FFF2-40B4-BE49-F238E27FC236}">
                <a16:creationId xmlns:a16="http://schemas.microsoft.com/office/drawing/2014/main" id="{71CAAFAE-8AA2-4708-8E05-8B813F8AEB5C}"/>
              </a:ext>
            </a:extLst>
          </p:cNvPr>
          <p:cNvSpPr/>
          <p:nvPr/>
        </p:nvSpPr>
        <p:spPr>
          <a:xfrm>
            <a:off x="3359696" y="1689803"/>
            <a:ext cx="2887247" cy="2961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9">
            <a:extLst>
              <a:ext uri="{FF2B5EF4-FFF2-40B4-BE49-F238E27FC236}">
                <a16:creationId xmlns:a16="http://schemas.microsoft.com/office/drawing/2014/main" id="{4B40092C-8311-409C-931B-F807586D2DA4}"/>
              </a:ext>
            </a:extLst>
          </p:cNvPr>
          <p:cNvSpPr/>
          <p:nvPr/>
        </p:nvSpPr>
        <p:spPr>
          <a:xfrm>
            <a:off x="5812237" y="1988840"/>
            <a:ext cx="4820267" cy="9353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0">
            <a:extLst>
              <a:ext uri="{FF2B5EF4-FFF2-40B4-BE49-F238E27FC236}">
                <a16:creationId xmlns:a16="http://schemas.microsoft.com/office/drawing/2014/main" id="{4D55BDB1-A05F-40D4-9F6C-78FC8E54C371}"/>
              </a:ext>
            </a:extLst>
          </p:cNvPr>
          <p:cNvSpPr/>
          <p:nvPr/>
        </p:nvSpPr>
        <p:spPr>
          <a:xfrm>
            <a:off x="1480249" y="3051140"/>
            <a:ext cx="2944488" cy="13859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1">
            <a:extLst>
              <a:ext uri="{FF2B5EF4-FFF2-40B4-BE49-F238E27FC236}">
                <a16:creationId xmlns:a16="http://schemas.microsoft.com/office/drawing/2014/main" id="{01428D78-F42E-4144-A2E3-F3912E848389}"/>
              </a:ext>
            </a:extLst>
          </p:cNvPr>
          <p:cNvSpPr/>
          <p:nvPr/>
        </p:nvSpPr>
        <p:spPr>
          <a:xfrm>
            <a:off x="6950876" y="3060834"/>
            <a:ext cx="2457492" cy="13762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5D2D55B8-0A0A-4AD8-BB17-766C232B519B}"/>
              </a:ext>
            </a:extLst>
          </p:cNvPr>
          <p:cNvSpPr/>
          <p:nvPr/>
        </p:nvSpPr>
        <p:spPr>
          <a:xfrm>
            <a:off x="1883218" y="5458438"/>
            <a:ext cx="7250861" cy="8508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3">
            <a:extLst>
              <a:ext uri="{FF2B5EF4-FFF2-40B4-BE49-F238E27FC236}">
                <a16:creationId xmlns:a16="http://schemas.microsoft.com/office/drawing/2014/main" id="{389E652C-8F38-41A1-87A1-975FCCFA692A}"/>
              </a:ext>
            </a:extLst>
          </p:cNvPr>
          <p:cNvSpPr/>
          <p:nvPr/>
        </p:nvSpPr>
        <p:spPr>
          <a:xfrm>
            <a:off x="2005775" y="4570515"/>
            <a:ext cx="6750176" cy="8027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5B54DB-7B52-4B9E-ACC8-FB29BE5B596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0253"/>
          <a:stretch/>
        </p:blipFill>
        <p:spPr>
          <a:xfrm>
            <a:off x="8130433" y="2637624"/>
            <a:ext cx="4111583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43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포인터의 자동 </a:t>
            </a:r>
            <a:r>
              <a:rPr lang="ko-KR" altLang="en-US" dirty="0" err="1"/>
              <a:t>형변환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5B54DB-7B52-4B9E-ACC8-FB29BE5B59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53"/>
          <a:stretch/>
        </p:blipFill>
        <p:spPr>
          <a:xfrm>
            <a:off x="2207568" y="1628799"/>
            <a:ext cx="5400600" cy="340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85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포인터와 배열의 비교</a:t>
            </a:r>
            <a:endParaRPr lang="en-US" altLang="ko-KR" dirty="0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4132726D-2905-473B-8902-7B3BBDFF1650}"/>
              </a:ext>
            </a:extLst>
          </p:cNvPr>
          <p:cNvSpPr/>
          <p:nvPr/>
        </p:nvSpPr>
        <p:spPr>
          <a:xfrm>
            <a:off x="1056198" y="1258810"/>
            <a:ext cx="9395867" cy="3699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FB01B139-C9D2-4BBF-BA8E-4013B6096729}"/>
              </a:ext>
            </a:extLst>
          </p:cNvPr>
          <p:cNvSpPr/>
          <p:nvPr/>
        </p:nvSpPr>
        <p:spPr>
          <a:xfrm>
            <a:off x="2986593" y="1700808"/>
            <a:ext cx="4765591" cy="1537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FF3BB4BC-6FEC-4981-A9A7-880F00B6D43B}"/>
              </a:ext>
            </a:extLst>
          </p:cNvPr>
          <p:cNvSpPr/>
          <p:nvPr/>
        </p:nvSpPr>
        <p:spPr>
          <a:xfrm>
            <a:off x="1024529" y="3220506"/>
            <a:ext cx="4013214" cy="11855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CD073C6B-51C2-416F-A8E2-B285693FE586}"/>
              </a:ext>
            </a:extLst>
          </p:cNvPr>
          <p:cNvSpPr/>
          <p:nvPr/>
        </p:nvSpPr>
        <p:spPr>
          <a:xfrm>
            <a:off x="5663952" y="3458371"/>
            <a:ext cx="2881223" cy="10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0B21A7C6-3AB1-4227-ABDB-CBF2FCF183CB}"/>
              </a:ext>
            </a:extLst>
          </p:cNvPr>
          <p:cNvSpPr/>
          <p:nvPr/>
        </p:nvSpPr>
        <p:spPr>
          <a:xfrm>
            <a:off x="8989179" y="3428932"/>
            <a:ext cx="2651437" cy="9663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id="{00B0FAE2-00FB-44EC-8F8B-94F956FA2998}"/>
              </a:ext>
            </a:extLst>
          </p:cNvPr>
          <p:cNvSpPr/>
          <p:nvPr/>
        </p:nvSpPr>
        <p:spPr>
          <a:xfrm>
            <a:off x="1056496" y="4628749"/>
            <a:ext cx="4251309" cy="7341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A0F3E862-3959-468D-ADBC-12CC77C9FEF3}"/>
              </a:ext>
            </a:extLst>
          </p:cNvPr>
          <p:cNvSpPr/>
          <p:nvPr/>
        </p:nvSpPr>
        <p:spPr>
          <a:xfrm>
            <a:off x="2300113" y="5443822"/>
            <a:ext cx="7279755" cy="10095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797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1384" y="122238"/>
            <a:ext cx="10021367" cy="990600"/>
          </a:xfrm>
        </p:spPr>
        <p:txBody>
          <a:bodyPr/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83632" y="873077"/>
            <a:ext cx="6048672" cy="4716163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포인터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구조체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6267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en-US" altLang="ko-KR" dirty="0"/>
              <a:t>NULL</a:t>
            </a:r>
            <a:r>
              <a:rPr lang="ko-KR" altLang="en-US" dirty="0"/>
              <a:t>과 </a:t>
            </a:r>
            <a:r>
              <a:rPr lang="en-US" altLang="ko-KR" dirty="0"/>
              <a:t>NULL</a:t>
            </a:r>
            <a:r>
              <a:rPr lang="ko-KR" altLang="en-US" dirty="0"/>
              <a:t>포인터</a:t>
            </a:r>
            <a:endParaRPr lang="en-US" altLang="ko-KR" dirty="0"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8EC51049-4983-467B-84B0-5080D53A225C}"/>
              </a:ext>
            </a:extLst>
          </p:cNvPr>
          <p:cNvSpPr/>
          <p:nvPr/>
        </p:nvSpPr>
        <p:spPr>
          <a:xfrm>
            <a:off x="1354769" y="2041658"/>
            <a:ext cx="7568052" cy="235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BCB4241D-B58B-4447-853B-CA05C6E14894}"/>
              </a:ext>
            </a:extLst>
          </p:cNvPr>
          <p:cNvSpPr/>
          <p:nvPr/>
        </p:nvSpPr>
        <p:spPr>
          <a:xfrm>
            <a:off x="1364213" y="2527252"/>
            <a:ext cx="8026600" cy="541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A6487870-E2BF-467F-A34D-96071E2AAEE8}"/>
              </a:ext>
            </a:extLst>
          </p:cNvPr>
          <p:cNvSpPr/>
          <p:nvPr/>
        </p:nvSpPr>
        <p:spPr>
          <a:xfrm>
            <a:off x="1415480" y="4365104"/>
            <a:ext cx="7215996" cy="17281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2">
            <a:extLst>
              <a:ext uri="{FF2B5EF4-FFF2-40B4-BE49-F238E27FC236}">
                <a16:creationId xmlns:a16="http://schemas.microsoft.com/office/drawing/2014/main" id="{9CBBFDE2-9F76-4312-A9FA-4FEBD57FDDB3}"/>
              </a:ext>
            </a:extLst>
          </p:cNvPr>
          <p:cNvSpPr/>
          <p:nvPr/>
        </p:nvSpPr>
        <p:spPr>
          <a:xfrm>
            <a:off x="947269" y="3931245"/>
            <a:ext cx="5821029" cy="2753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3">
            <a:extLst>
              <a:ext uri="{FF2B5EF4-FFF2-40B4-BE49-F238E27FC236}">
                <a16:creationId xmlns:a16="http://schemas.microsoft.com/office/drawing/2014/main" id="{94CF8F99-0753-4191-B789-4E1D0C9196BD}"/>
              </a:ext>
            </a:extLst>
          </p:cNvPr>
          <p:cNvSpPr/>
          <p:nvPr/>
        </p:nvSpPr>
        <p:spPr>
          <a:xfrm>
            <a:off x="982663" y="1566029"/>
            <a:ext cx="4755289" cy="2787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084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112838"/>
            <a:ext cx="11149203" cy="4980335"/>
          </a:xfrm>
        </p:spPr>
        <p:txBody>
          <a:bodyPr/>
          <a:lstStyle/>
          <a:p>
            <a:r>
              <a:rPr lang="ko-KR" altLang="en-US" sz="2000" dirty="0"/>
              <a:t>포인터를 이용해 </a:t>
            </a:r>
            <a:r>
              <a:rPr lang="en-US" altLang="ko-KR" sz="2000" dirty="0"/>
              <a:t>swap</a:t>
            </a:r>
            <a:r>
              <a:rPr lang="ko-KR" altLang="en-US" sz="2000" dirty="0"/>
              <a:t>함수 </a:t>
            </a:r>
            <a:r>
              <a:rPr lang="ko-KR" altLang="en-US" sz="2000" dirty="0" err="1"/>
              <a:t>만들어보기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입력</a:t>
            </a:r>
            <a:r>
              <a:rPr lang="en-US" altLang="ko-KR" sz="2000" dirty="0"/>
              <a:t>: </a:t>
            </a:r>
            <a:r>
              <a:rPr lang="ko-KR" altLang="en-US" sz="2000" dirty="0"/>
              <a:t>세 정수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출력</a:t>
            </a:r>
            <a:r>
              <a:rPr lang="en-US" altLang="ko-KR" sz="2000" dirty="0"/>
              <a:t>: </a:t>
            </a:r>
            <a:r>
              <a:rPr lang="ko-KR" altLang="en-US" sz="2000" dirty="0"/>
              <a:t>오름차순으로 출력</a:t>
            </a:r>
            <a:endParaRPr lang="en-US" altLang="ko-KR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EFAF5A2-3C24-4F56-A10B-AD038C344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697706"/>
              </p:ext>
            </p:extLst>
          </p:nvPr>
        </p:nvGraphicFramePr>
        <p:xfrm>
          <a:off x="519832" y="2519866"/>
          <a:ext cx="2767856" cy="9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928">
                  <a:extLst>
                    <a:ext uri="{9D8B030D-6E8A-4147-A177-3AD203B41FA5}">
                      <a16:colId xmlns:a16="http://schemas.microsoft.com/office/drawing/2014/main" val="1665662066"/>
                    </a:ext>
                  </a:extLst>
                </a:gridCol>
                <a:gridCol w="1383928">
                  <a:extLst>
                    <a:ext uri="{9D8B030D-6E8A-4147-A177-3AD203B41FA5}">
                      <a16:colId xmlns:a16="http://schemas.microsoft.com/office/drawing/2014/main" val="1859734678"/>
                    </a:ext>
                  </a:extLst>
                </a:gridCol>
              </a:tblGrid>
              <a:tr h="4545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예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예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532352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60 50 2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2 50 60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7810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8307449-96F2-43AE-9A2E-516B32968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65015"/>
              </p:ext>
            </p:extLst>
          </p:nvPr>
        </p:nvGraphicFramePr>
        <p:xfrm>
          <a:off x="519831" y="3744002"/>
          <a:ext cx="2767856" cy="9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928">
                  <a:extLst>
                    <a:ext uri="{9D8B030D-6E8A-4147-A177-3AD203B41FA5}">
                      <a16:colId xmlns:a16="http://schemas.microsoft.com/office/drawing/2014/main" val="1665662066"/>
                    </a:ext>
                  </a:extLst>
                </a:gridCol>
                <a:gridCol w="1383928">
                  <a:extLst>
                    <a:ext uri="{9D8B030D-6E8A-4147-A177-3AD203B41FA5}">
                      <a16:colId xmlns:a16="http://schemas.microsoft.com/office/drawing/2014/main" val="1859734678"/>
                    </a:ext>
                  </a:extLst>
                </a:gridCol>
              </a:tblGrid>
              <a:tr h="4545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예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예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532352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90 -5 100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-5 90 100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78108"/>
                  </a:ext>
                </a:extLst>
              </a:tr>
            </a:tbl>
          </a:graphicData>
        </a:graphic>
      </p:graphicFrame>
      <p:sp>
        <p:nvSpPr>
          <p:cNvPr id="29" name="제목 1">
            <a:extLst>
              <a:ext uri="{FF2B5EF4-FFF2-40B4-BE49-F238E27FC236}">
                <a16:creationId xmlns:a16="http://schemas.microsoft.com/office/drawing/2014/main" id="{960AC93E-19B0-4CD8-BFCC-2589D3FA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035AE-D138-4538-8A92-D334875AEB16}"/>
              </a:ext>
            </a:extLst>
          </p:cNvPr>
          <p:cNvSpPr txBox="1"/>
          <p:nvPr/>
        </p:nvSpPr>
        <p:spPr>
          <a:xfrm>
            <a:off x="5959979" y="255994"/>
            <a:ext cx="493183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#include&lt;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void swap(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*x,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*y)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/*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값을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swap */          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main()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a,b,c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scanf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d%d%d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&amp;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a,&amp;b,&amp;c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if(a&gt;b)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 swap</a:t>
            </a:r>
            <a:r>
              <a:rPr lang="en-US" altLang="ko-KR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       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if(b&gt;c)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 swap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if(a&gt;b)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 swap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 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("%d %d %d", a, b, c);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5037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112838"/>
            <a:ext cx="11149203" cy="4980335"/>
          </a:xfrm>
        </p:spPr>
        <p:txBody>
          <a:bodyPr/>
          <a:lstStyle/>
          <a:p>
            <a:r>
              <a:rPr lang="ko-KR" altLang="en-US" sz="2000" dirty="0"/>
              <a:t>디지털 이미지는 배열을 사용해 저장된다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이미지 처리를 할 때 속도를 </a:t>
            </a:r>
            <a:r>
              <a:rPr lang="ko-KR" altLang="en-US" sz="2000" dirty="0" err="1"/>
              <a:t>빠르게하기</a:t>
            </a:r>
            <a:r>
              <a:rPr lang="ko-KR" altLang="en-US" sz="2000" dirty="0"/>
              <a:t> 위해 포인터를 사용한다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이미지 내의 모든 픽셀의 값을 </a:t>
            </a:r>
            <a:r>
              <a:rPr lang="en-US" altLang="ko-KR" sz="2000" dirty="0"/>
              <a:t>10</a:t>
            </a:r>
            <a:r>
              <a:rPr lang="ko-KR" altLang="en-US" sz="2000" dirty="0"/>
              <a:t>씩 증가시켜보자 </a:t>
            </a:r>
            <a:endParaRPr lang="en-US" altLang="ko-KR" sz="2000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960AC93E-19B0-4CD8-BFCC-2589D3FA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81BBAA-FCB2-4509-8453-CA0FD761D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9" y="2388024"/>
            <a:ext cx="6192688" cy="392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74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960AC93E-19B0-4CD8-BFCC-2589D3FA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37E337-9C4A-48F6-B97F-CC0E46C65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6" y="1268760"/>
            <a:ext cx="7934325" cy="4676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8FA3D1-E4D6-49CE-A79C-4F88C5481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387" y="1268760"/>
            <a:ext cx="6895564" cy="467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9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335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C88A30-77CE-4012-8894-521DAD0B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268760"/>
            <a:ext cx="11312944" cy="48244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b="1" dirty="0"/>
              <a:t>Data types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C6A7700-4471-4589-82A5-34553B029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en-US" altLang="ko-KR" dirty="0"/>
              <a:t>Data types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786BA1E-1C4C-46E8-917B-DE86F809D1C9}"/>
              </a:ext>
            </a:extLst>
          </p:cNvPr>
          <p:cNvGrpSpPr/>
          <p:nvPr/>
        </p:nvGrpSpPr>
        <p:grpSpPr>
          <a:xfrm>
            <a:off x="1271463" y="2204864"/>
            <a:ext cx="9001001" cy="2243055"/>
            <a:chOff x="1271463" y="1967580"/>
            <a:chExt cx="9001001" cy="224305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7E880F-571B-4154-8B33-618FDF7FAFD7}"/>
                </a:ext>
              </a:extLst>
            </p:cNvPr>
            <p:cNvSpPr txBox="1"/>
            <p:nvPr/>
          </p:nvSpPr>
          <p:spPr>
            <a:xfrm>
              <a:off x="4943872" y="1967580"/>
              <a:ext cx="1584176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types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36F396-E4E7-4A1E-8439-FBADFCFF6DE8}"/>
                </a:ext>
              </a:extLst>
            </p:cNvPr>
            <p:cNvSpPr txBox="1"/>
            <p:nvPr/>
          </p:nvSpPr>
          <p:spPr>
            <a:xfrm>
              <a:off x="1271463" y="3502749"/>
              <a:ext cx="1728187" cy="7078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Primitive built-in type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1FC3E5-3EE1-463B-8CD1-A94BA7FA307E}"/>
                </a:ext>
              </a:extLst>
            </p:cNvPr>
            <p:cNvSpPr txBox="1"/>
            <p:nvPr/>
          </p:nvSpPr>
          <p:spPr>
            <a:xfrm>
              <a:off x="8688288" y="3502749"/>
              <a:ext cx="1584176" cy="7078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Structure type</a:t>
              </a:r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B6F7C5-73D1-4526-8B39-36AF047112F6}"/>
                </a:ext>
              </a:extLst>
            </p:cNvPr>
            <p:cNvSpPr txBox="1"/>
            <p:nvPr/>
          </p:nvSpPr>
          <p:spPr>
            <a:xfrm>
              <a:off x="6528048" y="3641248"/>
              <a:ext cx="1584176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Pinter type</a:t>
              </a:r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0175CD-C0F7-47AA-A086-1CB6A86D7C8F}"/>
                </a:ext>
              </a:extLst>
            </p:cNvPr>
            <p:cNvSpPr txBox="1"/>
            <p:nvPr/>
          </p:nvSpPr>
          <p:spPr>
            <a:xfrm>
              <a:off x="3575720" y="3645024"/>
              <a:ext cx="1584176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Array type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BF92C65-E2A8-4977-AB35-F2038F9A1D5B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5735960" y="2367690"/>
              <a:ext cx="1" cy="557254"/>
            </a:xfrm>
            <a:prstGeom prst="line">
              <a:avLst/>
            </a:prstGeom>
            <a:ln w="349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F8ED2E91-9DE4-4D1F-A236-8E88DCB60FE0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5400000" flipH="1" flipV="1">
              <a:off x="5519063" y="-458565"/>
              <a:ext cx="577808" cy="7344821"/>
            </a:xfrm>
            <a:prstGeom prst="bentConnector2">
              <a:avLst/>
            </a:prstGeom>
            <a:ln w="349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DFEC42B-D9FF-4AE9-A13A-63154F066984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9480376" y="2924941"/>
              <a:ext cx="1" cy="577808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CB03AAC-DB30-4395-B08A-7F305D27BFCA}"/>
                </a:ext>
              </a:extLst>
            </p:cNvPr>
            <p:cNvCxnSpPr>
              <a:stCxn id="12" idx="0"/>
            </p:cNvCxnSpPr>
            <p:nvPr/>
          </p:nvCxnSpPr>
          <p:spPr>
            <a:xfrm flipV="1">
              <a:off x="4367808" y="2924940"/>
              <a:ext cx="0" cy="720084"/>
            </a:xfrm>
            <a:prstGeom prst="line">
              <a:avLst/>
            </a:prstGeom>
            <a:ln w="349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A511B7C-1000-41E0-B2E6-3D68C5E8B421}"/>
                </a:ext>
              </a:extLst>
            </p:cNvPr>
            <p:cNvCxnSpPr>
              <a:stCxn id="11" idx="0"/>
            </p:cNvCxnSpPr>
            <p:nvPr/>
          </p:nvCxnSpPr>
          <p:spPr>
            <a:xfrm flipV="1">
              <a:off x="7320136" y="2924940"/>
              <a:ext cx="0" cy="716308"/>
            </a:xfrm>
            <a:prstGeom prst="line">
              <a:avLst/>
            </a:prstGeom>
            <a:ln w="349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724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C88A30-77CE-4012-8894-521DAD0B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268760"/>
            <a:ext cx="11312944" cy="48244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800" b="1" dirty="0"/>
              <a:t>정의</a:t>
            </a:r>
            <a:endParaRPr lang="en-US" altLang="ko-KR" sz="28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800" b="1" dirty="0"/>
              <a:t>포인터</a:t>
            </a:r>
            <a:r>
              <a:rPr lang="en-US" altLang="ko-KR" sz="2800" b="1" dirty="0"/>
              <a:t>(pointer): </a:t>
            </a:r>
            <a:r>
              <a:rPr lang="ko-KR" altLang="en-US" sz="2800" b="1" dirty="0"/>
              <a:t>주소를 가지고 있는 변수</a:t>
            </a:r>
            <a:endParaRPr lang="en-US" altLang="ko-KR" sz="2800" b="1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2800" b="1" dirty="0"/>
          </a:p>
          <a:p>
            <a:r>
              <a:rPr lang="en-US" altLang="ko-KR" sz="2000" dirty="0"/>
              <a:t>C</a:t>
            </a:r>
            <a:r>
              <a:rPr lang="ko-KR" altLang="en-US" sz="2000" dirty="0"/>
              <a:t>프로그래밍언어에서는 </a:t>
            </a:r>
            <a:r>
              <a:rPr lang="ko-KR" altLang="en-US" sz="2000" dirty="0">
                <a:solidFill>
                  <a:srgbClr val="FF0000"/>
                </a:solidFill>
              </a:rPr>
              <a:t>메모리의 주소를 저장</a:t>
            </a:r>
            <a:r>
              <a:rPr lang="ko-KR" altLang="en-US" sz="2000" dirty="0"/>
              <a:t>하는 변수이다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포인터 자체가 하나의 변수이기 때문에 포인터도 메모리 내에서 선언되며 일반 상수를 저장하는 변수가 아닌 </a:t>
            </a:r>
            <a:r>
              <a:rPr lang="ko-KR" altLang="en-US" sz="2000" dirty="0" err="1"/>
              <a:t>주소값을</a:t>
            </a:r>
            <a:r>
              <a:rPr lang="ko-KR" altLang="en-US" sz="2000" dirty="0"/>
              <a:t> 저장하는 변수라는 점에서 일반변수와 구별된다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포인터란 일반 변수의 </a:t>
            </a:r>
            <a:r>
              <a:rPr lang="ko-KR" altLang="en-US" sz="2000" dirty="0" err="1"/>
              <a:t>주소값을</a:t>
            </a:r>
            <a:r>
              <a:rPr lang="ko-KR" altLang="en-US" sz="2000" dirty="0"/>
              <a:t> 저장하기 위한 용도로 사용되며</a:t>
            </a:r>
            <a:r>
              <a:rPr lang="en-US" altLang="ko-KR" sz="2000" dirty="0"/>
              <a:t>, </a:t>
            </a:r>
            <a:r>
              <a:rPr lang="ko-KR" altLang="en-US" sz="2000" dirty="0"/>
              <a:t>이 </a:t>
            </a:r>
            <a:r>
              <a:rPr lang="ko-KR" altLang="en-US" sz="2000" dirty="0">
                <a:solidFill>
                  <a:srgbClr val="FF0000"/>
                </a:solidFill>
              </a:rPr>
              <a:t>포인터를 통해 변수에 접근 </a:t>
            </a:r>
            <a:r>
              <a:rPr lang="ko-KR" altLang="en-US" sz="2000" dirty="0"/>
              <a:t>할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/>
              <a:t>수 있다</a:t>
            </a:r>
            <a:r>
              <a:rPr lang="en-US" altLang="ko-KR" sz="2000" dirty="0"/>
              <a:t>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포인터</a:t>
            </a:r>
          </a:p>
        </p:txBody>
      </p:sp>
    </p:spTree>
    <p:extLst>
      <p:ext uri="{BB962C8B-B14F-4D97-AF65-F5344CB8AC3E}">
        <p14:creationId xmlns:p14="http://schemas.microsoft.com/office/powerpoint/2010/main" val="76884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포인터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1421BB0C-EB4B-4630-B1AA-E46F4F45D438}"/>
              </a:ext>
            </a:extLst>
          </p:cNvPr>
          <p:cNvSpPr/>
          <p:nvPr/>
        </p:nvSpPr>
        <p:spPr>
          <a:xfrm>
            <a:off x="1487488" y="1651273"/>
            <a:ext cx="2317042" cy="865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0141DF6B-6767-4EFF-9D2A-E57B4B262C31}"/>
              </a:ext>
            </a:extLst>
          </p:cNvPr>
          <p:cNvSpPr/>
          <p:nvPr/>
        </p:nvSpPr>
        <p:spPr>
          <a:xfrm>
            <a:off x="5663952" y="1705446"/>
            <a:ext cx="4711340" cy="7570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14E67FD9-3A38-45F5-8E5C-9971DE6438D4}"/>
              </a:ext>
            </a:extLst>
          </p:cNvPr>
          <p:cNvSpPr/>
          <p:nvPr/>
        </p:nvSpPr>
        <p:spPr>
          <a:xfrm>
            <a:off x="3378857" y="2852936"/>
            <a:ext cx="4570190" cy="7590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64292CCD-6167-4089-ACDB-E11B905E8377}"/>
              </a:ext>
            </a:extLst>
          </p:cNvPr>
          <p:cNvSpPr/>
          <p:nvPr/>
        </p:nvSpPr>
        <p:spPr>
          <a:xfrm>
            <a:off x="3071664" y="4002434"/>
            <a:ext cx="4469638" cy="14123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7318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포인터의 선언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0E95DB73-F057-4AF5-9AA8-9FAE7C11300F}"/>
              </a:ext>
            </a:extLst>
          </p:cNvPr>
          <p:cNvSpPr/>
          <p:nvPr/>
        </p:nvSpPr>
        <p:spPr>
          <a:xfrm>
            <a:off x="2594132" y="2082556"/>
            <a:ext cx="4668821" cy="1294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68ED7026-91C8-4632-AD14-BE36954B9DE2}"/>
              </a:ext>
            </a:extLst>
          </p:cNvPr>
          <p:cNvSpPr/>
          <p:nvPr/>
        </p:nvSpPr>
        <p:spPr>
          <a:xfrm>
            <a:off x="3955406" y="1258671"/>
            <a:ext cx="2844343" cy="3982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F707CD38-B3F7-4737-9066-4B76F5ED1DCA}"/>
              </a:ext>
            </a:extLst>
          </p:cNvPr>
          <p:cNvSpPr/>
          <p:nvPr/>
        </p:nvSpPr>
        <p:spPr>
          <a:xfrm>
            <a:off x="2567786" y="3737848"/>
            <a:ext cx="6572567" cy="8457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BC03F176-EB79-412A-AFF7-595F0AB44C7A}"/>
              </a:ext>
            </a:extLst>
          </p:cNvPr>
          <p:cNvSpPr/>
          <p:nvPr/>
        </p:nvSpPr>
        <p:spPr>
          <a:xfrm>
            <a:off x="2639616" y="5157192"/>
            <a:ext cx="5852159" cy="603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B8792543-EA10-4170-8845-9296FFB41C05}"/>
              </a:ext>
            </a:extLst>
          </p:cNvPr>
          <p:cNvSpPr/>
          <p:nvPr/>
        </p:nvSpPr>
        <p:spPr>
          <a:xfrm>
            <a:off x="2284016" y="4957802"/>
            <a:ext cx="711200" cy="276860"/>
          </a:xfrm>
          <a:custGeom>
            <a:avLst/>
            <a:gdLst/>
            <a:ahLst/>
            <a:cxnLst/>
            <a:rect l="l" t="t" r="r" b="b"/>
            <a:pathLst>
              <a:path w="711200" h="276860">
                <a:moveTo>
                  <a:pt x="0" y="0"/>
                </a:moveTo>
                <a:lnTo>
                  <a:pt x="711200" y="0"/>
                </a:lnTo>
                <a:lnTo>
                  <a:pt x="711200" y="276859"/>
                </a:lnTo>
                <a:lnTo>
                  <a:pt x="0" y="276859"/>
                </a:lnTo>
                <a:lnTo>
                  <a:pt x="0" y="0"/>
                </a:lnTo>
                <a:close/>
              </a:path>
            </a:pathLst>
          </a:custGeom>
          <a:solidFill>
            <a:srgbClr val="FFA4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05972055-9E92-43EC-89B7-713D96868CBE}"/>
              </a:ext>
            </a:extLst>
          </p:cNvPr>
          <p:cNvSpPr txBox="1"/>
          <p:nvPr/>
        </p:nvSpPr>
        <p:spPr>
          <a:xfrm>
            <a:off x="2411560" y="4976868"/>
            <a:ext cx="916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95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주</a:t>
            </a:r>
            <a:r>
              <a:rPr sz="1400" b="1" spc="17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1400" b="1" spc="95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의</a:t>
            </a:r>
            <a:endParaRPr sz="1400" b="1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0858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주소 연산자</a:t>
            </a:r>
            <a:r>
              <a:rPr lang="en-US" altLang="ko-KR" dirty="0"/>
              <a:t> &amp;</a:t>
            </a:r>
            <a:endParaRPr lang="ko-KR" altLang="en-US"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05972055-9E92-43EC-89B7-713D96868CBE}"/>
              </a:ext>
            </a:extLst>
          </p:cNvPr>
          <p:cNvSpPr txBox="1"/>
          <p:nvPr/>
        </p:nvSpPr>
        <p:spPr>
          <a:xfrm>
            <a:off x="2411560" y="4976868"/>
            <a:ext cx="916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95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주</a:t>
            </a:r>
            <a:r>
              <a:rPr sz="1400" b="1" spc="17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1400" b="1" spc="95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의</a:t>
            </a:r>
            <a:endParaRPr sz="1400" b="1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255A59F-454A-4EE4-AA0C-5D885136D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268760"/>
            <a:ext cx="11312944" cy="48244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b="1" dirty="0"/>
              <a:t>‘&amp;’ </a:t>
            </a:r>
            <a:r>
              <a:rPr lang="ko-KR" altLang="en-US" sz="2800" b="1" dirty="0"/>
              <a:t>연산자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주소 연산자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는 피연산자의 주소를 반환한다</a:t>
            </a:r>
            <a:r>
              <a:rPr lang="en-US" altLang="ko-KR" sz="2800" b="1" dirty="0"/>
              <a:t>. </a:t>
            </a:r>
            <a:endParaRPr lang="en-US" altLang="ko-KR" sz="2000" dirty="0"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97D844B6-8FE4-4186-87F1-03A5C4341E08}"/>
              </a:ext>
            </a:extLst>
          </p:cNvPr>
          <p:cNvSpPr/>
          <p:nvPr/>
        </p:nvSpPr>
        <p:spPr>
          <a:xfrm>
            <a:off x="2730031" y="2251237"/>
            <a:ext cx="2902658" cy="863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5311CB68-AB1A-448A-93F4-F81DAC599F9B}"/>
              </a:ext>
            </a:extLst>
          </p:cNvPr>
          <p:cNvSpPr/>
          <p:nvPr/>
        </p:nvSpPr>
        <p:spPr>
          <a:xfrm>
            <a:off x="2536503" y="3213853"/>
            <a:ext cx="3416022" cy="10817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50D8228F-626B-47D7-AA43-C9EC551A04BA}"/>
              </a:ext>
            </a:extLst>
          </p:cNvPr>
          <p:cNvSpPr/>
          <p:nvPr/>
        </p:nvSpPr>
        <p:spPr>
          <a:xfrm>
            <a:off x="2493259" y="4476592"/>
            <a:ext cx="3540610" cy="11126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E821E4FB-8807-4C72-BD57-78D9ABAE5DBB}"/>
              </a:ext>
            </a:extLst>
          </p:cNvPr>
          <p:cNvSpPr/>
          <p:nvPr/>
        </p:nvSpPr>
        <p:spPr>
          <a:xfrm>
            <a:off x="6410020" y="2835217"/>
            <a:ext cx="2350276" cy="27540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186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간접 참조 연산자 </a:t>
            </a:r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05972055-9E92-43EC-89B7-713D96868CBE}"/>
              </a:ext>
            </a:extLst>
          </p:cNvPr>
          <p:cNvSpPr txBox="1"/>
          <p:nvPr/>
        </p:nvSpPr>
        <p:spPr>
          <a:xfrm>
            <a:off x="2411560" y="4976868"/>
            <a:ext cx="916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95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주</a:t>
            </a:r>
            <a:r>
              <a:rPr sz="1400" b="1" spc="17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1400" b="1" spc="95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의</a:t>
            </a:r>
            <a:endParaRPr sz="1400" b="1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255A59F-454A-4EE4-AA0C-5D885136D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268760"/>
            <a:ext cx="11312944" cy="48244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b="1" dirty="0"/>
              <a:t>‘*’ </a:t>
            </a:r>
            <a:r>
              <a:rPr lang="ko-KR" altLang="en-US" sz="2800" b="1" dirty="0"/>
              <a:t>연산자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간접 참조 연산자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는 지정된 주소에 저장된 값을 반환</a:t>
            </a:r>
            <a:endParaRPr lang="en-US" altLang="ko-KR" sz="2000" dirty="0"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EC4AC035-41FB-41BE-805F-FB346EA61D73}"/>
              </a:ext>
            </a:extLst>
          </p:cNvPr>
          <p:cNvSpPr/>
          <p:nvPr/>
        </p:nvSpPr>
        <p:spPr>
          <a:xfrm>
            <a:off x="1676113" y="4725144"/>
            <a:ext cx="7603751" cy="3050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07095AE3-5203-4BD2-AB04-D9D0D10EC651}"/>
              </a:ext>
            </a:extLst>
          </p:cNvPr>
          <p:cNvSpPr/>
          <p:nvPr/>
        </p:nvSpPr>
        <p:spPr>
          <a:xfrm>
            <a:off x="1703512" y="5445224"/>
            <a:ext cx="6320875" cy="6020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31EDF216-4666-4BCB-8C25-EB5657BDF38D}"/>
              </a:ext>
            </a:extLst>
          </p:cNvPr>
          <p:cNvSpPr/>
          <p:nvPr/>
        </p:nvSpPr>
        <p:spPr>
          <a:xfrm>
            <a:off x="5521054" y="2318543"/>
            <a:ext cx="4675572" cy="20420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758C3E87-E7F5-4FFB-8760-CFAC3C2C1136}"/>
              </a:ext>
            </a:extLst>
          </p:cNvPr>
          <p:cNvSpPr/>
          <p:nvPr/>
        </p:nvSpPr>
        <p:spPr>
          <a:xfrm>
            <a:off x="1795906" y="2352402"/>
            <a:ext cx="2416023" cy="6752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6926547"/>
      </p:ext>
    </p:extLst>
  </p:cSld>
  <p:clrMapOvr>
    <a:masterClrMapping/>
  </p:clrMapOvr>
</p:sld>
</file>

<file path=ppt/theme/theme1.xml><?xml version="1.0" encoding="utf-8"?>
<a:theme xmlns:a="http://schemas.openxmlformats.org/drawingml/2006/main" name="봄의 수채화">
  <a:themeElements>
    <a:clrScheme name="봄의 수채화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봄의 수채화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j-lt"/>
          </a:defRPr>
        </a:defPPr>
      </a:lstStyle>
    </a:txDef>
  </a:objectDefaults>
  <a:extraClrSchemeLst>
    <a:extraClrScheme>
      <a:clrScheme name="봄의 수채화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봄의 수채화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4846</TotalTime>
  <Words>538</Words>
  <Application>Microsoft Office PowerPoint</Application>
  <PresentationFormat>와이드스크린</PresentationFormat>
  <Paragraphs>217</Paragraphs>
  <Slides>34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굴림</vt:lpstr>
      <vt:lpstr>맑은 고딕</vt:lpstr>
      <vt:lpstr>Arial</vt:lpstr>
      <vt:lpstr>Arial Black</vt:lpstr>
      <vt:lpstr>Book Antiqua</vt:lpstr>
      <vt:lpstr>Comic Sans MS</vt:lpstr>
      <vt:lpstr>Times New Roman</vt:lpstr>
      <vt:lpstr>Wingdings</vt:lpstr>
      <vt:lpstr>봄의 수채화</vt:lpstr>
      <vt:lpstr>컴퓨터 프로그래밍 및 실습</vt:lpstr>
      <vt:lpstr>Q&amp;A</vt:lpstr>
      <vt:lpstr>Content</vt:lpstr>
      <vt:lpstr>Data types</vt:lpstr>
      <vt:lpstr>포인터</vt:lpstr>
      <vt:lpstr>포인터</vt:lpstr>
      <vt:lpstr>포인터의 선언</vt:lpstr>
      <vt:lpstr>주소 연산자 &amp;</vt:lpstr>
      <vt:lpstr>간접 참조 연산자 *</vt:lpstr>
      <vt:lpstr>‘&amp;’연산자와 ‘*’연산자의 반환 값 비교</vt:lpstr>
      <vt:lpstr>‘&amp;’연산자와 ‘*’연산자의 반환 타입 비교</vt:lpstr>
      <vt:lpstr>‘&amp;’연산자와 ‘*’연산자의 반환 타입 비교</vt:lpstr>
      <vt:lpstr>포인터의 타입</vt:lpstr>
      <vt:lpstr>포인터의 타입</vt:lpstr>
      <vt:lpstr>포인터 변수의 선언과 사용</vt:lpstr>
      <vt:lpstr>포인터 변수의 선언과 사용</vt:lpstr>
      <vt:lpstr>포인터의 형 변환 –포인터 &lt;-&gt; 포인터</vt:lpstr>
      <vt:lpstr>포인터의 형 변환 –포인터 &lt;-&gt; 기본형</vt:lpstr>
      <vt:lpstr>상수 포인터와 포인터 상수</vt:lpstr>
      <vt:lpstr>포인터와 배열 -1차원 배열</vt:lpstr>
      <vt:lpstr>포인터 연산 - 증감 연산자</vt:lpstr>
      <vt:lpstr>포인터 연산 - 증감 연산자</vt:lpstr>
      <vt:lpstr>포인터 연산 – 덧셈, 뺄셈</vt:lpstr>
      <vt:lpstr>포인터 연산 – 비교 연산자</vt:lpstr>
      <vt:lpstr>[]연산자- 배열 첨자 연산자</vt:lpstr>
      <vt:lpstr>변수와 배열의 비교</vt:lpstr>
      <vt:lpstr>포인터의 자동 형변환</vt:lpstr>
      <vt:lpstr>포인터의 자동 형변환</vt:lpstr>
      <vt:lpstr>포인터와 배열의 비교</vt:lpstr>
      <vt:lpstr>NULL과 NULL포인터</vt:lpstr>
      <vt:lpstr>실습 1</vt:lpstr>
      <vt:lpstr>실습 2</vt:lpstr>
      <vt:lpstr>실습 2</vt:lpstr>
      <vt:lpstr>Q&amp;A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 Security</dc:title>
  <dc:creator>Jongwuk Lee</dc:creator>
  <cp:lastModifiedBy>tina</cp:lastModifiedBy>
  <cp:revision>336</cp:revision>
  <dcterms:created xsi:type="dcterms:W3CDTF">2006-02-20T18:05:16Z</dcterms:created>
  <dcterms:modified xsi:type="dcterms:W3CDTF">2019-05-29T23:27:29Z</dcterms:modified>
</cp:coreProperties>
</file>