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sldIdLst>
    <p:sldId id="305" r:id="rId2"/>
    <p:sldId id="679" r:id="rId3"/>
    <p:sldId id="647" r:id="rId4"/>
    <p:sldId id="648" r:id="rId5"/>
    <p:sldId id="649" r:id="rId6"/>
    <p:sldId id="650" r:id="rId7"/>
    <p:sldId id="680" r:id="rId8"/>
    <p:sldId id="681" r:id="rId9"/>
    <p:sldId id="624" r:id="rId10"/>
    <p:sldId id="658" r:id="rId11"/>
    <p:sldId id="659" r:id="rId12"/>
    <p:sldId id="660" r:id="rId13"/>
    <p:sldId id="661" r:id="rId14"/>
    <p:sldId id="662" r:id="rId15"/>
    <p:sldId id="663" r:id="rId16"/>
    <p:sldId id="673" r:id="rId17"/>
    <p:sldId id="677" r:id="rId18"/>
    <p:sldId id="678" r:id="rId19"/>
    <p:sldId id="675" r:id="rId20"/>
    <p:sldId id="676" r:id="rId21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D56"/>
    <a:srgbClr val="FF0000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1103" autoAdjust="0"/>
  </p:normalViewPr>
  <p:slideViewPr>
    <p:cSldViewPr>
      <p:cViewPr>
        <p:scale>
          <a:sx n="91" d="100"/>
          <a:sy n="91" d="100"/>
        </p:scale>
        <p:origin x="-120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66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71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61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8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37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106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30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8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74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74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78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3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48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62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프로그래밍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데이터 추상화와 클래스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246673E4-9821-4B55-B27C-CD47BC729881}"/>
              </a:ext>
            </a:extLst>
          </p:cNvPr>
          <p:cNvSpPr txBox="1"/>
          <p:nvPr/>
        </p:nvSpPr>
        <p:spPr>
          <a:xfrm>
            <a:off x="551384" y="1268760"/>
            <a:ext cx="9309952" cy="83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ko-KR" altLang="en-US" sz="24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데이터 추상화 이후의 클래스화</a:t>
            </a:r>
            <a:endParaRPr kumimoji="0" lang="en-US" altLang="ko-KR" sz="2400" spc="19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추상화된 데이터를 가지고 사용자 정의 자료형을 정의하는 것</a:t>
            </a:r>
            <a:endParaRPr kumimoji="0" sz="2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4B7E0B8-5443-4EAE-A31A-1A951057FB60}"/>
              </a:ext>
            </a:extLst>
          </p:cNvPr>
          <p:cNvGrpSpPr/>
          <p:nvPr/>
        </p:nvGrpSpPr>
        <p:grpSpPr>
          <a:xfrm>
            <a:off x="1034520" y="2924944"/>
            <a:ext cx="9056670" cy="3136161"/>
            <a:chOff x="1287802" y="2885127"/>
            <a:chExt cx="8122967" cy="2738754"/>
          </a:xfrm>
        </p:grpSpPr>
        <p:sp>
          <p:nvSpPr>
            <p:cNvPr id="6" name="object 12">
              <a:extLst>
                <a:ext uri="{FF2B5EF4-FFF2-40B4-BE49-F238E27FC236}">
                  <a16:creationId xmlns:a16="http://schemas.microsoft.com/office/drawing/2014/main" xmlns="" id="{CC2C8F2E-4981-4217-9D8E-DC8973136CE8}"/>
                </a:ext>
              </a:extLst>
            </p:cNvPr>
            <p:cNvSpPr/>
            <p:nvPr/>
          </p:nvSpPr>
          <p:spPr>
            <a:xfrm>
              <a:off x="5735960" y="2910812"/>
              <a:ext cx="3674809" cy="2713069"/>
            </a:xfrm>
            <a:prstGeom prst="rect">
              <a:avLst/>
            </a:prstGeom>
            <a:blipFill>
              <a:blip r:embed="rId3" cstate="print"/>
              <a:stretch>
                <a:fillRect l="-70542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3">
              <a:extLst>
                <a:ext uri="{FF2B5EF4-FFF2-40B4-BE49-F238E27FC236}">
                  <a16:creationId xmlns:a16="http://schemas.microsoft.com/office/drawing/2014/main" xmlns="" id="{63FDB3D1-9D84-4809-B9A2-B3303F27554B}"/>
                </a:ext>
              </a:extLst>
            </p:cNvPr>
            <p:cNvSpPr/>
            <p:nvPr/>
          </p:nvSpPr>
          <p:spPr>
            <a:xfrm>
              <a:off x="1287802" y="2885127"/>
              <a:ext cx="4448158" cy="23482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520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인스턴스화</a:t>
            </a:r>
            <a:r>
              <a:rPr lang="en-US" altLang="ko-KR" dirty="0"/>
              <a:t>(instantiation)</a:t>
            </a:r>
            <a:endParaRPr lang="ko-KR" altLang="en-US" dirty="0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246673E4-9821-4B55-B27C-CD47BC729881}"/>
              </a:ext>
            </a:extLst>
          </p:cNvPr>
          <p:cNvSpPr txBox="1"/>
          <p:nvPr/>
        </p:nvSpPr>
        <p:spPr>
          <a:xfrm>
            <a:off x="551384" y="1268760"/>
            <a:ext cx="9309952" cy="83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ko-KR" altLang="en-US" sz="24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선언된 클래스를 사용해 객체를 생성</a:t>
            </a:r>
            <a:endParaRPr kumimoji="0" lang="en-US" altLang="ko-KR" sz="2400" spc="19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클래스화 이후의 인스턴스화</a:t>
            </a:r>
            <a:endParaRPr kumimoji="0" sz="2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xmlns="" id="{C2112A17-87DB-45FF-AB9F-4FCE7A835C50}"/>
              </a:ext>
            </a:extLst>
          </p:cNvPr>
          <p:cNvSpPr/>
          <p:nvPr/>
        </p:nvSpPr>
        <p:spPr>
          <a:xfrm>
            <a:off x="890504" y="2259719"/>
            <a:ext cx="9217024" cy="3715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28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클래스 선언 형식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246673E4-9821-4B55-B27C-CD47BC729881}"/>
              </a:ext>
            </a:extLst>
          </p:cNvPr>
          <p:cNvSpPr txBox="1"/>
          <p:nvPr/>
        </p:nvSpPr>
        <p:spPr>
          <a:xfrm>
            <a:off x="551384" y="1268760"/>
            <a:ext cx="9309952" cy="7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C++ </a:t>
            </a: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에서 클래스의 정의는 </a:t>
            </a:r>
            <a:r>
              <a:rPr kumimoji="0" lang="en-US" altLang="ko-KR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</a:t>
            </a: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언어의 구조체</a:t>
            </a:r>
            <a:r>
              <a:rPr kumimoji="0" lang="en-US" altLang="ko-KR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(struct)</a:t>
            </a: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선언과 </a:t>
            </a:r>
            <a:r>
              <a:rPr kumimoji="0" lang="ko-KR" altLang="en-US" sz="22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비슷</a:t>
            </a:r>
            <a:r>
              <a:rPr kumimoji="0" lang="en-US" altLang="ko-KR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/>
            </a:r>
            <a:br>
              <a:rPr kumimoji="0" lang="en-US" altLang="ko-KR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</a:br>
            <a:r>
              <a:rPr kumimoji="0" lang="ko-KR" altLang="en-US" sz="22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다른점은</a:t>
            </a: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클래스의 멤버로 </a:t>
            </a:r>
            <a:r>
              <a:rPr kumimoji="0" lang="ko-KR" altLang="en-US" sz="22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자료뿐만</a:t>
            </a: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아니라 연산을 위한 함수도 포함</a:t>
            </a:r>
            <a:endParaRPr kumimoji="0" sz="2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21EBA2-37CA-4CDC-B38B-3E0730ABA8C4}"/>
              </a:ext>
            </a:extLst>
          </p:cNvPr>
          <p:cNvSpPr txBox="1"/>
          <p:nvPr/>
        </p:nvSpPr>
        <p:spPr>
          <a:xfrm>
            <a:off x="1097571" y="2420888"/>
            <a:ext cx="43924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private: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선언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public: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선언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객체변수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423582-8BE9-4A94-A07B-3F76AA165BC3}"/>
              </a:ext>
            </a:extLst>
          </p:cNvPr>
          <p:cNvSpPr txBox="1"/>
          <p:nvPr/>
        </p:nvSpPr>
        <p:spPr>
          <a:xfrm>
            <a:off x="6168008" y="2420888"/>
            <a:ext cx="439248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Test{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private: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void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public: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char s[10];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t1, t2;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5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클래스 멤버의 접근 제어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246673E4-9821-4B55-B27C-CD47BC729881}"/>
              </a:ext>
            </a:extLst>
          </p:cNvPr>
          <p:cNvSpPr txBox="1"/>
          <p:nvPr/>
        </p:nvSpPr>
        <p:spPr>
          <a:xfrm>
            <a:off x="551384" y="1268760"/>
            <a:ext cx="9309952" cy="37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ko-KR" altLang="en-US" sz="2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클래스의 내부 접근과 외부 접근</a:t>
            </a:r>
            <a:endParaRPr kumimoji="0" sz="2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xmlns="" id="{968B38B7-5434-4486-BD7B-B8B127E70A48}"/>
              </a:ext>
            </a:extLst>
          </p:cNvPr>
          <p:cNvSpPr/>
          <p:nvPr/>
        </p:nvSpPr>
        <p:spPr>
          <a:xfrm>
            <a:off x="576350" y="1644031"/>
            <a:ext cx="5257800" cy="4648200"/>
          </a:xfrm>
          <a:custGeom>
            <a:avLst/>
            <a:gdLst/>
            <a:ahLst/>
            <a:cxnLst/>
            <a:rect l="l" t="t" r="r" b="b"/>
            <a:pathLst>
              <a:path w="5257800" h="4648200">
                <a:moveTo>
                  <a:pt x="0" y="0"/>
                </a:moveTo>
                <a:lnTo>
                  <a:pt x="0" y="4648200"/>
                </a:lnTo>
                <a:lnTo>
                  <a:pt x="5257800" y="4648200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F7E5"/>
          </a:solidFill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xmlns="" id="{19B23EE9-F5E1-4454-A184-72EF6CAA156C}"/>
              </a:ext>
            </a:extLst>
          </p:cNvPr>
          <p:cNvSpPr txBox="1"/>
          <p:nvPr/>
        </p:nvSpPr>
        <p:spPr>
          <a:xfrm>
            <a:off x="869974" y="1736176"/>
            <a:ext cx="194183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3265">
              <a:lnSpc>
                <a:spcPct val="120000"/>
              </a:lnSpc>
              <a:spcBef>
                <a:spcPts val="100"/>
              </a:spcBef>
            </a:pP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class </a:t>
            </a:r>
            <a:r>
              <a:rPr sz="1400" spc="-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Counter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{  public: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330"/>
              </a:spcBef>
            </a:pP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</a:t>
            </a:r>
            <a:r>
              <a:rPr sz="1400" spc="16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6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val;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335"/>
              </a:spcBef>
            </a:pPr>
            <a:r>
              <a:rPr sz="1400" spc="-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void</a:t>
            </a:r>
            <a:r>
              <a:rPr sz="1400" spc="12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Increment(void)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330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{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xmlns="" id="{EF421B97-B62E-45C9-8890-6A35D6F76B8A}"/>
              </a:ext>
            </a:extLst>
          </p:cNvPr>
          <p:cNvSpPr txBox="1"/>
          <p:nvPr/>
        </p:nvSpPr>
        <p:spPr>
          <a:xfrm>
            <a:off x="1366037" y="3057065"/>
            <a:ext cx="12071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5" dirty="0" err="1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val</a:t>
            </a:r>
            <a:r>
              <a:rPr sz="1400" spc="2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++</a:t>
            </a:r>
            <a:r>
              <a:rPr lang="en-US" altLang="ko-KR" sz="1400" spc="2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; 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xmlns="" id="{6C0A5678-9CEF-4858-933E-E88339192E78}"/>
              </a:ext>
            </a:extLst>
          </p:cNvPr>
          <p:cNvSpPr txBox="1"/>
          <p:nvPr/>
        </p:nvSpPr>
        <p:spPr>
          <a:xfrm>
            <a:off x="3979428" y="3057065"/>
            <a:ext cx="1612516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//내부</a:t>
            </a:r>
            <a:r>
              <a:rPr sz="1400" spc="9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xmlns="" id="{D9CB2B90-02FB-45D1-9AD2-499A1AD6E601}"/>
              </a:ext>
            </a:extLst>
          </p:cNvPr>
          <p:cNvSpPr txBox="1"/>
          <p:nvPr/>
        </p:nvSpPr>
        <p:spPr>
          <a:xfrm>
            <a:off x="1118379" y="3313104"/>
            <a:ext cx="8001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xmlns="" id="{CB5E8AEA-4B64-4EC3-B8DB-A0BE52B4D8E0}"/>
              </a:ext>
            </a:extLst>
          </p:cNvPr>
          <p:cNvSpPr txBox="1"/>
          <p:nvPr/>
        </p:nvSpPr>
        <p:spPr>
          <a:xfrm>
            <a:off x="869974" y="3568379"/>
            <a:ext cx="1207135" cy="1261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};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</a:t>
            </a:r>
            <a:r>
              <a:rPr sz="1400" spc="1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main(void)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{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98755">
              <a:lnSpc>
                <a:spcPct val="100000"/>
              </a:lnSpc>
              <a:spcBef>
                <a:spcPts val="335"/>
              </a:spcBef>
            </a:pPr>
            <a:r>
              <a:rPr sz="1400" spc="-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Counter</a:t>
            </a:r>
            <a:r>
              <a:rPr sz="1400" spc="10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cnt;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xmlns="" id="{171763DA-44F6-4A6D-BEAF-1A844CEC7F73}"/>
              </a:ext>
            </a:extLst>
          </p:cNvPr>
          <p:cNvSpPr txBox="1"/>
          <p:nvPr/>
        </p:nvSpPr>
        <p:spPr>
          <a:xfrm>
            <a:off x="1056664" y="4846267"/>
            <a:ext cx="79629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cnt.val=0;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xmlns="" id="{2B918510-5169-4D3C-BF25-ACCF2409E2CE}"/>
              </a:ext>
            </a:extLst>
          </p:cNvPr>
          <p:cNvSpPr txBox="1"/>
          <p:nvPr/>
        </p:nvSpPr>
        <p:spPr>
          <a:xfrm>
            <a:off x="3914172" y="4846267"/>
            <a:ext cx="1612516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//외부</a:t>
            </a:r>
            <a:r>
              <a:rPr sz="1400" spc="9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xmlns="" id="{1ADCBA96-B5D0-4F11-820E-B7027F938D29}"/>
              </a:ext>
            </a:extLst>
          </p:cNvPr>
          <p:cNvSpPr txBox="1"/>
          <p:nvPr/>
        </p:nvSpPr>
        <p:spPr>
          <a:xfrm>
            <a:off x="3926962" y="5060085"/>
            <a:ext cx="1664981" cy="52450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430"/>
              </a:spcBef>
            </a:pPr>
            <a:r>
              <a:rPr sz="1400" spc="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//외부</a:t>
            </a:r>
            <a:r>
              <a:rPr sz="1400" spc="8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400" spc="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//외부</a:t>
            </a:r>
            <a:r>
              <a:rPr sz="1400" spc="8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xmlns="" id="{F04C24B5-4F39-4AA7-9AC6-AE6C749BB429}"/>
              </a:ext>
            </a:extLst>
          </p:cNvPr>
          <p:cNvSpPr txBox="1"/>
          <p:nvPr/>
        </p:nvSpPr>
        <p:spPr>
          <a:xfrm>
            <a:off x="1069364" y="5060085"/>
            <a:ext cx="1766570" cy="79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9800"/>
              </a:lnSpc>
              <a:spcBef>
                <a:spcPts val="95"/>
              </a:spcBef>
            </a:pP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cnt.Increment();  </a:t>
            </a:r>
            <a:r>
              <a:rPr sz="140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cout&lt;&lt;cnt.val</a:t>
            </a:r>
            <a:r>
              <a:rPr sz="1400" spc="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&lt;</a:t>
            </a:r>
            <a:r>
              <a:rPr sz="1400" spc="20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&lt;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endl;  return</a:t>
            </a:r>
            <a:r>
              <a:rPr sz="1400" spc="17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0;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xmlns="" id="{C35260B0-CE43-4384-A706-7F104B12FA9D}"/>
              </a:ext>
            </a:extLst>
          </p:cNvPr>
          <p:cNvSpPr txBox="1"/>
          <p:nvPr/>
        </p:nvSpPr>
        <p:spPr>
          <a:xfrm>
            <a:off x="882674" y="5868896"/>
            <a:ext cx="6731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</a:t>
            </a:r>
            <a:endParaRPr sz="140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xmlns="" id="{09C645DA-BDC4-4527-86B2-3B8FB1DBF54C}"/>
              </a:ext>
            </a:extLst>
          </p:cNvPr>
          <p:cNvSpPr txBox="1"/>
          <p:nvPr/>
        </p:nvSpPr>
        <p:spPr>
          <a:xfrm>
            <a:off x="6079420" y="2944818"/>
            <a:ext cx="318493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437515" indent="-99060">
              <a:lnSpc>
                <a:spcPct val="100000"/>
              </a:lnSpc>
              <a:spcBef>
                <a:spcPts val="95"/>
              </a:spcBef>
            </a:pPr>
            <a:r>
              <a:rPr lang="ko-KR" altLang="en-US"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같은 클</a:t>
            </a:r>
            <a:r>
              <a:rPr sz="1400" spc="110" dirty="0" err="1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래스내에</a:t>
            </a:r>
            <a:r>
              <a:rPr sz="1400" spc="-2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존</a:t>
            </a:r>
            <a:r>
              <a:rPr lang="ko-KR" altLang="en-US"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재하</a:t>
            </a:r>
            <a:r>
              <a:rPr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는 </a:t>
            </a:r>
            <a:r>
              <a:rPr lang="ko-KR" altLang="en-US"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멤버에</a:t>
            </a:r>
            <a:r>
              <a:rPr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의한</a:t>
            </a:r>
            <a:r>
              <a:rPr sz="1400" spc="65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0FEBB80A-1436-49E6-979E-D0E3CE0E4EDE}"/>
              </a:ext>
            </a:extLst>
          </p:cNvPr>
          <p:cNvSpPr txBox="1"/>
          <p:nvPr/>
        </p:nvSpPr>
        <p:spPr>
          <a:xfrm>
            <a:off x="6127774" y="4605286"/>
            <a:ext cx="318493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437515" indent="-99060">
              <a:lnSpc>
                <a:spcPct val="100000"/>
              </a:lnSpc>
              <a:spcBef>
                <a:spcPts val="95"/>
              </a:spcBef>
            </a:pPr>
            <a:r>
              <a:rPr lang="ko-KR" altLang="en-US" sz="1400" spc="11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내부접근 외의 모든 접근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5851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클래스 멤버의 접근 제어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E4BCEA4D-6836-4496-B4EC-E794E384CC5C}"/>
              </a:ext>
            </a:extLst>
          </p:cNvPr>
          <p:cNvSpPr/>
          <p:nvPr/>
        </p:nvSpPr>
        <p:spPr>
          <a:xfrm>
            <a:off x="773434" y="1129846"/>
            <a:ext cx="3733800" cy="5077460"/>
          </a:xfrm>
          <a:custGeom>
            <a:avLst/>
            <a:gdLst/>
            <a:ahLst/>
            <a:cxnLst/>
            <a:rect l="l" t="t" r="r" b="b"/>
            <a:pathLst>
              <a:path w="3733800" h="5077459">
                <a:moveTo>
                  <a:pt x="0" y="0"/>
                </a:moveTo>
                <a:lnTo>
                  <a:pt x="0" y="5077206"/>
                </a:lnTo>
                <a:lnTo>
                  <a:pt x="3733800" y="5077206"/>
                </a:lnTo>
                <a:lnTo>
                  <a:pt x="373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DF7E5"/>
          </a:solidFill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xmlns="" id="{D42AACE6-B1C1-42F7-8A59-9392235DD7B9}"/>
              </a:ext>
            </a:extLst>
          </p:cNvPr>
          <p:cNvSpPr txBox="1"/>
          <p:nvPr/>
        </p:nvSpPr>
        <p:spPr>
          <a:xfrm>
            <a:off x="1067046" y="1279910"/>
            <a:ext cx="2541270" cy="4757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105">
              <a:lnSpc>
                <a:spcPct val="109300"/>
              </a:lnSpc>
              <a:spcBef>
                <a:spcPts val="100"/>
              </a:spcBef>
            </a:pPr>
            <a:r>
              <a:rPr sz="1400" spc="-4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const 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 </a:t>
            </a:r>
            <a:r>
              <a:rPr sz="140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OPEN=1;  </a:t>
            </a:r>
            <a:r>
              <a:rPr sz="1400" spc="-4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const 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</a:t>
            </a:r>
            <a:r>
              <a:rPr sz="1400" spc="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1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CLOSE=2;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12700" marR="1627505">
              <a:lnSpc>
                <a:spcPct val="109300"/>
              </a:lnSpc>
            </a:pP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class </a:t>
            </a:r>
            <a:r>
              <a:rPr sz="1400" spc="-2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Door{ 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private: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2700" marR="1574800" indent="248285">
              <a:lnSpc>
                <a:spcPts val="1839"/>
              </a:lnSpc>
              <a:spcBef>
                <a:spcPts val="85"/>
              </a:spcBef>
            </a:pP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 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state; 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public: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70"/>
              </a:spcBef>
            </a:pPr>
            <a:r>
              <a:rPr sz="1400" spc="-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void Open(){ </a:t>
            </a:r>
            <a:r>
              <a:rPr sz="1400" spc="-2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state=OPEN;</a:t>
            </a:r>
            <a:r>
              <a:rPr sz="1400" spc="-1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 marR="5080">
              <a:lnSpc>
                <a:spcPct val="109300"/>
              </a:lnSpc>
            </a:pPr>
            <a:r>
              <a:rPr sz="1400" spc="-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void </a:t>
            </a:r>
            <a:r>
              <a:rPr sz="1400" spc="-4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Close(){ </a:t>
            </a:r>
            <a:r>
              <a:rPr sz="1400" spc="-3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state=CLOSE;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  </a:t>
            </a:r>
            <a:r>
              <a:rPr sz="1400" spc="-4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void </a:t>
            </a: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ShowState(){ </a:t>
            </a:r>
            <a:r>
              <a:rPr sz="1400" spc="-1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…생략…</a:t>
            </a:r>
            <a:r>
              <a:rPr sz="1400" spc="3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spc="-7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int</a:t>
            </a:r>
            <a:r>
              <a:rPr sz="1400" spc="17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main()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{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160"/>
              </a:spcBef>
            </a:pPr>
            <a:r>
              <a:rPr sz="1400" spc="-1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Door</a:t>
            </a:r>
            <a:r>
              <a:rPr sz="1400" spc="16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d;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 marR="967105">
              <a:lnSpc>
                <a:spcPct val="109300"/>
              </a:lnSpc>
            </a:pPr>
            <a:r>
              <a:rPr sz="1400" spc="-3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//d.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s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t</a:t>
            </a:r>
            <a:r>
              <a:rPr sz="1400" spc="-6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a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t</a:t>
            </a:r>
            <a:r>
              <a:rPr sz="1400" spc="-2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e</a:t>
            </a:r>
            <a:r>
              <a:rPr sz="1400" spc="20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=</a:t>
            </a:r>
            <a:r>
              <a:rPr sz="1400" spc="4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O</a:t>
            </a:r>
            <a:r>
              <a:rPr sz="1400" spc="-9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</a:t>
            </a:r>
            <a:r>
              <a:rPr sz="1400" spc="-10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E</a:t>
            </a:r>
            <a:r>
              <a:rPr sz="1400" spc="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N</a:t>
            </a:r>
            <a:r>
              <a:rPr sz="1400" spc="-7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;  </a:t>
            </a: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d.Open();  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d.ShowState();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260985">
              <a:lnSpc>
                <a:spcPct val="100000"/>
              </a:lnSpc>
              <a:spcBef>
                <a:spcPts val="165"/>
              </a:spcBef>
            </a:pPr>
            <a:r>
              <a:rPr sz="1400" spc="-4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return</a:t>
            </a:r>
            <a:r>
              <a:rPr sz="1400" spc="18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spc="-55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0;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spc="-50" dirty="0">
                <a:solidFill>
                  <a:srgbClr val="0033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}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62EF4EF-FF2C-4944-A308-DA569E916A56}"/>
              </a:ext>
            </a:extLst>
          </p:cNvPr>
          <p:cNvGrpSpPr/>
          <p:nvPr/>
        </p:nvGrpSpPr>
        <p:grpSpPr>
          <a:xfrm>
            <a:off x="5087888" y="1822498"/>
            <a:ext cx="5688632" cy="3672408"/>
            <a:chOff x="5042039" y="2661666"/>
            <a:chExt cx="4509627" cy="2590800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xmlns="" id="{F6680F6C-7FB5-467F-9EF5-4C5F8585689A}"/>
                </a:ext>
              </a:extLst>
            </p:cNvPr>
            <p:cNvSpPr/>
            <p:nvPr/>
          </p:nvSpPr>
          <p:spPr>
            <a:xfrm>
              <a:off x="5042039" y="2661666"/>
              <a:ext cx="2971799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xmlns="" id="{6A55D3DB-98E3-4AC1-8CB5-07FE983B387D}"/>
                </a:ext>
              </a:extLst>
            </p:cNvPr>
            <p:cNvSpPr txBox="1"/>
            <p:nvPr/>
          </p:nvSpPr>
          <p:spPr>
            <a:xfrm>
              <a:off x="8232771" y="3830835"/>
              <a:ext cx="131889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11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내부접근만</a:t>
              </a:r>
              <a:r>
                <a:rPr sz="1400" spc="-5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 </a:t>
              </a:r>
              <a:r>
                <a:rPr sz="1400" spc="11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허용</a:t>
              </a:r>
              <a:endParaRPr sz="140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xmlns="" id="{702E3D58-072D-4FEF-B9E1-20D221A0DF66}"/>
                </a:ext>
              </a:extLst>
            </p:cNvPr>
            <p:cNvSpPr/>
            <p:nvPr/>
          </p:nvSpPr>
          <p:spPr>
            <a:xfrm>
              <a:off x="6870827" y="3892296"/>
              <a:ext cx="1300480" cy="76200"/>
            </a:xfrm>
            <a:custGeom>
              <a:avLst/>
              <a:gdLst/>
              <a:ahLst/>
              <a:cxnLst/>
              <a:rect l="l" t="t" r="r" b="b"/>
              <a:pathLst>
                <a:path w="130047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3246" y="33527"/>
                  </a:lnTo>
                  <a:lnTo>
                    <a:pt x="76200" y="33527"/>
                  </a:lnTo>
                  <a:close/>
                </a:path>
                <a:path w="1300479" h="76200">
                  <a:moveTo>
                    <a:pt x="1299972" y="38100"/>
                  </a:moveTo>
                  <a:lnTo>
                    <a:pt x="1298448" y="35051"/>
                  </a:lnTo>
                  <a:lnTo>
                    <a:pt x="1295400" y="33527"/>
                  </a:lnTo>
                  <a:lnTo>
                    <a:pt x="63246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148"/>
                  </a:lnTo>
                  <a:lnTo>
                    <a:pt x="63246" y="42671"/>
                  </a:lnTo>
                  <a:lnTo>
                    <a:pt x="1295400" y="42671"/>
                  </a:lnTo>
                  <a:lnTo>
                    <a:pt x="1298448" y="41148"/>
                  </a:lnTo>
                  <a:lnTo>
                    <a:pt x="1299972" y="38100"/>
                  </a:lnTo>
                  <a:close/>
                </a:path>
                <a:path w="1300479" h="76200">
                  <a:moveTo>
                    <a:pt x="76200" y="76200"/>
                  </a:moveTo>
                  <a:lnTo>
                    <a:pt x="76200" y="42671"/>
                  </a:lnTo>
                  <a:lnTo>
                    <a:pt x="63246" y="42671"/>
                  </a:lnTo>
                  <a:lnTo>
                    <a:pt x="60198" y="41148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3366"/>
            </a:solidFill>
            <a:ln>
              <a:solidFill>
                <a:srgbClr val="002D5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xmlns="" id="{0ADB838D-2F0A-43CE-A53D-6ED3C07225E8}"/>
                </a:ext>
              </a:extLst>
            </p:cNvPr>
            <p:cNvSpPr txBox="1"/>
            <p:nvPr/>
          </p:nvSpPr>
          <p:spPr>
            <a:xfrm>
              <a:off x="8169541" y="2815082"/>
              <a:ext cx="963930" cy="65851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sz="1400" spc="11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내</a:t>
              </a:r>
              <a:r>
                <a:rPr sz="1400" spc="-5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</a:rPr>
                <a:t>/</a:t>
              </a:r>
              <a:r>
                <a:rPr sz="1400" spc="8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외부접근  </a:t>
              </a:r>
              <a:r>
                <a:rPr sz="1400" spc="11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모두</a:t>
              </a:r>
              <a:r>
                <a:rPr sz="1400" spc="5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 </a:t>
              </a:r>
              <a:r>
                <a:rPr sz="1400" spc="110" dirty="0">
                  <a:latin typeface="맑은 고딕" panose="020B0503020000020004" pitchFamily="50" charset="-127"/>
                  <a:ea typeface="맑은 고딕" panose="020B0503020000020004" pitchFamily="50" charset="-127"/>
                  <a:cs typeface="Noto Sans CJK JP Regular"/>
                </a:rPr>
                <a:t>허용</a:t>
              </a:r>
              <a:endParaRPr sz="140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xmlns="" id="{7FB4C538-09D3-4038-AFD9-18E9A62A03F1}"/>
                </a:ext>
              </a:extLst>
            </p:cNvPr>
            <p:cNvSpPr/>
            <p:nvPr/>
          </p:nvSpPr>
          <p:spPr>
            <a:xfrm>
              <a:off x="6844304" y="2895828"/>
              <a:ext cx="1300480" cy="76200"/>
            </a:xfrm>
            <a:custGeom>
              <a:avLst/>
              <a:gdLst/>
              <a:ahLst/>
              <a:cxnLst/>
              <a:rect l="l" t="t" r="r" b="b"/>
              <a:pathLst>
                <a:path w="1300479" h="76200">
                  <a:moveTo>
                    <a:pt x="76200" y="3352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2"/>
                  </a:lnTo>
                  <a:lnTo>
                    <a:pt x="63246" y="33528"/>
                  </a:lnTo>
                  <a:lnTo>
                    <a:pt x="76200" y="33528"/>
                  </a:lnTo>
                  <a:close/>
                </a:path>
                <a:path w="1300479" h="76200">
                  <a:moveTo>
                    <a:pt x="1299972" y="38100"/>
                  </a:moveTo>
                  <a:lnTo>
                    <a:pt x="1298448" y="35052"/>
                  </a:lnTo>
                  <a:lnTo>
                    <a:pt x="1295400" y="33528"/>
                  </a:lnTo>
                  <a:lnTo>
                    <a:pt x="63246" y="33528"/>
                  </a:lnTo>
                  <a:lnTo>
                    <a:pt x="60198" y="35052"/>
                  </a:lnTo>
                  <a:lnTo>
                    <a:pt x="58674" y="38100"/>
                  </a:lnTo>
                  <a:lnTo>
                    <a:pt x="60198" y="41148"/>
                  </a:lnTo>
                  <a:lnTo>
                    <a:pt x="63246" y="42672"/>
                  </a:lnTo>
                  <a:lnTo>
                    <a:pt x="1295400" y="42672"/>
                  </a:lnTo>
                  <a:lnTo>
                    <a:pt x="1298448" y="41148"/>
                  </a:lnTo>
                  <a:lnTo>
                    <a:pt x="1299972" y="38100"/>
                  </a:lnTo>
                  <a:close/>
                </a:path>
                <a:path w="1300479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3246" y="42672"/>
                  </a:lnTo>
                  <a:lnTo>
                    <a:pt x="60198" y="41148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2D56"/>
            </a:solidFill>
            <a:ln>
              <a:solidFill>
                <a:srgbClr val="002D5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94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클래스 영역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246673E4-9821-4B55-B27C-CD47BC729881}"/>
              </a:ext>
            </a:extLst>
          </p:cNvPr>
          <p:cNvSpPr txBox="1"/>
          <p:nvPr/>
        </p:nvSpPr>
        <p:spPr>
          <a:xfrm>
            <a:off x="551383" y="1268760"/>
            <a:ext cx="10729193" cy="4893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클래스를 정의할 때 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private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과 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public 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영역으로 구분</a:t>
            </a:r>
          </a:p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endParaRPr kumimoji="0" lang="ko-KR" altLang="en-US" sz="2000" spc="19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private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은 전용부분</a:t>
            </a: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private 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영역에서 정의된 자료형이나 함수는 오직 해당 객체 내부의 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/>
            </a:r>
            <a:b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</a:b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멤버함수만이 사용</a:t>
            </a: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외부에 대해 자료의 정보가 은폐</a:t>
            </a: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전용부분에는 함부로 변경되어서는 안될 자료와 객체 외부에서  호출되어서는 안될 멤버함수를 정의</a:t>
            </a:r>
          </a:p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endParaRPr kumimoji="0" lang="ko-KR" altLang="en-US" sz="2000" spc="19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355600" marR="5080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Wingdings"/>
              <a:buChar char=""/>
              <a:tabLst>
                <a:tab pos="355600" algn="l"/>
              </a:tabLst>
            </a:pP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public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은 공용부분</a:t>
            </a: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객체 외부에서 사용될 수 있는 자료나 함수가 정의</a:t>
            </a:r>
          </a:p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클래스 정의 시 키워드 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private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이 생략되면 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public 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키워드가 나올  때까지의 부분을 전용멤버로 간주</a:t>
            </a:r>
          </a:p>
        </p:txBody>
      </p:sp>
    </p:spTree>
    <p:extLst>
      <p:ext uri="{BB962C8B-B14F-4D97-AF65-F5344CB8AC3E}">
        <p14:creationId xmlns:p14="http://schemas.microsoft.com/office/powerpoint/2010/main" val="272496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5184576" cy="4548410"/>
          </a:xfrm>
        </p:spPr>
        <p:txBody>
          <a:bodyPr/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>
                <a:latin typeface="Century Schoolbook" panose="02040604050505020304" pitchFamily="18" charset="0"/>
              </a:rPr>
              <a:t>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class Car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변수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speed; 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gear; // </a:t>
            </a:r>
            <a:r>
              <a:rPr lang="ko-KR" altLang="en-US" sz="1400" dirty="0">
                <a:latin typeface="Century Schoolbook" panose="02040604050505020304" pitchFamily="18" charset="0"/>
              </a:rPr>
              <a:t>기어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string color; // </a:t>
            </a:r>
            <a:r>
              <a:rPr lang="ko-KR" altLang="en-US" sz="14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 </a:t>
            </a: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함수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speedUp</a:t>
            </a:r>
            <a:r>
              <a:rPr lang="en-US" altLang="ko-KR" sz="1400" dirty="0">
                <a:latin typeface="Century Schoolbook" panose="02040604050505020304" pitchFamily="18" charset="0"/>
              </a:rPr>
              <a:t>() { 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>
                <a:latin typeface="Century Schoolbook" panose="02040604050505020304" pitchFamily="18" charset="0"/>
              </a:rPr>
              <a:t>speed += 10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  </a:t>
            </a:r>
            <a:r>
              <a:rPr lang="en-US" altLang="ko-KR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멤버 내부접근</a:t>
            </a:r>
            <a:endParaRPr lang="en-US" altLang="ko-KR" sz="14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speedDown</a:t>
            </a:r>
            <a:r>
              <a:rPr lang="en-US" altLang="ko-KR" sz="1400" dirty="0">
                <a:latin typeface="Century Schoolbook" panose="02040604050505020304" pitchFamily="18" charset="0"/>
              </a:rPr>
              <a:t>() { 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감소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>
                <a:latin typeface="Century Schoolbook" panose="02040604050505020304" pitchFamily="18" charset="0"/>
              </a:rPr>
              <a:t>speed -=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};</a:t>
            </a: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1089232" cy="99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5-3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 내부 정의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6168008" y="1406655"/>
            <a:ext cx="496855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>
                <a:latin typeface="Century Schoolbook" panose="02040604050505020304" pitchFamily="18" charset="0"/>
              </a:rPr>
              <a:t> = 100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    </a:t>
            </a:r>
            <a:r>
              <a:rPr lang="en-US" altLang="ko-KR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멤버 외부 접근</a:t>
            </a:r>
            <a:endParaRPr lang="en-US" altLang="ko-KR" sz="14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myCar.gear</a:t>
            </a:r>
            <a:r>
              <a:rPr lang="en-US" altLang="ko-KR" sz="1400" dirty="0">
                <a:latin typeface="Century Schoolbook" panose="02040604050505020304" pitchFamily="18" charset="0"/>
              </a:rPr>
              <a:t> = 3;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myCar.color</a:t>
            </a:r>
            <a:r>
              <a:rPr lang="en-US" altLang="ko-KR" sz="1400" dirty="0">
                <a:latin typeface="Century Schoolbook" panose="02040604050505020304" pitchFamily="18" charset="0"/>
              </a:rPr>
              <a:t> = "red";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myCar.speedDown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                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cout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</a:rPr>
              <a:t>&lt;&lt; "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속도 </a:t>
            </a:r>
            <a:r>
              <a:rPr lang="en-US" altLang="ko-KR" sz="1400" dirty="0">
                <a:latin typeface="Century Schoolbook" panose="02040604050505020304" pitchFamily="18" charset="0"/>
              </a:rPr>
              <a:t>= "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&lt;&lt; 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 </a:t>
            </a:r>
            <a:r>
              <a:rPr lang="en-US" altLang="ko-KR" sz="1400" dirty="0">
                <a:latin typeface="Century Schoolbook" panose="02040604050505020304" pitchFamily="18" charset="0"/>
              </a:rPr>
              <a:t>&lt;&lt; 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endl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 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                  …..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ko-KR" sz="1400" kern="0" dirty="0"/>
          </a:p>
        </p:txBody>
      </p:sp>
      <p:sp>
        <p:nvSpPr>
          <p:cNvPr id="2" name="직사각형 1"/>
          <p:cNvSpPr/>
          <p:nvPr/>
        </p:nvSpPr>
        <p:spPr>
          <a:xfrm>
            <a:off x="191343" y="5648714"/>
            <a:ext cx="1015312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12800" marR="5080" lvl="1" indent="-342900" eaLnBrk="1" fontAlgn="auto" latinLnBrk="1" hangingPunct="1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클래스 내부에서 함수의 본체가 기술된 멤버 함수는 모두 </a:t>
            </a:r>
            <a:r>
              <a:rPr kumimoji="0" lang="ko-KR" altLang="en-US" sz="2000" spc="19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인라인</a:t>
            </a:r>
            <a:r>
              <a:rPr kumimoji="0" lang="ko-KR" altLang="en-US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함수</a:t>
            </a:r>
            <a:r>
              <a:rPr kumimoji="0" lang="en-US" altLang="ko-KR" sz="2000" spc="19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(inline function</a:t>
            </a:r>
            <a:r>
              <a:rPr kumimoji="0" lang="en-US" altLang="ko-KR" sz="2000" spc="19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)</a:t>
            </a:r>
            <a:endParaRPr kumimoji="0" lang="ko-KR" altLang="en-US" sz="2000" spc="19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169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4968551" cy="5484514"/>
          </a:xfrm>
        </p:spPr>
        <p:txBody>
          <a:bodyPr/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>
                <a:latin typeface="Century Schoolbook" panose="02040604050505020304" pitchFamily="18" charset="0"/>
              </a:rPr>
              <a:t>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class Car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변수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speed; 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gear; // </a:t>
            </a:r>
            <a:r>
              <a:rPr lang="ko-KR" altLang="en-US" sz="1400" dirty="0">
                <a:latin typeface="Century Schoolbook" panose="02040604050505020304" pitchFamily="18" charset="0"/>
              </a:rPr>
              <a:t>기어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string color; // </a:t>
            </a:r>
            <a:r>
              <a:rPr lang="ko-KR" altLang="en-US" sz="14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 </a:t>
            </a: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함수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 ; 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speedDown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 </a:t>
            </a: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감소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void Car::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speedUp</a:t>
            </a:r>
            <a:r>
              <a:rPr lang="en-US" altLang="ko-KR" sz="1400" dirty="0">
                <a:latin typeface="Century Schoolbook" panose="02040604050505020304" pitchFamily="18" charset="0"/>
              </a:rPr>
              <a:t>() 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speed </a:t>
            </a:r>
            <a:r>
              <a:rPr lang="en-US" altLang="ko-KR" sz="1400" dirty="0">
                <a:latin typeface="Century Schoolbook" panose="02040604050505020304" pitchFamily="18" charset="0"/>
              </a:rPr>
              <a:t>+=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void Car::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speedDown</a:t>
            </a:r>
            <a:r>
              <a:rPr lang="en-US" altLang="ko-KR" sz="1400" dirty="0">
                <a:latin typeface="Century Schoolbook" panose="02040604050505020304" pitchFamily="18" charset="0"/>
              </a:rPr>
              <a:t>()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감소 멤버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함수</a:t>
            </a: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speed -= 10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</a:t>
            </a: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945216" cy="99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5-3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멤버함</a:t>
            </a:r>
            <a:r>
              <a:rPr lang="ko-KR" altLang="en-US" dirty="0" smtClean="0"/>
              <a:t>수 외부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5951984" y="1268760"/>
            <a:ext cx="496855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>
                <a:latin typeface="Century Schoolbook" panose="02040604050505020304" pitchFamily="18" charset="0"/>
              </a:rPr>
              <a:t> = 100;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myCar.gear</a:t>
            </a:r>
            <a:r>
              <a:rPr lang="en-US" altLang="ko-KR" sz="1400" dirty="0">
                <a:latin typeface="Century Schoolbook" panose="02040604050505020304" pitchFamily="18" charset="0"/>
              </a:rPr>
              <a:t> = 3;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myCar.color</a:t>
            </a:r>
            <a:r>
              <a:rPr lang="en-US" altLang="ko-KR" sz="1400" dirty="0">
                <a:latin typeface="Century Schoolbook" panose="02040604050505020304" pitchFamily="18" charset="0"/>
              </a:rPr>
              <a:t> = "red";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myCar.speedDown</a:t>
            </a:r>
            <a:r>
              <a:rPr lang="en-US" altLang="ko-KR" sz="14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                 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cout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</a:rPr>
              <a:t>&lt;&lt; "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</a:t>
            </a:r>
            <a:r>
              <a:rPr lang="en-US" altLang="ko-KR" sz="1400" dirty="0">
                <a:latin typeface="Century Schoolbook" panose="02040604050505020304" pitchFamily="18" charset="0"/>
              </a:rPr>
              <a:t>= "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>
                <a:latin typeface="Century Schoolbook" panose="02040604050505020304" pitchFamily="18" charset="0"/>
              </a:rPr>
              <a:t> 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400" dirty="0">
                <a:latin typeface="Century Schoolbook" panose="02040604050505020304" pitchFamily="18" charset="0"/>
              </a:rPr>
              <a:t>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              …..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88413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4968551" cy="5484514"/>
          </a:xfrm>
        </p:spPr>
        <p:txBody>
          <a:bodyPr/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>
                <a:latin typeface="Century Schoolbook" panose="02040604050505020304" pitchFamily="18" charset="0"/>
              </a:rPr>
              <a:t>include &lt;string&gt;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class Car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private:     // </a:t>
            </a:r>
            <a:r>
              <a:rPr lang="ko-KR" altLang="en-US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클래스 외부에서 접근 불가</a:t>
            </a:r>
            <a:r>
              <a:rPr lang="en-US" altLang="ko-KR" sz="1400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            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변수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speed; 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gear; // </a:t>
            </a:r>
            <a:r>
              <a:rPr lang="ko-KR" altLang="en-US" sz="1400" dirty="0">
                <a:latin typeface="Century Schoolbook" panose="02040604050505020304" pitchFamily="18" charset="0"/>
              </a:rPr>
              <a:t>기어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string color; // </a:t>
            </a:r>
            <a:r>
              <a:rPr lang="ko-KR" altLang="en-US" sz="14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public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:</a:t>
            </a: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 </a:t>
            </a: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멤버 함수 선언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 ; 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speedDown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 </a:t>
            </a: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감소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void Car::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speedUp</a:t>
            </a:r>
            <a:r>
              <a:rPr lang="en-US" altLang="ko-KR" sz="1400" dirty="0">
                <a:latin typeface="Century Schoolbook" panose="02040604050505020304" pitchFamily="18" charset="0"/>
              </a:rPr>
              <a:t>() 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증가 멤버 함수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speed </a:t>
            </a:r>
            <a:r>
              <a:rPr lang="en-US" altLang="ko-KR" sz="1400" dirty="0">
                <a:latin typeface="Century Schoolbook" panose="02040604050505020304" pitchFamily="18" charset="0"/>
              </a:rPr>
              <a:t>+= 10;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void Car::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speedDown</a:t>
            </a:r>
            <a:r>
              <a:rPr lang="en-US" altLang="ko-KR" sz="1400" dirty="0">
                <a:latin typeface="Century Schoolbook" panose="02040604050505020304" pitchFamily="18" charset="0"/>
              </a:rPr>
              <a:t>()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//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감소 멤버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함수</a:t>
            </a: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speed -= 10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</a:t>
            </a: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945216" cy="99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5-4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5951984" y="1268760"/>
            <a:ext cx="496855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>
                <a:latin typeface="Century Schoolbook" panose="02040604050505020304" pitchFamily="18" charset="0"/>
              </a:rPr>
              <a:t> = 100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  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오류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myCar.gear</a:t>
            </a:r>
            <a:r>
              <a:rPr lang="en-US" altLang="ko-KR" sz="1400" dirty="0">
                <a:latin typeface="Century Schoolbook" panose="02040604050505020304" pitchFamily="18" charset="0"/>
              </a:rPr>
              <a:t> = 3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;        // </a:t>
            </a:r>
            <a:r>
              <a:rPr lang="ko-KR" altLang="en-US" sz="1400" dirty="0">
                <a:latin typeface="Century Schoolbook" panose="02040604050505020304" pitchFamily="18" charset="0"/>
              </a:rPr>
              <a:t>오류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myCar.color</a:t>
            </a:r>
            <a:r>
              <a:rPr lang="en-US" altLang="ko-KR" sz="1400" dirty="0">
                <a:latin typeface="Century Schoolbook" panose="02040604050505020304" pitchFamily="18" charset="0"/>
              </a:rPr>
              <a:t> = "red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";  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오류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();       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myCar.speedUp</a:t>
            </a:r>
            <a:r>
              <a:rPr lang="en-US" altLang="ko-KR" sz="14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myCar.speedDown</a:t>
            </a:r>
            <a:r>
              <a:rPr lang="en-US" altLang="ko-KR" sz="14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            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cout</a:t>
            </a:r>
            <a:r>
              <a:rPr lang="ko-KR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</a:rPr>
              <a:t>&lt;&lt; " </a:t>
            </a:r>
            <a:r>
              <a:rPr lang="ko-KR" altLang="en-US" sz="1400" dirty="0">
                <a:latin typeface="Century Schoolbook" panose="02040604050505020304" pitchFamily="18" charset="0"/>
              </a:rPr>
              <a:t>속도 </a:t>
            </a:r>
            <a:r>
              <a:rPr lang="en-US" altLang="ko-KR" sz="1400" dirty="0">
                <a:latin typeface="Century Schoolbook" panose="02040604050505020304" pitchFamily="18" charset="0"/>
              </a:rPr>
              <a:t>= "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myCar.speed</a:t>
            </a:r>
            <a:r>
              <a:rPr lang="en-US" altLang="ko-KR" sz="1400" dirty="0">
                <a:latin typeface="Century Schoolbook" panose="02040604050505020304" pitchFamily="18" charset="0"/>
              </a:rPr>
              <a:t> 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400" dirty="0">
                <a:latin typeface="Century Schoolbook" panose="02040604050505020304" pitchFamily="18" charset="0"/>
              </a:rPr>
              <a:t>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              …..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52844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4968551" cy="5340498"/>
          </a:xfrm>
        </p:spPr>
        <p:txBody>
          <a:bodyPr/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400" dirty="0">
                <a:latin typeface="Century Schoolbook" panose="02040604050505020304" pitchFamily="18" charset="0"/>
              </a:rPr>
              <a:t>&gt;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class Circle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radius; 	// </a:t>
            </a:r>
            <a:r>
              <a:rPr lang="ko-KR" altLang="en-US" sz="1400" dirty="0">
                <a:latin typeface="Century Schoolbook" panose="02040604050505020304" pitchFamily="18" charset="0"/>
              </a:rPr>
              <a:t>반지름    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string color;	// </a:t>
            </a:r>
            <a:r>
              <a:rPr lang="ko-KR" altLang="en-US" sz="1400" dirty="0">
                <a:latin typeface="Century Schoolbook" panose="02040604050505020304" pitchFamily="18" charset="0"/>
              </a:rPr>
              <a:t>색상</a:t>
            </a:r>
          </a:p>
          <a:p>
            <a:pPr marL="0" indent="0" algn="just">
              <a:lnSpc>
                <a:spcPts val="1500"/>
              </a:lnSpc>
              <a:buNone/>
            </a:pPr>
            <a:endParaRPr lang="ko-KR" altLang="en-US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double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calcArea</a:t>
            </a:r>
            <a:r>
              <a:rPr lang="en-US" altLang="ko-KR" sz="14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return 3.14*radius*radius;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Circle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obj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obj.radius</a:t>
            </a:r>
            <a:r>
              <a:rPr lang="en-US" altLang="ko-KR" sz="1400" dirty="0">
                <a:latin typeface="Century Schoolbook" panose="02040604050505020304" pitchFamily="18" charset="0"/>
              </a:rPr>
              <a:t> = 100;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obj.color</a:t>
            </a:r>
            <a:r>
              <a:rPr lang="en-US" altLang="ko-KR" sz="1400" dirty="0">
                <a:latin typeface="Century Schoolbook" panose="02040604050505020304" pitchFamily="18" charset="0"/>
              </a:rPr>
              <a:t> = "blue";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400" dirty="0">
                <a:latin typeface="Century Schoolbook" panose="02040604050505020304" pitchFamily="18" charset="0"/>
              </a:rPr>
              <a:t> &lt;&lt; "</a:t>
            </a:r>
            <a:r>
              <a:rPr lang="ko-KR" altLang="en-US" sz="1400" dirty="0">
                <a:latin typeface="Century Schoolbook" panose="02040604050505020304" pitchFamily="18" charset="0"/>
              </a:rPr>
              <a:t>원의 면적</a:t>
            </a:r>
            <a:r>
              <a:rPr lang="en-US" altLang="ko-KR" sz="1400" dirty="0">
                <a:latin typeface="Century Schoolbook" panose="02040604050505020304" pitchFamily="18" charset="0"/>
              </a:rPr>
              <a:t>="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obj.calcArea</a:t>
            </a:r>
            <a:r>
              <a:rPr lang="en-US" altLang="ko-KR" sz="1400" dirty="0">
                <a:latin typeface="Century Schoolbook" panose="02040604050505020304" pitchFamily="18" charset="0"/>
              </a:rPr>
              <a:t>() &lt;&lt; "\n";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정적 지역 변수</a:t>
            </a:r>
            <a:r>
              <a:rPr lang="en-US" altLang="ko-KR" sz="2000" dirty="0"/>
              <a:t>(static value)</a:t>
            </a:r>
            <a:r>
              <a:rPr lang="ko-KR" altLang="en-US" sz="2000" dirty="0"/>
              <a:t> 연습해보기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 smtClean="0"/>
              <a:t>5-0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7B0E6D4-712E-432E-ADB7-5B9D2DD7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738310"/>
            <a:ext cx="4479751" cy="60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4968551" cy="4548410"/>
          </a:xfrm>
        </p:spPr>
        <p:txBody>
          <a:bodyPr/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iostream</a:t>
            </a:r>
            <a:r>
              <a:rPr lang="en-US" altLang="ko-KR" sz="1400" dirty="0">
                <a:latin typeface="Century Schoolbook" panose="02040604050505020304" pitchFamily="18" charset="0"/>
              </a:rPr>
              <a:t>&gt;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class  Counter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private: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value;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void set(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n) {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    value = n;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}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inc</a:t>
            </a:r>
            <a:r>
              <a:rPr lang="en-US" altLang="ko-KR" sz="1400" dirty="0">
                <a:latin typeface="Century Schoolbook" panose="02040604050505020304" pitchFamily="18" charset="0"/>
              </a:rPr>
              <a:t>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    ++value;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void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dec</a:t>
            </a:r>
            <a:r>
              <a:rPr lang="en-US" altLang="ko-KR" sz="1400" dirty="0">
                <a:latin typeface="Century Schoolbook" panose="02040604050505020304" pitchFamily="18" charset="0"/>
              </a:rPr>
              <a:t>(){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       --value;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}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val</a:t>
            </a:r>
            <a:r>
              <a:rPr lang="en-US" altLang="ko-KR" sz="1400" dirty="0">
                <a:latin typeface="Century Schoolbook" panose="02040604050505020304" pitchFamily="18" charset="0"/>
              </a:rPr>
              <a:t>()	{  // </a:t>
            </a:r>
            <a:r>
              <a:rPr lang="ko-KR" altLang="en-US" sz="1400" dirty="0">
                <a:latin typeface="Century Schoolbook" panose="02040604050505020304" pitchFamily="18" charset="0"/>
              </a:rPr>
              <a:t>계수기의 값을 반환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       return value; 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5375920" y="1412776"/>
            <a:ext cx="496855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Counter cnt1, cnt2; 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cnt1.set(10);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cnt1.inc();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4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" value of cnt1 </a:t>
            </a:r>
            <a:r>
              <a:rPr lang="en-US" altLang="ko-KR" sz="1400" dirty="0">
                <a:latin typeface="Century Schoolbook" panose="02040604050505020304" pitchFamily="18" charset="0"/>
              </a:rPr>
              <a:t>: " &lt;&lt; cnt1.val()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cnt2.set(0);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cnt2.dec();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cout</a:t>
            </a:r>
            <a:r>
              <a:rPr lang="en-US" altLang="ko-KR" sz="1400" dirty="0">
                <a:latin typeface="Century Schoolbook" panose="02040604050505020304" pitchFamily="18" charset="0"/>
              </a:rPr>
              <a:t> &lt;&lt; 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"value of cnt2 : </a:t>
            </a:r>
            <a:r>
              <a:rPr lang="en-US" altLang="ko-KR" sz="1400" dirty="0">
                <a:latin typeface="Century Schoolbook" panose="02040604050505020304" pitchFamily="18" charset="0"/>
              </a:rPr>
              <a:t>" &lt;&lt; cnt2.val() &lt;&lt;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endl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    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560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 err="1"/>
              <a:t>참조자</a:t>
            </a:r>
            <a:r>
              <a:rPr lang="en-US" altLang="ko-KR" dirty="0"/>
              <a:t>(Reference) </a:t>
            </a:r>
            <a:r>
              <a:rPr lang="ko-KR" altLang="en-US" dirty="0"/>
              <a:t>예제와 참조자의 선언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25CB3C-9192-4600-8CCB-931EDD92BFA1}"/>
              </a:ext>
            </a:extLst>
          </p:cNvPr>
          <p:cNvSpPr txBox="1"/>
          <p:nvPr/>
        </p:nvSpPr>
        <p:spPr>
          <a:xfrm>
            <a:off x="4691113" y="1007661"/>
            <a:ext cx="3071834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참조자이다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이후부터는 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하는 모든 연산은 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하는것과 동일한 결과를 보인다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C96B7FF-D266-4122-B388-82E6D04FE91C}"/>
              </a:ext>
            </a:extLst>
          </p:cNvPr>
          <p:cNvSpPr txBox="1"/>
          <p:nvPr/>
        </p:nvSpPr>
        <p:spPr>
          <a:xfrm>
            <a:off x="6963519" y="4766840"/>
            <a:ext cx="314327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참조자의 수에는 제한이 없으며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참조자를 대상으로 참조자를 선언하는 것도 가능하다</a:t>
            </a:r>
            <a:r>
              <a:rPr kumimoji="0"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B9095B8-2B57-4A19-9BBD-42CB63E1669A}"/>
              </a:ext>
            </a:extLst>
          </p:cNvPr>
          <p:cNvGrpSpPr/>
          <p:nvPr/>
        </p:nvGrpSpPr>
        <p:grpSpPr>
          <a:xfrm>
            <a:off x="571472" y="1171627"/>
            <a:ext cx="6748664" cy="4921669"/>
            <a:chOff x="571472" y="1428736"/>
            <a:chExt cx="5474222" cy="4500594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B6421214-F665-4043-AAE6-50E6B5AB5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2" y="1428736"/>
              <a:ext cx="3171825" cy="278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xmlns="" id="{942468B1-D07A-494E-AF10-8AE0D5406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9" y="3211731"/>
              <a:ext cx="1857388" cy="974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0901DB42-F56A-4E36-9522-D9AB964BBEA6}"/>
                </a:ext>
              </a:extLst>
            </p:cNvPr>
            <p:cNvSpPr/>
            <p:nvPr/>
          </p:nvSpPr>
          <p:spPr>
            <a:xfrm>
              <a:off x="4902686" y="2928934"/>
              <a:ext cx="1143008" cy="428628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휴먼편지체" pitchFamily="18" charset="-127"/>
                  <a:ea typeface="휴먼편지체" pitchFamily="18" charset="-127"/>
                  <a:cs typeface="+mn-cs"/>
                </a:rPr>
                <a:t>실행결과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C04A034-1C0A-4D29-B665-10464846F2B0}"/>
                </a:ext>
              </a:extLst>
            </p:cNvPr>
            <p:cNvSpPr/>
            <p:nvPr/>
          </p:nvSpPr>
          <p:spPr>
            <a:xfrm>
              <a:off x="1000100" y="2214554"/>
              <a:ext cx="1357322" cy="285752"/>
            </a:xfrm>
            <a:prstGeom prst="rect">
              <a:avLst/>
            </a:prstGeom>
            <a:noFill/>
            <a:ln w="19050" cap="flat" cmpd="sng" algn="ctr">
              <a:solidFill>
                <a:srgbClr val="C4652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61B0D8F9-4547-4964-B02E-22932F6BEF6B}"/>
                </a:ext>
              </a:extLst>
            </p:cNvPr>
            <p:cNvCxnSpPr/>
            <p:nvPr/>
          </p:nvCxnSpPr>
          <p:spPr>
            <a:xfrm rot="10800000" flipV="1">
              <a:off x="2428860" y="2071678"/>
              <a:ext cx="1357322" cy="214314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tailEnd type="arrow"/>
            </a:ln>
            <a:effectLst/>
          </p:spPr>
        </p:cxnSp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xmlns="" id="{4AE12B43-1736-4AA3-ACF6-9FFC7C5D8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71802" y="4572008"/>
              <a:ext cx="2286016" cy="1223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줄무늬가 있는 오른쪽 화살표 24">
              <a:extLst>
                <a:ext uri="{FF2B5EF4-FFF2-40B4-BE49-F238E27FC236}">
                  <a16:creationId xmlns:a16="http://schemas.microsoft.com/office/drawing/2014/main" xmlns="" id="{595A9BD3-2F5B-427B-95F2-A6FA2F3223F8}"/>
                </a:ext>
              </a:extLst>
            </p:cNvPr>
            <p:cNvSpPr/>
            <p:nvPr/>
          </p:nvSpPr>
          <p:spPr>
            <a:xfrm>
              <a:off x="2428860" y="4929198"/>
              <a:ext cx="428628" cy="357190"/>
            </a:xfrm>
            <a:prstGeom prst="stripedRightArrow">
              <a:avLst/>
            </a:prstGeom>
            <a:solidFill>
              <a:srgbClr val="53548A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모서리가 둥근 직사각형 25">
              <a:extLst>
                <a:ext uri="{FF2B5EF4-FFF2-40B4-BE49-F238E27FC236}">
                  <a16:creationId xmlns:a16="http://schemas.microsoft.com/office/drawing/2014/main" xmlns="" id="{F67F0A27-3281-4761-A841-F3880E28648F}"/>
                </a:ext>
              </a:extLst>
            </p:cNvPr>
            <p:cNvSpPr/>
            <p:nvPr/>
          </p:nvSpPr>
          <p:spPr>
            <a:xfrm>
              <a:off x="642910" y="4500570"/>
              <a:ext cx="4857784" cy="1428760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xmlns="" id="{6F576B3C-F44C-4234-B8AC-4E63EABDC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5786" y="4643446"/>
              <a:ext cx="148590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477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 err="1"/>
              <a:t>참조자</a:t>
            </a:r>
            <a:r>
              <a:rPr lang="en-US" altLang="ko-KR" dirty="0"/>
              <a:t>(Reference) </a:t>
            </a:r>
            <a:r>
              <a:rPr lang="ko-KR" altLang="en-US" dirty="0"/>
              <a:t>선언 가능 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79517C-5D56-4190-8605-A199CB9791F3}"/>
              </a:ext>
            </a:extLst>
          </p:cNvPr>
          <p:cNvSpPr txBox="1"/>
          <p:nvPr/>
        </p:nvSpPr>
        <p:spPr>
          <a:xfrm>
            <a:off x="6096000" y="1215947"/>
            <a:ext cx="345638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불가능한 참조자의 선언의 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F7D25A2-3D02-4679-99D8-7928DBD906BC}"/>
              </a:ext>
            </a:extLst>
          </p:cNvPr>
          <p:cNvSpPr txBox="1"/>
          <p:nvPr/>
        </p:nvSpPr>
        <p:spPr>
          <a:xfrm>
            <a:off x="6490610" y="1889396"/>
            <a:ext cx="3456384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정리하면</a:t>
            </a:r>
            <a:r>
              <a:rPr kumimoji="0" lang="en-US" altLang="ko-KR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참조자는 선언과 동시에 누군가를 참조해야 하는데</a:t>
            </a:r>
            <a:r>
              <a:rPr kumimoji="0" lang="en-US" altLang="ko-KR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참조의 대상은 기본적으로 변수가 되어야 한다</a:t>
            </a:r>
            <a:r>
              <a:rPr kumimoji="0" lang="en-US" altLang="ko-KR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300" b="1" dirty="0">
              <a:solidFill>
                <a:srgbClr val="002D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참조자는 참조의 대상을 변경할 수 없다</a:t>
            </a:r>
            <a:r>
              <a:rPr kumimoji="0" lang="en-US" altLang="ko-KR" sz="13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9B62B8E-DC70-4CE0-BF1C-501E4D26A95B}"/>
              </a:ext>
            </a:extLst>
          </p:cNvPr>
          <p:cNvSpPr txBox="1"/>
          <p:nvPr/>
        </p:nvSpPr>
        <p:spPr>
          <a:xfrm>
            <a:off x="4122952" y="3906045"/>
            <a:ext cx="3286147" cy="13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rgbClr val="CC6600"/>
                </a:solidFill>
                <a:latin typeface="Georgia"/>
                <a:ea typeface="맑은 고딕" panose="020B0503020000020004" pitchFamily="50" charset="-127"/>
              </a:rPr>
              <a:t>변수의 성향을 지니는 대상이라면 참조자의 선언이 가능하다</a:t>
            </a:r>
            <a:r>
              <a:rPr kumimoji="0" lang="en-US" altLang="ko-KR" sz="1400" b="1" dirty="0">
                <a:solidFill>
                  <a:srgbClr val="CC6600"/>
                </a:solidFill>
                <a:latin typeface="Georgia"/>
                <a:ea typeface="맑은 고딕" panose="020B0503020000020004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srgbClr val="CC6600"/>
                </a:solidFill>
                <a:latin typeface="Georgia"/>
                <a:ea typeface="맑은 고딕" panose="020B0503020000020004" pitchFamily="50" charset="-127"/>
              </a:rPr>
              <a:t>배열의 요소 역시 변수의 성향을 지니기 때문에 참조자의 선언이 가능하다</a:t>
            </a:r>
            <a:r>
              <a:rPr kumimoji="0" lang="en-US" altLang="ko-KR" sz="1400" b="1" dirty="0">
                <a:solidFill>
                  <a:srgbClr val="CC6600"/>
                </a:solidFill>
                <a:latin typeface="Georgia"/>
                <a:ea typeface="맑은 고딕" panose="020B0503020000020004" pitchFamily="50" charset="-127"/>
              </a:rPr>
              <a:t>.</a:t>
            </a:r>
            <a:endParaRPr kumimoji="0" lang="ko-KR" altLang="en-US" sz="1400" b="1" dirty="0">
              <a:solidFill>
                <a:srgbClr val="CC6600"/>
              </a:solidFill>
              <a:latin typeface="Georgia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DC88ACF-DC91-485E-AA60-6F9705E28325}"/>
              </a:ext>
            </a:extLst>
          </p:cNvPr>
          <p:cNvGrpSpPr/>
          <p:nvPr/>
        </p:nvGrpSpPr>
        <p:grpSpPr>
          <a:xfrm>
            <a:off x="571472" y="1285859"/>
            <a:ext cx="5524528" cy="5188954"/>
            <a:chOff x="571472" y="1285860"/>
            <a:chExt cx="5000660" cy="4986354"/>
          </a:xfrm>
        </p:grpSpPr>
        <p:sp>
          <p:nvSpPr>
            <p:cNvPr id="16" name="모서리가 둥근 직사각형 17">
              <a:extLst>
                <a:ext uri="{FF2B5EF4-FFF2-40B4-BE49-F238E27FC236}">
                  <a16:creationId xmlns:a16="http://schemas.microsoft.com/office/drawing/2014/main" xmlns="" id="{18EBEC62-4595-4F7E-A601-28BC0F4EEB8F}"/>
                </a:ext>
              </a:extLst>
            </p:cNvPr>
            <p:cNvSpPr/>
            <p:nvPr/>
          </p:nvSpPr>
          <p:spPr>
            <a:xfrm>
              <a:off x="571472" y="1285860"/>
              <a:ext cx="5000660" cy="2286016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xmlns="" id="{D0738B78-7DEF-46E5-8C63-7F77A78FA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1357298"/>
              <a:ext cx="2257425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A7439F0-FC98-4330-B501-678A098E8A8E}"/>
                </a:ext>
              </a:extLst>
            </p:cNvPr>
            <p:cNvSpPr txBox="1"/>
            <p:nvPr/>
          </p:nvSpPr>
          <p:spPr>
            <a:xfrm>
              <a:off x="1500166" y="1643050"/>
              <a:ext cx="350046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300" b="1" dirty="0">
                  <a:solidFill>
                    <a:srgbClr val="438086">
                      <a:lumMod val="50000"/>
                    </a:srgbClr>
                  </a:solidFill>
                  <a:latin typeface="Georgia"/>
                  <a:ea typeface="맑은 고딕" panose="020B0503020000020004" pitchFamily="50" charset="-127"/>
                </a:rPr>
                <a:t>상수 대상으로의 참조자 선언은 불가능하다</a:t>
              </a:r>
              <a:r>
                <a:rPr kumimoji="0" lang="en-US" altLang="ko-KR" sz="1300" b="1" dirty="0">
                  <a:solidFill>
                    <a:srgbClr val="438086">
                      <a:lumMod val="50000"/>
                    </a:srgbClr>
                  </a:solidFill>
                  <a:latin typeface="Georgia"/>
                  <a:ea typeface="맑은 고딕" panose="020B0503020000020004" pitchFamily="50" charset="-127"/>
                </a:rPr>
                <a:t>.</a:t>
              </a:r>
              <a:endParaRPr kumimoji="0" lang="ko-KR" altLang="en-US" sz="13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897823C-14F0-4C40-811D-8ADEDA9BC999}"/>
                </a:ext>
              </a:extLst>
            </p:cNvPr>
            <p:cNvSpPr txBox="1"/>
            <p:nvPr/>
          </p:nvSpPr>
          <p:spPr>
            <a:xfrm>
              <a:off x="1500166" y="2357471"/>
              <a:ext cx="392909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300" b="1" dirty="0">
                  <a:solidFill>
                    <a:srgbClr val="438086">
                      <a:lumMod val="50000"/>
                    </a:srgbClr>
                  </a:solidFill>
                  <a:latin typeface="Georgia"/>
                  <a:ea typeface="맑은 고딕" panose="020B0503020000020004" pitchFamily="50" charset="-127"/>
                </a:rPr>
                <a:t>참조자는 생성과 동시에 누군가를 참조해야 한다</a:t>
              </a:r>
              <a:r>
                <a:rPr kumimoji="0" lang="en-US" altLang="ko-KR" sz="1300" b="1" dirty="0">
                  <a:solidFill>
                    <a:srgbClr val="438086">
                      <a:lumMod val="50000"/>
                    </a:srgbClr>
                  </a:solidFill>
                  <a:latin typeface="Georgia"/>
                  <a:ea typeface="맑은 고딕" panose="020B0503020000020004" pitchFamily="50" charset="-127"/>
                </a:rPr>
                <a:t>.</a:t>
              </a:r>
              <a:endParaRPr kumimoji="0" lang="ko-KR" altLang="en-US" sz="13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53993AF-DD40-468A-8636-30DB00F071AA}"/>
                </a:ext>
              </a:extLst>
            </p:cNvPr>
            <p:cNvSpPr txBox="1"/>
            <p:nvPr/>
          </p:nvSpPr>
          <p:spPr>
            <a:xfrm>
              <a:off x="1500166" y="3108023"/>
              <a:ext cx="392909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300" b="1" dirty="0">
                  <a:solidFill>
                    <a:srgbClr val="438086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포인터처럼 </a:t>
              </a:r>
              <a:r>
                <a:rPr kumimoji="0" lang="en-US" altLang="ko-KR" sz="1300" b="1" dirty="0">
                  <a:solidFill>
                    <a:srgbClr val="438086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r>
                <a:rPr kumimoji="0" lang="ko-KR" altLang="en-US" sz="1300" b="1" dirty="0">
                  <a:solidFill>
                    <a:srgbClr val="438086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초기화하는 것도 불가능하다</a:t>
              </a:r>
              <a:r>
                <a:rPr kumimoji="0" lang="en-US" altLang="ko-KR" sz="1300" b="1" dirty="0">
                  <a:solidFill>
                    <a:srgbClr val="438086">
                      <a:lumMod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300" b="1" dirty="0">
                <a:solidFill>
                  <a:srgbClr val="438086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xmlns="" id="{F041C558-AFCB-4A17-A8EA-4EA30BA23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472" y="3714752"/>
              <a:ext cx="2251679" cy="2557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5">
              <a:extLst>
                <a:ext uri="{FF2B5EF4-FFF2-40B4-BE49-F238E27FC236}">
                  <a16:creationId xmlns:a16="http://schemas.microsoft.com/office/drawing/2014/main" xmlns="" id="{76269A3F-8632-4A9A-A18F-F2999E0FC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8926" y="5500702"/>
              <a:ext cx="40957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E26CAAB-DB87-4D24-B8C3-14012F38A23A}"/>
                </a:ext>
              </a:extLst>
            </p:cNvPr>
            <p:cNvSpPr/>
            <p:nvPr/>
          </p:nvSpPr>
          <p:spPr>
            <a:xfrm>
              <a:off x="2766996" y="5172078"/>
              <a:ext cx="1143008" cy="428628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2D56"/>
                  </a:solidFill>
                  <a:effectLst/>
                  <a:uLnTx/>
                  <a:uFillTx/>
                  <a:latin typeface="휴먼편지체" pitchFamily="18" charset="-127"/>
                  <a:ea typeface="휴먼편지체" pitchFamily="18" charset="-127"/>
                  <a:cs typeface="+mn-cs"/>
                </a:rPr>
                <a:t>실행결과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E04A8A43-7A7B-4C5B-9185-33F644D80AF5}"/>
                </a:ext>
              </a:extLst>
            </p:cNvPr>
            <p:cNvSpPr/>
            <p:nvPr/>
          </p:nvSpPr>
          <p:spPr>
            <a:xfrm>
              <a:off x="928662" y="4357694"/>
              <a:ext cx="1571636" cy="714380"/>
            </a:xfrm>
            <a:prstGeom prst="rect">
              <a:avLst/>
            </a:prstGeom>
            <a:noFill/>
            <a:ln w="19050" cap="flat" cmpd="sng" algn="ctr">
              <a:solidFill>
                <a:srgbClr val="C4652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02905931-3BB7-43E6-9938-8DA0EE4CADEE}"/>
                </a:ext>
              </a:extLst>
            </p:cNvPr>
            <p:cNvCxnSpPr/>
            <p:nvPr/>
          </p:nvCxnSpPr>
          <p:spPr>
            <a:xfrm rot="10800000" flipV="1">
              <a:off x="2571736" y="4214818"/>
              <a:ext cx="1143008" cy="285752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92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Call-by-value &amp; Call-by-reference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2E3B97-3C0F-4783-AD6E-2C69563662B0}"/>
              </a:ext>
            </a:extLst>
          </p:cNvPr>
          <p:cNvSpPr txBox="1"/>
          <p:nvPr/>
        </p:nvSpPr>
        <p:spPr>
          <a:xfrm>
            <a:off x="5558573" y="1623137"/>
            <a:ext cx="49496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전달하면서 호출하게 되는 함수이므로 </a:t>
            </a:r>
            <a:endParaRPr kumimoji="0" lang="en-US" altLang="ko-KR" sz="1600" b="1" dirty="0">
              <a:solidFill>
                <a:srgbClr val="002D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함수는 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Call-by-value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함수 외에 선언된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변수에는 접근이 불가능하다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37739F-5BDE-41D7-A4B3-3E255F2E8D9C}"/>
              </a:ext>
            </a:extLst>
          </p:cNvPr>
          <p:cNvSpPr txBox="1"/>
          <p:nvPr/>
        </p:nvSpPr>
        <p:spPr>
          <a:xfrm>
            <a:off x="5591944" y="4103926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값이되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값을 전달하면서 호출하게 되는 함수이므로 이 </a:t>
            </a:r>
            <a:r>
              <a:rPr kumimoji="0" lang="ko-KR" altLang="en-US" sz="1600" b="1" dirty="0" smtClean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포인터</a:t>
            </a:r>
            <a:r>
              <a:rPr kumimoji="0" lang="en-US" altLang="ko-KR" sz="1600" b="1" dirty="0" smtClean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 smtClean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전달에 의한 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Call-by-reference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인자로 전달된 주소의 메모리 공간에 </a:t>
            </a:r>
            <a:endParaRPr kumimoji="0" lang="en-US" altLang="ko-KR" sz="1600" b="1" dirty="0">
              <a:solidFill>
                <a:srgbClr val="002D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접근이 가능하다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3FBB11F-EC3B-4B88-923D-AA61A7C8F689}"/>
              </a:ext>
            </a:extLst>
          </p:cNvPr>
          <p:cNvGrpSpPr/>
          <p:nvPr/>
        </p:nvGrpSpPr>
        <p:grpSpPr>
          <a:xfrm>
            <a:off x="540455" y="1340768"/>
            <a:ext cx="4949604" cy="4880584"/>
            <a:chOff x="714348" y="1428736"/>
            <a:chExt cx="3786214" cy="421484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8380E8CE-B36B-42EB-B2A4-25943DF73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758" y="1571612"/>
              <a:ext cx="31623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xmlns="" id="{E12AFD09-4F3A-4FEE-8045-AFAF256F7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6285" y="4014802"/>
              <a:ext cx="3438525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모서리가 둥근 직사각형 6">
              <a:extLst>
                <a:ext uri="{FF2B5EF4-FFF2-40B4-BE49-F238E27FC236}">
                  <a16:creationId xmlns:a16="http://schemas.microsoft.com/office/drawing/2014/main" xmlns="" id="{B39C487B-BFF2-4A3A-981C-EB8FC7245EFA}"/>
                </a:ext>
              </a:extLst>
            </p:cNvPr>
            <p:cNvSpPr/>
            <p:nvPr/>
          </p:nvSpPr>
          <p:spPr>
            <a:xfrm>
              <a:off x="714348" y="1428736"/>
              <a:ext cx="3786214" cy="1857388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7">
              <a:extLst>
                <a:ext uri="{FF2B5EF4-FFF2-40B4-BE49-F238E27FC236}">
                  <a16:creationId xmlns:a16="http://schemas.microsoft.com/office/drawing/2014/main" xmlns="" id="{AC7097E9-B040-4AAB-AC55-44FB37E445B0}"/>
                </a:ext>
              </a:extLst>
            </p:cNvPr>
            <p:cNvSpPr/>
            <p:nvPr/>
          </p:nvSpPr>
          <p:spPr>
            <a:xfrm>
              <a:off x="714348" y="3786190"/>
              <a:ext cx="3786214" cy="1857388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12ABE5-8D19-450C-B790-C6746F28E1B7}"/>
              </a:ext>
            </a:extLst>
          </p:cNvPr>
          <p:cNvSpPr txBox="1"/>
          <p:nvPr/>
        </p:nvSpPr>
        <p:spPr>
          <a:xfrm>
            <a:off x="6211706" y="5828937"/>
            <a:ext cx="3643338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학습 시 공부한 내용에 대한 복습이다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7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8E5F5717-76B9-43EA-B5AA-21522301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633" y="1112838"/>
            <a:ext cx="7458367" cy="517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참조자를 이용한 </a:t>
            </a:r>
            <a:r>
              <a:rPr lang="en-US" altLang="ko-KR" dirty="0"/>
              <a:t>Call-by-reference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37739F-5BDE-41D7-A4B3-3E255F2E8D9C}"/>
              </a:ext>
            </a:extLst>
          </p:cNvPr>
          <p:cNvSpPr txBox="1"/>
          <p:nvPr/>
        </p:nvSpPr>
        <p:spPr>
          <a:xfrm>
            <a:off x="351771" y="1202362"/>
            <a:ext cx="443745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두 가지 형태의 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Call-by-reference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존재한다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하나는 주소 값을 이용하는 형태이며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하나는 참조자를 이용하는 형태이다</a:t>
            </a:r>
            <a:r>
              <a:rPr kumimoji="0" lang="en-US" altLang="ko-KR" sz="1600" b="1" dirty="0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5F705C-E2D5-496E-94EC-45EC184141D0}"/>
              </a:ext>
            </a:extLst>
          </p:cNvPr>
          <p:cNvSpPr txBox="1"/>
          <p:nvPr/>
        </p:nvSpPr>
        <p:spPr>
          <a:xfrm>
            <a:off x="5457705" y="5528941"/>
            <a:ext cx="3390191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참조자 기반</a:t>
            </a:r>
            <a:r>
              <a:rPr kumimoji="0" lang="ko-KR" altLang="en-US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300" b="1" dirty="0">
                <a:solidFill>
                  <a:srgbClr val="DEDEDE">
                    <a:lumMod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Call-by-reference</a:t>
            </a:r>
            <a:r>
              <a:rPr kumimoji="0" lang="en-US" altLang="ko-KR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FC049E-F90B-4599-8F92-B38219AE4326}"/>
              </a:ext>
            </a:extLst>
          </p:cNvPr>
          <p:cNvSpPr txBox="1"/>
          <p:nvPr/>
        </p:nvSpPr>
        <p:spPr>
          <a:xfrm>
            <a:off x="695400" y="4274943"/>
            <a:ext cx="5888226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함수가 호출될 때 선언이 되는 변수이므로</a:t>
            </a:r>
            <a:r>
              <a:rPr kumimoji="0" lang="en-US" altLang="ko-KR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함수호출의 과정에서 선언과 동시에 전달되는 대상으로 초기화된다</a:t>
            </a:r>
            <a:r>
              <a:rPr kumimoji="0" lang="en-US" altLang="ko-KR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300" b="1" dirty="0">
              <a:solidFill>
                <a:srgbClr val="A04DA3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 선언된 참조자는 여전히 선언과 동시에 초기화된다</a:t>
            </a:r>
            <a:r>
              <a:rPr kumimoji="0" lang="en-US" altLang="ko-KR" sz="1300" b="1" dirty="0">
                <a:solidFill>
                  <a:srgbClr val="A04DA3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73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4608512" cy="57069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 smtClean="0"/>
              <a:t>세 수 정렬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매개변수 전달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call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by reference)</a:t>
            </a:r>
          </a:p>
          <a:p>
            <a:pPr marL="0" indent="0">
              <a:buNone/>
            </a:pPr>
            <a:r>
              <a:rPr lang="en-US" altLang="ko-KR" sz="1400" dirty="0" smtClean="0"/>
              <a:t>#include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void </a:t>
            </a:r>
            <a:r>
              <a:rPr lang="en-US" altLang="ko-KR" sz="1400" dirty="0"/>
              <a:t>swap(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ry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rx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ry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c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 &gt;&gt; c;</a:t>
            </a:r>
          </a:p>
          <a:p>
            <a:pPr marL="0" indent="0">
              <a:buNone/>
            </a:pPr>
            <a:r>
              <a:rPr lang="en-US" altLang="ko-KR" sz="1400" dirty="0"/>
              <a:t>   if (a &gt; b)</a:t>
            </a:r>
          </a:p>
          <a:p>
            <a:pPr marL="0" indent="0">
              <a:buNone/>
            </a:pPr>
            <a:r>
              <a:rPr lang="en-US" altLang="ko-KR" sz="1400" dirty="0"/>
              <a:t>      swap(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if (b &gt; c)</a:t>
            </a:r>
          </a:p>
          <a:p>
            <a:pPr marL="0" indent="0">
              <a:buNone/>
            </a:pPr>
            <a:r>
              <a:rPr lang="en-US" altLang="ko-KR" sz="1400" dirty="0"/>
              <a:t>      swap(</a:t>
            </a:r>
            <a:r>
              <a:rPr lang="en-US" altLang="ko-KR" sz="1400" dirty="0" err="1"/>
              <a:t>b,c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if (a &gt; b)</a:t>
            </a:r>
          </a:p>
          <a:p>
            <a:pPr marL="0" indent="0">
              <a:buNone/>
            </a:pPr>
            <a:r>
              <a:rPr lang="en-US" altLang="ko-KR" sz="1400" dirty="0"/>
              <a:t>      swap(a, b);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 &lt;&lt; b &lt;&lt; &lt;&lt; c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 smtClean="0"/>
              <a:t>5-1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5951984" y="1052736"/>
            <a:ext cx="4608512" cy="570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400" kern="0" dirty="0" smtClean="0"/>
              <a:t>세 수 정렬 </a:t>
            </a:r>
            <a:r>
              <a:rPr lang="en-US" altLang="ko-KR" sz="1400" kern="0" dirty="0" smtClean="0"/>
              <a:t>(</a:t>
            </a:r>
            <a:r>
              <a:rPr lang="ko-KR" altLang="en-US" sz="1400" kern="0" dirty="0" smtClean="0"/>
              <a:t>매개변수 전달</a:t>
            </a:r>
            <a:r>
              <a:rPr lang="en-US" altLang="ko-KR" sz="1400" kern="0" dirty="0" smtClean="0"/>
              <a:t>: </a:t>
            </a:r>
            <a:r>
              <a:rPr lang="ko-KR" altLang="en-US" sz="1400" kern="0" dirty="0" smtClean="0"/>
              <a:t>포인터 전달</a:t>
            </a:r>
            <a:r>
              <a:rPr lang="en-US" altLang="ko-KR" sz="1400" kern="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#include &lt;</a:t>
            </a:r>
            <a:r>
              <a:rPr lang="en-US" altLang="ko-KR" sz="1400" kern="0" dirty="0" err="1" smtClean="0"/>
              <a:t>iostream</a:t>
            </a:r>
            <a:r>
              <a:rPr lang="en-US" altLang="ko-KR" sz="14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using namespace </a:t>
            </a:r>
            <a:r>
              <a:rPr lang="en-US" altLang="ko-KR" sz="1400" kern="0" dirty="0" err="1" smtClean="0"/>
              <a:t>std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void swap(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*</a:t>
            </a:r>
            <a:r>
              <a:rPr lang="en-US" altLang="ko-KR" sz="1400" kern="0" dirty="0" err="1" smtClean="0"/>
              <a:t>rx</a:t>
            </a:r>
            <a:r>
              <a:rPr lang="en-US" altLang="ko-KR" sz="1400" kern="0" dirty="0" smtClean="0"/>
              <a:t>,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*</a:t>
            </a:r>
            <a:r>
              <a:rPr lang="en-US" altLang="ko-KR" sz="1400" kern="0" dirty="0" err="1" smtClean="0"/>
              <a:t>ry</a:t>
            </a:r>
            <a:r>
              <a:rPr lang="en-US" altLang="ko-KR" sz="1400" kern="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 err="1" smtClean="0"/>
              <a:t>tmp</a:t>
            </a:r>
            <a:r>
              <a:rPr lang="en-US" altLang="ko-KR" sz="1400" kern="0" dirty="0" smtClean="0"/>
              <a:t> = *</a:t>
            </a:r>
            <a:r>
              <a:rPr lang="en-US" altLang="ko-KR" sz="1400" kern="0" dirty="0" err="1" smtClean="0"/>
              <a:t>rx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</a:t>
            </a:r>
            <a:r>
              <a:rPr lang="en-US" altLang="ko-KR" sz="1400" kern="0" dirty="0" err="1" smtClean="0"/>
              <a:t>rx</a:t>
            </a:r>
            <a:r>
              <a:rPr lang="en-US" altLang="ko-KR" sz="1400" kern="0" dirty="0" smtClean="0"/>
              <a:t> = *</a:t>
            </a:r>
            <a:r>
              <a:rPr lang="en-US" altLang="ko-KR" sz="1400" kern="0" dirty="0" err="1" smtClean="0"/>
              <a:t>ry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*</a:t>
            </a:r>
            <a:r>
              <a:rPr lang="en-US" altLang="ko-KR" sz="1400" kern="0" dirty="0" err="1" smtClean="0"/>
              <a:t>ry</a:t>
            </a:r>
            <a:r>
              <a:rPr lang="en-US" altLang="ko-KR" sz="1400" kern="0" dirty="0" smtClean="0"/>
              <a:t> = </a:t>
            </a:r>
            <a:r>
              <a:rPr lang="en-US" altLang="ko-KR" sz="1400" kern="0" dirty="0" err="1" smtClean="0"/>
              <a:t>tmp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a, b, c;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cin</a:t>
            </a:r>
            <a:r>
              <a:rPr lang="en-US" altLang="ko-KR" sz="1400" kern="0" dirty="0" smtClean="0"/>
              <a:t> &gt;&gt; a &gt;&gt; b &gt;&gt; c;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if (a &gt; b)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  swap(______);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if (b &gt; c)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  swap(______);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if (a &gt; b)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   swap(______);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cout</a:t>
            </a:r>
            <a:r>
              <a:rPr lang="en-US" altLang="ko-KR" sz="1400" kern="0" dirty="0" smtClean="0"/>
              <a:t> &lt;&lt; a &lt;&lt;  &lt;&lt; b &lt;&lt; &lt;&lt; c &lt;&lt; </a:t>
            </a:r>
            <a:r>
              <a:rPr lang="en-US" altLang="ko-KR" sz="1400" kern="0" dirty="0" err="1" smtClean="0"/>
              <a:t>endl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291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9" y="1112838"/>
            <a:ext cx="5112568" cy="5556522"/>
          </a:xfrm>
        </p:spPr>
        <p:txBody>
          <a:bodyPr/>
          <a:lstStyle/>
          <a:p>
            <a:r>
              <a:rPr lang="ko-KR" altLang="en-US" sz="2000" dirty="0"/>
              <a:t>참조자를 이용해 </a:t>
            </a:r>
            <a:r>
              <a:rPr lang="en-US" altLang="ko-KR" sz="2000" dirty="0"/>
              <a:t>move</a:t>
            </a:r>
            <a:r>
              <a:rPr lang="ko-KR" altLang="en-US" sz="2000" dirty="0"/>
              <a:t>함수 고쳐 </a:t>
            </a:r>
            <a:r>
              <a:rPr lang="ko-KR" altLang="en-US" sz="2000" dirty="0" smtClean="0"/>
              <a:t>보기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y;</a:t>
            </a:r>
          </a:p>
          <a:p>
            <a:pPr marL="0" indent="0">
              <a:buNone/>
            </a:pPr>
            <a:r>
              <a:rPr lang="en-US" altLang="ko-KR" sz="1400" dirty="0" smtClean="0"/>
              <a:t>} Point;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void move(___,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deltaX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deltaY</a:t>
            </a:r>
            <a:r>
              <a:rPr lang="en-US" altLang="ko-KR" sz="1400" dirty="0" smtClean="0"/>
              <a:t> ) </a:t>
            </a:r>
          </a:p>
          <a:p>
            <a:pPr marL="0" indent="0">
              <a:buNone/>
            </a:pPr>
            <a:r>
              <a:rPr lang="en-US" altLang="ko-KR" sz="1400" dirty="0" smtClean="0"/>
              <a:t>{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P.x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deltaX</a:t>
            </a:r>
            <a:r>
              <a:rPr lang="en-US" altLang="ko-KR" sz="1400" dirty="0"/>
              <a:t>;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P.y</a:t>
            </a:r>
            <a:r>
              <a:rPr lang="en-US" altLang="ko-KR" sz="1400" dirty="0" smtClean="0"/>
              <a:t> += </a:t>
            </a:r>
            <a:r>
              <a:rPr lang="en-US" altLang="ko-KR" sz="1400" dirty="0" err="1" smtClean="0"/>
              <a:t>deltaY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</a:t>
            </a:r>
          </a:p>
          <a:p>
            <a:pPr marL="0" indent="0">
              <a:buNone/>
            </a:pP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Point P;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&gt;&gt; </a:t>
            </a:r>
            <a:r>
              <a:rPr lang="en-US" altLang="ko-KR" sz="1400" dirty="0" err="1" smtClean="0"/>
              <a:t>P.x</a:t>
            </a:r>
            <a:r>
              <a:rPr lang="en-US" altLang="ko-KR" sz="1400" dirty="0" smtClean="0"/>
              <a:t> &gt;&gt; </a:t>
            </a:r>
            <a:r>
              <a:rPr lang="en-US" altLang="ko-KR" sz="1400" dirty="0" err="1" smtClean="0"/>
              <a:t>P.y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&gt;&gt; dx &gt;&gt; </a:t>
            </a:r>
            <a:r>
              <a:rPr lang="en-US" altLang="ko-KR" sz="1400" dirty="0" err="1" smtClean="0"/>
              <a:t>dy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move(P, dx, </a:t>
            </a:r>
            <a:r>
              <a:rPr lang="en-US" altLang="ko-KR" sz="1400" dirty="0" err="1" smtClean="0"/>
              <a:t>dy</a:t>
            </a:r>
            <a:r>
              <a:rPr lang="en-US" altLang="ko-KR" sz="1400" dirty="0" smtClean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….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xmlns="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 smtClean="0"/>
              <a:t>5-2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3B1EF422-E7EE-4403-B6B2-24FB877CB888}"/>
              </a:ext>
            </a:extLst>
          </p:cNvPr>
          <p:cNvSpPr txBox="1">
            <a:spLocks/>
          </p:cNvSpPr>
          <p:nvPr/>
        </p:nvSpPr>
        <p:spPr bwMode="auto">
          <a:xfrm>
            <a:off x="5879976" y="980728"/>
            <a:ext cx="511256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 err="1" smtClean="0"/>
              <a:t>참조자를</a:t>
            </a:r>
            <a:r>
              <a:rPr lang="ko-KR" altLang="en-US" sz="2000" kern="0" dirty="0" smtClean="0"/>
              <a:t> 이용해 </a:t>
            </a:r>
            <a:r>
              <a:rPr lang="en-US" altLang="ko-KR" sz="2000" kern="0" dirty="0" smtClean="0"/>
              <a:t>move</a:t>
            </a:r>
            <a:r>
              <a:rPr lang="ko-KR" altLang="en-US" sz="2000" kern="0" dirty="0" smtClean="0"/>
              <a:t>함수 고쳐 보기</a:t>
            </a:r>
            <a:endParaRPr lang="en-US" altLang="ko-KR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#include &lt;</a:t>
            </a:r>
            <a:r>
              <a:rPr lang="en-US" altLang="ko-KR" sz="1400" kern="0" dirty="0" err="1" smtClean="0"/>
              <a:t>iostream</a:t>
            </a:r>
            <a:r>
              <a:rPr lang="en-US" altLang="ko-KR" sz="14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using namespace </a:t>
            </a:r>
            <a:r>
              <a:rPr lang="en-US" altLang="ko-KR" sz="1400" kern="0" dirty="0" err="1" smtClean="0"/>
              <a:t>std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err="1" smtClean="0"/>
              <a:t>typedef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 err="1" smtClean="0"/>
              <a:t>struct</a:t>
            </a:r>
            <a:r>
              <a:rPr lang="en-US" altLang="ko-KR" sz="1400" kern="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x;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y;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} Point;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4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void move(Point *P,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 err="1" smtClean="0"/>
              <a:t>deltaX</a:t>
            </a:r>
            <a:r>
              <a:rPr lang="en-US" altLang="ko-KR" sz="1400" kern="0" dirty="0" smtClean="0"/>
              <a:t>, </a:t>
            </a: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 err="1" smtClean="0"/>
              <a:t>deltaY</a:t>
            </a:r>
            <a:r>
              <a:rPr lang="en-US" altLang="ko-KR" sz="1400" kern="0" dirty="0" smtClean="0"/>
              <a:t>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{</a:t>
            </a:r>
          </a:p>
          <a:p>
            <a:pPr marL="0" indent="0">
              <a:buNone/>
            </a:pPr>
            <a:r>
              <a:rPr lang="en-US" altLang="ko-KR" sz="1400" kern="0" dirty="0" smtClean="0"/>
              <a:t>   (*P).x += </a:t>
            </a:r>
            <a:r>
              <a:rPr lang="en-US" altLang="ko-KR" sz="1400" kern="0" dirty="0" err="1"/>
              <a:t>deltaX</a:t>
            </a:r>
            <a:r>
              <a:rPr lang="en-US" altLang="ko-KR" sz="1400" kern="0" dirty="0" smtClean="0"/>
              <a:t>;</a:t>
            </a:r>
          </a:p>
          <a:p>
            <a:pPr marL="0" indent="0">
              <a:buNone/>
            </a:pPr>
            <a:r>
              <a:rPr lang="en-US" altLang="ko-KR" sz="1400" kern="0" dirty="0" smtClean="0"/>
              <a:t>   (*P).y += </a:t>
            </a:r>
            <a:r>
              <a:rPr lang="en-US" altLang="ko-KR" sz="1400" kern="0" dirty="0" err="1"/>
              <a:t>deltaY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4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err="1" smtClean="0"/>
              <a:t>int</a:t>
            </a:r>
            <a:r>
              <a:rPr lang="en-US" altLang="ko-KR" sz="1400" kern="0" dirty="0" smtClean="0"/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Point P;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cin</a:t>
            </a:r>
            <a:r>
              <a:rPr lang="en-US" altLang="ko-KR" sz="1400" kern="0" dirty="0" smtClean="0"/>
              <a:t> &gt;&gt; </a:t>
            </a:r>
            <a:r>
              <a:rPr lang="en-US" altLang="ko-KR" sz="1400" kern="0" dirty="0" err="1" smtClean="0"/>
              <a:t>P.x</a:t>
            </a:r>
            <a:r>
              <a:rPr lang="en-US" altLang="ko-KR" sz="1400" kern="0" dirty="0" smtClean="0"/>
              <a:t> &gt;&gt; </a:t>
            </a:r>
            <a:r>
              <a:rPr lang="en-US" altLang="ko-KR" sz="1400" kern="0" dirty="0" err="1" smtClean="0"/>
              <a:t>P.y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</a:t>
            </a:r>
            <a:r>
              <a:rPr lang="en-US" altLang="ko-KR" sz="1400" kern="0" dirty="0" err="1" smtClean="0"/>
              <a:t>cin</a:t>
            </a:r>
            <a:r>
              <a:rPr lang="en-US" altLang="ko-KR" sz="1400" kern="0" dirty="0" smtClean="0"/>
              <a:t> &gt;&gt; dx &gt;&gt; </a:t>
            </a:r>
            <a:r>
              <a:rPr lang="en-US" altLang="ko-KR" sz="1400" kern="0" dirty="0" err="1" smtClean="0"/>
              <a:t>dy</a:t>
            </a:r>
            <a:r>
              <a:rPr lang="en-US" altLang="ko-KR" sz="1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move(P, dx, </a:t>
            </a:r>
            <a:r>
              <a:rPr lang="en-US" altLang="ko-KR" sz="1400" kern="0" dirty="0" err="1" smtClean="0"/>
              <a:t>dy</a:t>
            </a:r>
            <a:r>
              <a:rPr lang="en-US" altLang="ko-KR" sz="1400" kern="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   ….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400" kern="0" dirty="0" smtClean="0"/>
              <a:t>}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69502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new &amp; delete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BBD2278-98FB-425A-A707-7C47E1299D38}"/>
              </a:ext>
            </a:extLst>
          </p:cNvPr>
          <p:cNvGrpSpPr/>
          <p:nvPr/>
        </p:nvGrpSpPr>
        <p:grpSpPr>
          <a:xfrm>
            <a:off x="762696" y="1961345"/>
            <a:ext cx="6567930" cy="3439241"/>
            <a:chOff x="824214" y="1769004"/>
            <a:chExt cx="5362604" cy="287444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484036C9-4CA9-4F00-92F4-914A44134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214" y="1840443"/>
              <a:ext cx="5357850" cy="113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xmlns="" id="{B450B89D-1F7E-4C11-96FF-B77A11947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1398" y="3429000"/>
              <a:ext cx="4225788" cy="119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xmlns="" id="{3A48234C-D214-4BAE-89F0-1DB80ED7B747}"/>
                </a:ext>
              </a:extLst>
            </p:cNvPr>
            <p:cNvSpPr/>
            <p:nvPr/>
          </p:nvSpPr>
          <p:spPr>
            <a:xfrm>
              <a:off x="824214" y="1769004"/>
              <a:ext cx="5362604" cy="1249671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xmlns="" id="{2FB63267-A5E3-4283-8C7F-FF76ECEB309C}"/>
                </a:ext>
              </a:extLst>
            </p:cNvPr>
            <p:cNvSpPr/>
            <p:nvPr/>
          </p:nvSpPr>
          <p:spPr>
            <a:xfrm>
              <a:off x="824214" y="3429000"/>
              <a:ext cx="5357850" cy="1214446"/>
            </a:xfrm>
            <a:prstGeom prst="roundRect">
              <a:avLst>
                <a:gd name="adj" fmla="val 2005"/>
              </a:avLst>
            </a:prstGeom>
            <a:noFill/>
            <a:ln w="28575" cap="flat" cmpd="sng" algn="ctr">
              <a:solidFill>
                <a:srgbClr val="DEDEDE">
                  <a:lumMod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CC7A9-C5E1-46F3-96B6-12E5B55B2E16}"/>
              </a:ext>
            </a:extLst>
          </p:cNvPr>
          <p:cNvSpPr txBox="1"/>
          <p:nvPr/>
        </p:nvSpPr>
        <p:spPr>
          <a:xfrm>
            <a:off x="7404038" y="2066322"/>
            <a:ext cx="471490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malloc</a:t>
            </a:r>
            <a:r>
              <a:rPr kumimoji="0" lang="ko-KR" altLang="en-US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대신하는 메모리의 동적 할당방법</a:t>
            </a:r>
            <a:r>
              <a:rPr kumimoji="0" lang="en-US" altLang="ko-KR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바이트 단위로 계산하는 일을 거치지</a:t>
            </a:r>
            <a:endParaRPr kumimoji="0" lang="en-US" altLang="ko-KR" sz="1600" b="1" dirty="0">
              <a:solidFill>
                <a:srgbClr val="CC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않아도 된다</a:t>
            </a:r>
            <a:r>
              <a:rPr kumimoji="0" lang="en-US" altLang="ko-KR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1600" b="1" dirty="0">
              <a:solidFill>
                <a:srgbClr val="CC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D11AAB-A13D-4FB7-95A4-B6E9FA5531EB}"/>
              </a:ext>
            </a:extLst>
          </p:cNvPr>
          <p:cNvSpPr txBox="1"/>
          <p:nvPr/>
        </p:nvSpPr>
        <p:spPr>
          <a:xfrm>
            <a:off x="7404038" y="4258874"/>
            <a:ext cx="47149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</a:t>
            </a:r>
            <a:r>
              <a:rPr kumimoji="0" lang="ko-KR" altLang="en-US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대신하는 메모리의 해제방법</a:t>
            </a:r>
            <a:r>
              <a:rPr kumimoji="0" lang="en-US" altLang="ko-KR" sz="16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endParaRPr kumimoji="0" lang="ko-KR" altLang="en-US" sz="1600" b="1" dirty="0">
              <a:solidFill>
                <a:srgbClr val="CC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9E08F8-074D-424D-A0CF-0DBB1A40C6D2}"/>
              </a:ext>
            </a:extLst>
          </p:cNvPr>
          <p:cNvSpPr txBox="1"/>
          <p:nvPr/>
        </p:nvSpPr>
        <p:spPr>
          <a:xfrm>
            <a:off x="839416" y="5600211"/>
            <a:ext cx="1019510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rPr>
              <a:t>new </a:t>
            </a:r>
            <a:r>
              <a:rPr kumimoji="0" lang="ko-KR" altLang="en-US" sz="16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rPr>
              <a:t>연산자로 할당된 메모리 공간은 반드시 </a:t>
            </a:r>
            <a:r>
              <a:rPr kumimoji="0" lang="en-US" altLang="ko-KR" sz="16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rPr>
              <a:t>delete </a:t>
            </a:r>
            <a:r>
              <a:rPr kumimoji="0" lang="ko-KR" altLang="en-US" sz="16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rPr>
              <a:t>함수호출을 통해서 소멸해야 한다</a:t>
            </a:r>
            <a:r>
              <a:rPr kumimoji="0" lang="en-US" altLang="ko-KR" sz="1600" b="1" dirty="0">
                <a:solidFill>
                  <a:srgbClr val="438086">
                    <a:lumMod val="50000"/>
                  </a:srgbClr>
                </a:solidFill>
                <a:latin typeface="Georgia"/>
                <a:ea typeface="맑은 고딕" panose="020B0503020000020004" pitchFamily="50" charset="-127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589558001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1239</Words>
  <Application>Microsoft Office PowerPoint</Application>
  <PresentationFormat>사용자 지정</PresentationFormat>
  <Paragraphs>417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봄의 수채화</vt:lpstr>
      <vt:lpstr>컴퓨터 프로그래밍 및 실습</vt:lpstr>
      <vt:lpstr>실습5-0</vt:lpstr>
      <vt:lpstr>참조자(Reference) 예제와 참조자의 선언</vt:lpstr>
      <vt:lpstr>참조자(Reference) 선언 가능 범위</vt:lpstr>
      <vt:lpstr>Call-by-value &amp; Call-by-reference</vt:lpstr>
      <vt:lpstr>참조자를 이용한 Call-by-reference</vt:lpstr>
      <vt:lpstr>실습5-1</vt:lpstr>
      <vt:lpstr>실습5-2</vt:lpstr>
      <vt:lpstr>동적 메모리 할당(Dynamic memory allocation)</vt:lpstr>
      <vt:lpstr>데이터 추상화와 클래스</vt:lpstr>
      <vt:lpstr>인스턴스화(instantiation)</vt:lpstr>
      <vt:lpstr>클래스 선언 형식</vt:lpstr>
      <vt:lpstr>클래스 멤버의 접근 제어</vt:lpstr>
      <vt:lpstr>클래스 멤버의 접근 제어</vt:lpstr>
      <vt:lpstr>클래스 영역</vt:lpstr>
      <vt:lpstr>실습 5-3 클래스 연습 – 클래스 멤버함수 내부 정의</vt:lpstr>
      <vt:lpstr>실습 5-3 클래스 연습 – 멤버함수 외부 정의(구현)</vt:lpstr>
      <vt:lpstr>실습 5-4 클래스 연습</vt:lpstr>
      <vt:lpstr>실습 5-5 클래스 연습</vt:lpstr>
      <vt:lpstr>실습 5-6 클래스 연습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csehufs</cp:lastModifiedBy>
  <cp:revision>378</cp:revision>
  <dcterms:created xsi:type="dcterms:W3CDTF">2006-02-20T18:05:16Z</dcterms:created>
  <dcterms:modified xsi:type="dcterms:W3CDTF">2019-10-14T15:23:30Z</dcterms:modified>
</cp:coreProperties>
</file>