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65" r:id="rId5"/>
    <p:sldId id="260" r:id="rId6"/>
    <p:sldId id="261" r:id="rId7"/>
    <p:sldId id="267" r:id="rId8"/>
    <p:sldId id="268" r:id="rId9"/>
    <p:sldId id="269" r:id="rId10"/>
    <p:sldId id="27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76" autoAdjust="0"/>
  </p:normalViewPr>
  <p:slideViewPr>
    <p:cSldViewPr>
      <p:cViewPr>
        <p:scale>
          <a:sx n="66" d="100"/>
          <a:sy n="66" d="100"/>
        </p:scale>
        <p:origin x="-150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MongoDB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 arcsec</c:v>
                </c:pt>
                <c:pt idx="1">
                  <c:v>2 arcmin</c:v>
                </c:pt>
                <c:pt idx="2">
                  <c:v>5 degrees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5.9413580200000003E-2</c:v>
                </c:pt>
                <c:pt idx="1">
                  <c:v>6.5233608100000007E-2</c:v>
                </c:pt>
                <c:pt idx="2">
                  <c:v>0.52160493819999998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 arcsec</c:v>
                </c:pt>
                <c:pt idx="1">
                  <c:v>2 arcmin</c:v>
                </c:pt>
                <c:pt idx="2">
                  <c:v>5 degrees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4.9387345669999999E-2</c:v>
                </c:pt>
                <c:pt idx="1">
                  <c:v>4.9640432089999999E-2</c:v>
                </c:pt>
                <c:pt idx="2">
                  <c:v>0.18964429012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330368"/>
        <c:axId val="104338944"/>
      </c:lineChart>
      <c:catAx>
        <c:axId val="10433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4338944"/>
        <c:crosses val="autoZero"/>
        <c:auto val="1"/>
        <c:lblAlgn val="ctr"/>
        <c:lblOffset val="100"/>
        <c:noMultiLvlLbl val="0"/>
      </c:catAx>
      <c:valAx>
        <c:axId val="10433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33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MongoDB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 degrees</c:v>
                </c:pt>
                <c:pt idx="1">
                  <c:v>35 degrees</c:v>
                </c:pt>
                <c:pt idx="2">
                  <c:v>50 degrees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#,##0">
                  <c:v>8.7623456789999992</c:v>
                </c:pt>
                <c:pt idx="1">
                  <c:v>33.432870370000003</c:v>
                </c:pt>
                <c:pt idx="2">
                  <c:v>55.912037036999997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 degrees</c:v>
                </c:pt>
                <c:pt idx="1">
                  <c:v>35 degrees</c:v>
                </c:pt>
                <c:pt idx="2">
                  <c:v>50 degrees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2.0568819444400002</c:v>
                </c:pt>
                <c:pt idx="1">
                  <c:v>7.8329737654300002</c:v>
                </c:pt>
                <c:pt idx="2">
                  <c:v>15.3577060185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21024"/>
        <c:axId val="133958656"/>
      </c:lineChart>
      <c:catAx>
        <c:axId val="13392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3000000"/>
          <a:lstStyle/>
          <a:p>
            <a:pPr>
              <a:defRPr/>
            </a:pPr>
            <a:endParaRPr lang="es-CL"/>
          </a:p>
        </c:txPr>
        <c:crossAx val="133958656"/>
        <c:crosses val="autoZero"/>
        <c:auto val="1"/>
        <c:lblAlgn val="ctr"/>
        <c:lblOffset val="100"/>
        <c:noMultiLvlLbl val="0"/>
      </c:catAx>
      <c:valAx>
        <c:axId val="13395865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33921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90779-2E8F-459E-8764-15DE1725DFD2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D2336-A719-47A6-9EE8-C6C14C811B4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06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2336-A719-47A6-9EE8-C6C14C811B4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37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74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6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01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8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36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93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15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2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6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8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6DC0-8CA0-40D4-82C1-8FB5A7E94658}" type="datetimeFigureOut">
              <a:rPr lang="es-CL" smtClean="0"/>
              <a:t>02-10-2014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07DC-5DFC-4553-9F77-974F1EE800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01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Evaluating a </a:t>
            </a:r>
            <a:r>
              <a:rPr lang="en-US" sz="3200" b="1" dirty="0" err="1"/>
              <a:t>NoSQL</a:t>
            </a:r>
            <a:r>
              <a:rPr lang="en-US" sz="3200" b="1" dirty="0"/>
              <a:t> alternative for Chilean Virtual Observatory </a:t>
            </a:r>
            <a:r>
              <a:rPr lang="en-US" sz="3200" b="1" dirty="0" smtClean="0"/>
              <a:t>Services</a:t>
            </a:r>
            <a:endParaRPr lang="es-CL" sz="3200" dirty="0"/>
          </a:p>
        </p:txBody>
      </p:sp>
      <p:sp>
        <p:nvSpPr>
          <p:cNvPr id="7" name="Rectangle 6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>
            <a:normAutofit/>
          </a:bodyPr>
          <a:lstStyle/>
          <a:p>
            <a:r>
              <a:rPr lang="es-CL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Jonathan </a:t>
            </a:r>
            <a:r>
              <a:rPr lang="es-CL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Antognini</a:t>
            </a:r>
            <a:r>
              <a:rPr lang="es-CL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Mauricio Araya, Mauricio Solar, Camilo Valenzuela, and Francisco Lira</a:t>
            </a:r>
            <a:endParaRPr lang="es-CL" sz="2200" b="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s-CL" sz="2400" dirty="0">
                <a:solidFill>
                  <a:schemeClr val="tx2">
                    <a:lumMod val="50000"/>
                  </a:schemeClr>
                </a:solidFill>
              </a:rPr>
              <a:t>Universidad Técnica Federico Santa María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220486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thumb/4/47/Logo_UTFSM.png/250px-Logo_UT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93172"/>
            <a:ext cx="1298637" cy="11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Read</a:t>
            </a:r>
            <a:r>
              <a:rPr lang="es-CL" dirty="0" smtClean="0"/>
              <a:t> </a:t>
            </a:r>
            <a:r>
              <a:rPr lang="es-CL" dirty="0" err="1" smtClean="0"/>
              <a:t>Tests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744416"/>
          </a:xfrm>
        </p:spPr>
        <p:txBody>
          <a:bodyPr>
            <a:normAutofit/>
          </a:bodyPr>
          <a:lstStyle/>
          <a:p>
            <a:pPr algn="just"/>
            <a:r>
              <a:rPr lang="es-CL" sz="2800" dirty="0" err="1" smtClean="0"/>
              <a:t>Results</a:t>
            </a:r>
            <a:r>
              <a:rPr lang="es-CL" sz="2800" dirty="0" smtClean="0"/>
              <a:t>:</a:t>
            </a:r>
          </a:p>
          <a:p>
            <a:pPr marL="0" indent="0" algn="just">
              <a:buNone/>
            </a:pPr>
            <a:r>
              <a:rPr lang="es-CL" sz="2400" dirty="0" err="1" smtClean="0"/>
              <a:t>We</a:t>
            </a:r>
            <a:r>
              <a:rPr lang="es-CL" sz="2400" dirty="0" smtClean="0"/>
              <a:t> </a:t>
            </a:r>
            <a:r>
              <a:rPr lang="es-CL" sz="2400" dirty="0" err="1" smtClean="0"/>
              <a:t>got</a:t>
            </a:r>
            <a:r>
              <a:rPr lang="es-CL" sz="2400" dirty="0" smtClean="0"/>
              <a:t> </a:t>
            </a:r>
            <a:r>
              <a:rPr lang="es-CL" sz="2400" dirty="0" err="1" smtClean="0"/>
              <a:t>the</a:t>
            </a:r>
            <a:r>
              <a:rPr lang="es-CL" sz="2400" dirty="0" smtClean="0"/>
              <a:t> </a:t>
            </a:r>
            <a:r>
              <a:rPr lang="es-CL" sz="2400" dirty="0" err="1" smtClean="0"/>
              <a:t>same</a:t>
            </a:r>
            <a:r>
              <a:rPr lang="es-CL" sz="2400" dirty="0" smtClean="0"/>
              <a:t> </a:t>
            </a:r>
            <a:r>
              <a:rPr lang="es-CL" sz="2400" dirty="0" err="1" smtClean="0"/>
              <a:t>amount</a:t>
            </a:r>
            <a:r>
              <a:rPr lang="es-CL" sz="2400" dirty="0" smtClean="0"/>
              <a:t> of </a:t>
            </a:r>
            <a:r>
              <a:rPr lang="es-CL" sz="2400" dirty="0" err="1" smtClean="0"/>
              <a:t>rows</a:t>
            </a:r>
            <a:r>
              <a:rPr lang="es-CL" sz="2400" dirty="0" smtClean="0"/>
              <a:t> in </a:t>
            </a:r>
            <a:r>
              <a:rPr lang="es-CL" sz="2400" dirty="0" err="1" smtClean="0"/>
              <a:t>all</a:t>
            </a:r>
            <a:r>
              <a:rPr lang="es-CL" sz="2400" dirty="0" smtClean="0"/>
              <a:t> </a:t>
            </a:r>
            <a:r>
              <a:rPr lang="es-CL" sz="2400" dirty="0" err="1" smtClean="0"/>
              <a:t>the</a:t>
            </a:r>
            <a:r>
              <a:rPr lang="es-CL" sz="2400" dirty="0" smtClean="0"/>
              <a:t> 7776 </a:t>
            </a:r>
            <a:r>
              <a:rPr lang="es-CL" sz="2400" dirty="0" err="1" smtClean="0"/>
              <a:t>queries</a:t>
            </a:r>
            <a:r>
              <a:rPr lang="es-CL" sz="2400" dirty="0" smtClean="0"/>
              <a:t> </a:t>
            </a:r>
            <a:r>
              <a:rPr lang="es-CL" sz="2400" dirty="0" err="1" smtClean="0"/>
              <a:t>made</a:t>
            </a:r>
            <a:r>
              <a:rPr lang="es-CL" sz="2400" dirty="0" smtClean="0"/>
              <a:t>. And </a:t>
            </a:r>
            <a:r>
              <a:rPr lang="es-CL" sz="2400" dirty="0" err="1" smtClean="0"/>
              <a:t>the</a:t>
            </a:r>
            <a:r>
              <a:rPr lang="es-CL" sz="2400" dirty="0" smtClean="0"/>
              <a:t> </a:t>
            </a:r>
            <a:r>
              <a:rPr lang="es-CL" sz="2400" dirty="0" err="1" smtClean="0"/>
              <a:t>speed</a:t>
            </a:r>
            <a:r>
              <a:rPr lang="es-CL" sz="2400" dirty="0" smtClean="0"/>
              <a:t> </a:t>
            </a:r>
            <a:r>
              <a:rPr lang="es-CL" sz="2400" dirty="0" err="1" smtClean="0"/>
              <a:t>were</a:t>
            </a:r>
            <a:r>
              <a:rPr lang="es-CL" sz="2400" dirty="0" smtClean="0"/>
              <a:t> similar in </a:t>
            </a:r>
            <a:r>
              <a:rPr lang="es-CL" sz="2400" dirty="0" err="1" smtClean="0"/>
              <a:t>small</a:t>
            </a:r>
            <a:r>
              <a:rPr lang="es-CL" sz="2400" dirty="0" smtClean="0"/>
              <a:t> </a:t>
            </a:r>
            <a:r>
              <a:rPr lang="es-CL" sz="2400" dirty="0" err="1" smtClean="0"/>
              <a:t>radius</a:t>
            </a:r>
            <a:r>
              <a:rPr lang="es-CL" sz="2400" dirty="0" smtClean="0"/>
              <a:t>, </a:t>
            </a:r>
            <a:r>
              <a:rPr lang="es-CL" sz="2400" dirty="0" err="1" smtClean="0"/>
              <a:t>with</a:t>
            </a:r>
            <a:r>
              <a:rPr lang="es-CL" sz="2400" dirty="0" smtClean="0"/>
              <a:t> </a:t>
            </a:r>
            <a:r>
              <a:rPr lang="es-CL" sz="2400" dirty="0" err="1" smtClean="0"/>
              <a:t>less</a:t>
            </a:r>
            <a:r>
              <a:rPr lang="es-CL" sz="2400" dirty="0" smtClean="0"/>
              <a:t> </a:t>
            </a:r>
            <a:r>
              <a:rPr lang="es-CL" sz="2400" dirty="0" err="1" smtClean="0"/>
              <a:t>than</a:t>
            </a:r>
            <a:r>
              <a:rPr lang="es-CL" sz="2400" dirty="0" smtClean="0"/>
              <a:t> 0.1 ms, </a:t>
            </a:r>
            <a:r>
              <a:rPr lang="es-CL" sz="2400" dirty="0" err="1" smtClean="0"/>
              <a:t>but</a:t>
            </a:r>
            <a:r>
              <a:rPr lang="es-CL" sz="2400" dirty="0" smtClean="0"/>
              <a:t> </a:t>
            </a:r>
            <a:r>
              <a:rPr lang="es-CL" sz="2400" dirty="0" err="1" smtClean="0"/>
              <a:t>with</a:t>
            </a:r>
            <a:r>
              <a:rPr lang="es-CL" sz="2400" dirty="0" smtClean="0"/>
              <a:t> </a:t>
            </a:r>
            <a:r>
              <a:rPr lang="es-CL" sz="2400" dirty="0" err="1" smtClean="0"/>
              <a:t>bigger</a:t>
            </a:r>
            <a:r>
              <a:rPr lang="es-CL" sz="2400" dirty="0" smtClean="0"/>
              <a:t> </a:t>
            </a:r>
            <a:r>
              <a:rPr lang="es-CL" sz="2400" dirty="0" err="1" smtClean="0"/>
              <a:t>radius</a:t>
            </a:r>
            <a:r>
              <a:rPr lang="es-CL" sz="2400" dirty="0" smtClean="0"/>
              <a:t> </a:t>
            </a:r>
            <a:r>
              <a:rPr lang="es-CL" sz="2400" dirty="0" err="1" smtClean="0"/>
              <a:t>MongoDB</a:t>
            </a:r>
            <a:r>
              <a:rPr lang="es-CL" sz="2400" dirty="0" smtClean="0"/>
              <a:t> </a:t>
            </a:r>
            <a:r>
              <a:rPr lang="es-CL" sz="2400" dirty="0" err="1" smtClean="0"/>
              <a:t>is</a:t>
            </a:r>
            <a:r>
              <a:rPr lang="es-CL" sz="2400" dirty="0" smtClean="0"/>
              <a:t> </a:t>
            </a:r>
            <a:r>
              <a:rPr lang="es-CL" sz="2400" dirty="0" err="1" smtClean="0"/>
              <a:t>slower</a:t>
            </a:r>
            <a:r>
              <a:rPr lang="es-CL" sz="2400" dirty="0" smtClean="0"/>
              <a:t> </a:t>
            </a:r>
            <a:r>
              <a:rPr lang="es-CL" sz="2400" dirty="0" err="1" smtClean="0"/>
              <a:t>than</a:t>
            </a:r>
            <a:r>
              <a:rPr lang="es-CL" sz="2400" dirty="0" smtClean="0"/>
              <a:t> </a:t>
            </a:r>
            <a:r>
              <a:rPr lang="es-CL" sz="2400" dirty="0" err="1" smtClean="0"/>
              <a:t>PostgreSQL</a:t>
            </a:r>
            <a:r>
              <a:rPr lang="es-CL" sz="2400" dirty="0" smtClean="0"/>
              <a:t>.</a:t>
            </a:r>
            <a:endParaRPr lang="es-CL" sz="2800" dirty="0" smtClean="0"/>
          </a:p>
          <a:p>
            <a:pPr algn="just"/>
            <a:endParaRPr lang="es-CL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88754252"/>
              </p:ext>
            </p:extLst>
          </p:nvPr>
        </p:nvGraphicFramePr>
        <p:xfrm>
          <a:off x="215516" y="3140968"/>
          <a:ext cx="4320480" cy="246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97434824"/>
              </p:ext>
            </p:extLst>
          </p:nvPr>
        </p:nvGraphicFramePr>
        <p:xfrm>
          <a:off x="4535996" y="3212976"/>
          <a:ext cx="450050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32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Implementing</a:t>
            </a:r>
            <a:r>
              <a:rPr lang="es-CL" dirty="0" smtClean="0"/>
              <a:t> </a:t>
            </a:r>
            <a:r>
              <a:rPr lang="es-CL" dirty="0" err="1" smtClean="0"/>
              <a:t>Prototype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rved Down Arrow 12"/>
          <p:cNvSpPr/>
          <p:nvPr/>
        </p:nvSpPr>
        <p:spPr>
          <a:xfrm rot="20626445">
            <a:off x="6053978" y="2357854"/>
            <a:ext cx="1710526" cy="70213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632340" y="2852936"/>
            <a:ext cx="504056" cy="64807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rved Down Arrow 16"/>
          <p:cNvSpPr/>
          <p:nvPr/>
        </p:nvSpPr>
        <p:spPr>
          <a:xfrm rot="9508189">
            <a:off x="3390765" y="3550816"/>
            <a:ext cx="1800200" cy="57606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340015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MongoDB</a:t>
            </a:r>
            <a:endParaRPr lang="es-CL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788024" y="2809630"/>
            <a:ext cx="1656184" cy="5669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Python</a:t>
            </a:r>
            <a:endParaRPr lang="es-CL" dirty="0"/>
          </a:p>
        </p:txBody>
      </p:sp>
      <p:sp>
        <p:nvSpPr>
          <p:cNvPr id="15" name="Curved Down Arrow 14"/>
          <p:cNvSpPr/>
          <p:nvPr/>
        </p:nvSpPr>
        <p:spPr>
          <a:xfrm rot="11644219">
            <a:off x="5998405" y="3606171"/>
            <a:ext cx="1690109" cy="63502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203848" y="2204864"/>
            <a:ext cx="1800200" cy="576064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99792" y="1979694"/>
            <a:ext cx="684076" cy="20253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L" sz="1600" dirty="0" smtClean="0"/>
              <a:t>Web Server</a:t>
            </a:r>
            <a:endParaRPr lang="es-CL" sz="1600" dirty="0"/>
          </a:p>
        </p:txBody>
      </p:sp>
      <p:sp>
        <p:nvSpPr>
          <p:cNvPr id="18" name="Right Arrow 17"/>
          <p:cNvSpPr/>
          <p:nvPr/>
        </p:nvSpPr>
        <p:spPr>
          <a:xfrm rot="2344036">
            <a:off x="1472429" y="2491341"/>
            <a:ext cx="122413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ight Arrow 18"/>
          <p:cNvSpPr/>
          <p:nvPr/>
        </p:nvSpPr>
        <p:spPr>
          <a:xfrm rot="8843754">
            <a:off x="1437403" y="3426494"/>
            <a:ext cx="1224136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179512" y="177281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HTTP </a:t>
            </a:r>
            <a:r>
              <a:rPr lang="es-CL" sz="1600" dirty="0" err="1" smtClean="0"/>
              <a:t>Request</a:t>
            </a:r>
            <a:r>
              <a:rPr lang="es-CL" sz="1600" dirty="0" smtClean="0"/>
              <a:t/>
            </a:r>
            <a:br>
              <a:rPr lang="es-CL" sz="1600" dirty="0" smtClean="0"/>
            </a:br>
            <a:endParaRPr lang="es-C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37170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Http Response </a:t>
            </a:r>
            <a:br>
              <a:rPr lang="es-CL" sz="1600" dirty="0" smtClean="0"/>
            </a:br>
            <a:endParaRPr lang="es-CL" sz="1600" dirty="0"/>
          </a:p>
        </p:txBody>
      </p:sp>
      <p:pic>
        <p:nvPicPr>
          <p:cNvPr id="6146" name="Picture 2" descr="http://flask.pocoo.org/docs/0.10/_static/fla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60" y="2204864"/>
            <a:ext cx="441544" cy="3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stropy.readthedocs.org/en/rtd_test/_static/astropy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19" y="2236063"/>
            <a:ext cx="544865" cy="5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lus 22"/>
          <p:cNvSpPr/>
          <p:nvPr/>
        </p:nvSpPr>
        <p:spPr>
          <a:xfrm>
            <a:off x="5436096" y="2348880"/>
            <a:ext cx="319231" cy="25683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150" name="Picture 6" descr="https://wiki.echocat.org/download/attachments/4227077/mongodb.png?version=1&amp;modificationDate=1337018267000&amp;api=v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44" y="3023961"/>
            <a:ext cx="477047" cy="4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004048" y="2545159"/>
            <a:ext cx="58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 smtClean="0"/>
              <a:t>Flask</a:t>
            </a:r>
            <a:endParaRPr lang="es-CL" dirty="0"/>
          </a:p>
        </p:txBody>
      </p:sp>
      <p:pic>
        <p:nvPicPr>
          <p:cNvPr id="6152" name="Picture 8" descr="http://www.ajboggs.com/wp-content/uploads/2012/05/apach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79" y="1480637"/>
            <a:ext cx="898302" cy="4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owchart: Or 24"/>
          <p:cNvSpPr/>
          <p:nvPr/>
        </p:nvSpPr>
        <p:spPr>
          <a:xfrm>
            <a:off x="611560" y="2076448"/>
            <a:ext cx="432048" cy="416448"/>
          </a:xfrm>
          <a:prstGeom prst="flowChar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TextBox 25"/>
          <p:cNvSpPr txBox="1"/>
          <p:nvPr/>
        </p:nvSpPr>
        <p:spPr>
          <a:xfrm>
            <a:off x="107503" y="2500741"/>
            <a:ext cx="216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(</a:t>
            </a:r>
            <a:r>
              <a:rPr lang="es-CL" sz="1400" dirty="0" err="1" smtClean="0"/>
              <a:t>ra,dec</a:t>
            </a:r>
            <a:r>
              <a:rPr lang="es-CL" sz="1400" dirty="0" smtClean="0"/>
              <a:t>) </a:t>
            </a:r>
          </a:p>
          <a:p>
            <a:r>
              <a:rPr lang="es-CL" sz="1400" dirty="0" err="1" smtClean="0"/>
              <a:t>Radius</a:t>
            </a:r>
            <a:r>
              <a:rPr lang="es-CL" sz="1400" dirty="0" smtClean="0"/>
              <a:t> (</a:t>
            </a:r>
            <a:r>
              <a:rPr lang="es-CL" sz="1400" dirty="0" err="1" smtClean="0"/>
              <a:t>deciamal</a:t>
            </a:r>
            <a:r>
              <a:rPr lang="es-CL" sz="1400" dirty="0" smtClean="0"/>
              <a:t> </a:t>
            </a:r>
            <a:r>
              <a:rPr lang="es-CL" sz="1400" b="1" dirty="0" err="1" smtClean="0"/>
              <a:t>degrees</a:t>
            </a:r>
            <a:r>
              <a:rPr lang="es-CL" sz="1400" dirty="0" smtClean="0"/>
              <a:t>)</a:t>
            </a:r>
            <a:endParaRPr lang="es-CL" sz="1400" dirty="0"/>
          </a:p>
        </p:txBody>
      </p:sp>
      <p:pic>
        <p:nvPicPr>
          <p:cNvPr id="6154" name="Picture 10" descr="http://blogs.vmware.com/vfabric/files/2012/10/json_fil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84898"/>
            <a:ext cx="556270" cy="5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rega.kuleuven.be/cev/avd/files/icons/doc-xm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2" y="4054872"/>
            <a:ext cx="598264" cy="5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95536" y="466303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VoTable</a:t>
            </a:r>
            <a:endParaRPr lang="es-CL" dirty="0"/>
          </a:p>
        </p:txBody>
      </p:sp>
      <p:sp>
        <p:nvSpPr>
          <p:cNvPr id="35" name="TextBox 34"/>
          <p:cNvSpPr txBox="1"/>
          <p:nvPr/>
        </p:nvSpPr>
        <p:spPr>
          <a:xfrm>
            <a:off x="5868143" y="1681644"/>
            <a:ext cx="216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(</a:t>
            </a:r>
            <a:r>
              <a:rPr lang="es-CL" sz="1400" dirty="0" err="1" smtClean="0"/>
              <a:t>ra,dec</a:t>
            </a:r>
            <a:r>
              <a:rPr lang="es-CL" sz="1400" dirty="0" smtClean="0"/>
              <a:t>) </a:t>
            </a:r>
          </a:p>
          <a:p>
            <a:r>
              <a:rPr lang="es-CL" sz="1400" dirty="0" err="1" smtClean="0"/>
              <a:t>Radius</a:t>
            </a:r>
            <a:r>
              <a:rPr lang="es-CL" sz="1400" dirty="0" smtClean="0"/>
              <a:t> (</a:t>
            </a:r>
            <a:r>
              <a:rPr lang="es-CL" sz="1400" dirty="0" err="1" smtClean="0"/>
              <a:t>deciamal</a:t>
            </a:r>
            <a:r>
              <a:rPr lang="es-CL" sz="1400" dirty="0" smtClean="0"/>
              <a:t> </a:t>
            </a:r>
            <a:r>
              <a:rPr lang="es-CL" sz="1400" b="1" dirty="0" err="1" smtClean="0"/>
              <a:t>radians</a:t>
            </a:r>
            <a:r>
              <a:rPr lang="es-CL" sz="1400" dirty="0" smtClean="0"/>
              <a:t>)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906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5" grpId="0" animBg="1"/>
      <p:bldP spid="26" grpId="0"/>
      <p:bldP spid="27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Implementing</a:t>
            </a:r>
            <a:r>
              <a:rPr lang="es-CL" dirty="0" smtClean="0"/>
              <a:t> </a:t>
            </a:r>
            <a:r>
              <a:rPr lang="es-CL" dirty="0" err="1" smtClean="0"/>
              <a:t>Prototype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rved Down Arrow 12"/>
          <p:cNvSpPr/>
          <p:nvPr/>
        </p:nvSpPr>
        <p:spPr>
          <a:xfrm rot="20626445">
            <a:off x="6053978" y="2357854"/>
            <a:ext cx="1710526" cy="70213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632340" y="2852936"/>
            <a:ext cx="504056" cy="64807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rved Down Arrow 16"/>
          <p:cNvSpPr/>
          <p:nvPr/>
        </p:nvSpPr>
        <p:spPr>
          <a:xfrm rot="9508189">
            <a:off x="3390765" y="3550816"/>
            <a:ext cx="1800200" cy="57606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340015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MongoDB</a:t>
            </a:r>
            <a:endParaRPr lang="es-CL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788024" y="2809630"/>
            <a:ext cx="1656184" cy="5669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Python</a:t>
            </a:r>
            <a:endParaRPr lang="es-CL" dirty="0"/>
          </a:p>
        </p:txBody>
      </p:sp>
      <p:sp>
        <p:nvSpPr>
          <p:cNvPr id="15" name="Curved Down Arrow 14"/>
          <p:cNvSpPr/>
          <p:nvPr/>
        </p:nvSpPr>
        <p:spPr>
          <a:xfrm rot="11644219">
            <a:off x="5998405" y="3606171"/>
            <a:ext cx="1690109" cy="63502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203848" y="2204864"/>
            <a:ext cx="1800200" cy="576064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99792" y="1979694"/>
            <a:ext cx="684076" cy="20253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L" sz="1600" dirty="0" smtClean="0"/>
              <a:t>Web Server</a:t>
            </a:r>
            <a:endParaRPr lang="es-CL" sz="1600" dirty="0"/>
          </a:p>
        </p:txBody>
      </p:sp>
      <p:sp>
        <p:nvSpPr>
          <p:cNvPr id="18" name="Right Arrow 17"/>
          <p:cNvSpPr/>
          <p:nvPr/>
        </p:nvSpPr>
        <p:spPr>
          <a:xfrm rot="2344036">
            <a:off x="1472429" y="2491341"/>
            <a:ext cx="122413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ight Arrow 18"/>
          <p:cNvSpPr/>
          <p:nvPr/>
        </p:nvSpPr>
        <p:spPr>
          <a:xfrm rot="8843754">
            <a:off x="1437403" y="3426494"/>
            <a:ext cx="1224136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179512" y="177281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HTTP </a:t>
            </a:r>
            <a:r>
              <a:rPr lang="es-CL" sz="1600" dirty="0" err="1" smtClean="0"/>
              <a:t>Request</a:t>
            </a:r>
            <a:r>
              <a:rPr lang="es-CL" sz="1600" dirty="0" smtClean="0"/>
              <a:t/>
            </a:r>
            <a:br>
              <a:rPr lang="es-CL" sz="1600" dirty="0" smtClean="0"/>
            </a:br>
            <a:endParaRPr lang="es-C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37170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Http Response </a:t>
            </a:r>
            <a:br>
              <a:rPr lang="es-CL" sz="1600" dirty="0" smtClean="0"/>
            </a:br>
            <a:endParaRPr lang="es-CL" sz="1600" dirty="0"/>
          </a:p>
        </p:txBody>
      </p:sp>
      <p:pic>
        <p:nvPicPr>
          <p:cNvPr id="6146" name="Picture 2" descr="http://flask.pocoo.org/docs/0.10/_static/fla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60" y="2204864"/>
            <a:ext cx="441544" cy="3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stropy.readthedocs.org/en/rtd_test/_static/astropy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19" y="2236063"/>
            <a:ext cx="544865" cy="5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lus 22"/>
          <p:cNvSpPr/>
          <p:nvPr/>
        </p:nvSpPr>
        <p:spPr>
          <a:xfrm>
            <a:off x="5436096" y="2348880"/>
            <a:ext cx="319231" cy="25683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150" name="Picture 6" descr="https://wiki.echocat.org/download/attachments/4227077/mongodb.png?version=1&amp;modificationDate=1337018267000&amp;api=v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44" y="3023961"/>
            <a:ext cx="477047" cy="4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004048" y="2545159"/>
            <a:ext cx="58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 smtClean="0"/>
              <a:t>Flask</a:t>
            </a:r>
            <a:endParaRPr lang="es-CL" dirty="0"/>
          </a:p>
        </p:txBody>
      </p:sp>
      <p:pic>
        <p:nvPicPr>
          <p:cNvPr id="6152" name="Picture 8" descr="http://www.ajboggs.com/wp-content/uploads/2012/05/apach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79" y="1480637"/>
            <a:ext cx="898302" cy="4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blogs.vmware.com/vfabric/files/2012/10/json_fil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84898"/>
            <a:ext cx="556270" cy="5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rega.kuleuven.be/cev/avd/files/icons/doc-xm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2" y="4054872"/>
            <a:ext cx="598264" cy="5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6512" y="466303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XML </a:t>
            </a:r>
            <a:r>
              <a:rPr lang="es-CL" dirty="0" err="1" smtClean="0"/>
              <a:t>with</a:t>
            </a:r>
            <a:r>
              <a:rPr lang="es-CL" dirty="0" smtClean="0"/>
              <a:t> </a:t>
            </a:r>
            <a:r>
              <a:rPr lang="es-CL" dirty="0" err="1" smtClean="0"/>
              <a:t>Ra,Dec</a:t>
            </a:r>
            <a:endParaRPr lang="es-CL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213285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NAME</a:t>
            </a:r>
            <a:endParaRPr lang="es-CL" dirty="0"/>
          </a:p>
        </p:txBody>
      </p:sp>
      <p:pic>
        <p:nvPicPr>
          <p:cNvPr id="10242" name="Picture 2" descr="https://lh3.ggpht.com/1Q9ADK1KydIGBmE8BdifA4job8xW2GhK15p7GQBl-1bm66aGdPoQ8WUNkamSwJnSUlA=w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2030" y="1772606"/>
            <a:ext cx="504266" cy="5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4847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Regular </a:t>
            </a:r>
            <a:r>
              <a:rPr lang="es-CL" dirty="0" err="1" smtClean="0"/>
              <a:t>Expression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05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7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Conclusion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Implementing a </a:t>
            </a:r>
            <a:r>
              <a:rPr lang="en-US" sz="2800" dirty="0" err="1"/>
              <a:t>Conesearch</a:t>
            </a:r>
            <a:r>
              <a:rPr lang="en-US" sz="2800" dirty="0"/>
              <a:t> using new technologies has proved to be really simple </a:t>
            </a:r>
            <a:r>
              <a:rPr lang="en-US" sz="2800" dirty="0" smtClean="0"/>
              <a:t>with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However,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</a:t>
            </a:r>
            <a:r>
              <a:rPr lang="en-US" sz="2800" dirty="0"/>
              <a:t>lacks performance in a single </a:t>
            </a:r>
            <a:r>
              <a:rPr lang="en-US" sz="2800" dirty="0" smtClean="0"/>
              <a:t>server compared to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 with </a:t>
            </a:r>
            <a:r>
              <a:rPr lang="en-US" sz="2800" dirty="0" err="1" smtClean="0"/>
              <a:t>PgSphere</a:t>
            </a:r>
            <a:r>
              <a:rPr lang="en-US" sz="2800" dirty="0" smtClean="0"/>
              <a:t>, still is </a:t>
            </a:r>
            <a:r>
              <a:rPr lang="en-US" sz="2800" dirty="0"/>
              <a:t>a viable alternative for </a:t>
            </a:r>
            <a:r>
              <a:rPr lang="en-US" sz="2800" dirty="0" smtClean="0"/>
              <a:t>the implementation </a:t>
            </a:r>
            <a:r>
              <a:rPr lang="en-US" sz="2800" dirty="0"/>
              <a:t>of a DAL service in a </a:t>
            </a:r>
            <a:r>
              <a:rPr lang="en-US" sz="2800" dirty="0" smtClean="0"/>
              <a:t>distributed environment </a:t>
            </a:r>
            <a:r>
              <a:rPr lang="en-US" sz="2800" dirty="0"/>
              <a:t>of his good horizontal scalability.</a:t>
            </a:r>
            <a:endParaRPr lang="es-CL" sz="2800" dirty="0" smtClean="0"/>
          </a:p>
          <a:p>
            <a:pPr marL="0" indent="0">
              <a:buNone/>
            </a:pPr>
            <a:endParaRPr lang="es-CL" sz="2800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s-CL" dirty="0" err="1" smtClean="0"/>
              <a:t>Introduction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952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the search of new technologies to implement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ChiVO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web functional prototype we started looking into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NoSql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database engines, and how is its performance compared to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along with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PgSphere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s-CL" dirty="0" err="1"/>
              <a:t>Why</a:t>
            </a:r>
            <a:r>
              <a:rPr lang="es-CL" dirty="0"/>
              <a:t> </a:t>
            </a:r>
            <a:r>
              <a:rPr lang="es-CL" dirty="0" err="1"/>
              <a:t>NoSQL</a:t>
            </a:r>
            <a:r>
              <a:rPr lang="es-CL" dirty="0"/>
              <a:t> </a:t>
            </a:r>
            <a:r>
              <a:rPr lang="es-CL" dirty="0" err="1"/>
              <a:t>database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5334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CL" dirty="0" smtClean="0"/>
              <a:t>New DB </a:t>
            </a:r>
            <a:r>
              <a:rPr lang="es-CL" dirty="0" err="1" smtClean="0"/>
              <a:t>technology</a:t>
            </a:r>
            <a:endParaRPr lang="es-CL" dirty="0"/>
          </a:p>
          <a:p>
            <a:pPr fontAlgn="base"/>
            <a:r>
              <a:rPr lang="es-CL" dirty="0"/>
              <a:t>ACID (RDBMS) vs CAP (</a:t>
            </a:r>
            <a:r>
              <a:rPr lang="es-CL" dirty="0" err="1"/>
              <a:t>NoSql</a:t>
            </a:r>
            <a:r>
              <a:rPr lang="es-CL" dirty="0"/>
              <a:t>)</a:t>
            </a:r>
          </a:p>
          <a:p>
            <a:pPr lvl="1" algn="just"/>
            <a:r>
              <a:rPr lang="es-CL" dirty="0" smtClean="0"/>
              <a:t>ACID(</a:t>
            </a:r>
            <a:r>
              <a:rPr lang="es-CL" dirty="0" err="1" smtClean="0"/>
              <a:t>Atomicity</a:t>
            </a:r>
            <a:r>
              <a:rPr lang="es-CL" dirty="0" smtClean="0"/>
              <a:t>, </a:t>
            </a:r>
            <a:r>
              <a:rPr lang="es-CL" dirty="0" err="1" smtClean="0"/>
              <a:t>Consistency</a:t>
            </a:r>
            <a:r>
              <a:rPr lang="es-CL" dirty="0" smtClean="0"/>
              <a:t>, </a:t>
            </a:r>
            <a:r>
              <a:rPr lang="es-CL" dirty="0" err="1" smtClean="0"/>
              <a:t>Isolation</a:t>
            </a:r>
            <a:r>
              <a:rPr lang="es-CL" dirty="0" smtClean="0"/>
              <a:t>, </a:t>
            </a:r>
            <a:r>
              <a:rPr lang="es-CL" dirty="0" err="1" smtClean="0"/>
              <a:t>Durability</a:t>
            </a:r>
            <a:r>
              <a:rPr lang="es-CL" dirty="0" smtClean="0"/>
              <a:t>)</a:t>
            </a:r>
            <a:r>
              <a:rPr lang="en-US" dirty="0"/>
              <a:t> </a:t>
            </a:r>
            <a:r>
              <a:rPr lang="en-US" sz="2400" dirty="0"/>
              <a:t>to ensure the transactions are made correctly, but those </a:t>
            </a:r>
            <a:r>
              <a:rPr lang="en-US" sz="2400" dirty="0" smtClean="0"/>
              <a:t>same properties </a:t>
            </a:r>
            <a:r>
              <a:rPr lang="en-US" sz="2400" dirty="0"/>
              <a:t>makes </a:t>
            </a:r>
            <a:r>
              <a:rPr lang="en-US" sz="2400" dirty="0" smtClean="0"/>
              <a:t>SQL databases </a:t>
            </a:r>
            <a:r>
              <a:rPr lang="en-US" sz="2400" dirty="0"/>
              <a:t>weak in horizontal scaling.</a:t>
            </a:r>
            <a:endParaRPr lang="es-CL" sz="2400" dirty="0"/>
          </a:p>
          <a:p>
            <a:pPr lvl="1" algn="just"/>
            <a:r>
              <a:rPr lang="es-CL" dirty="0" smtClean="0"/>
              <a:t>CAP (</a:t>
            </a:r>
            <a:r>
              <a:rPr lang="es-CL" dirty="0" err="1" smtClean="0"/>
              <a:t>Consistency</a:t>
            </a:r>
            <a:r>
              <a:rPr lang="es-CL" dirty="0" smtClean="0"/>
              <a:t>, </a:t>
            </a:r>
            <a:r>
              <a:rPr lang="es-CL" dirty="0" err="1" smtClean="0"/>
              <a:t>Availability</a:t>
            </a:r>
            <a:r>
              <a:rPr lang="es-CL" dirty="0" smtClean="0"/>
              <a:t> </a:t>
            </a:r>
            <a:r>
              <a:rPr lang="es-CL" dirty="0"/>
              <a:t>, </a:t>
            </a:r>
            <a:r>
              <a:rPr lang="es-CL" dirty="0" err="1" smtClean="0"/>
              <a:t>Partition</a:t>
            </a:r>
            <a:r>
              <a:rPr lang="es-CL" dirty="0" smtClean="0"/>
              <a:t> </a:t>
            </a:r>
            <a:r>
              <a:rPr lang="es-CL" dirty="0" err="1" smtClean="0"/>
              <a:t>Tolerance</a:t>
            </a:r>
            <a:r>
              <a:rPr lang="es-CL" dirty="0" smtClean="0"/>
              <a:t>) </a:t>
            </a:r>
            <a:r>
              <a:rPr lang="en-US" sz="2400" dirty="0" smtClean="0"/>
              <a:t>which </a:t>
            </a:r>
            <a:r>
              <a:rPr lang="en-US" sz="2400" dirty="0"/>
              <a:t>makes them really useful for distributed environments, but they </a:t>
            </a:r>
            <a:r>
              <a:rPr lang="en-US" sz="2400" dirty="0" smtClean="0"/>
              <a:t>doesn’t </a:t>
            </a:r>
            <a:r>
              <a:rPr lang="es-CL" sz="2400" dirty="0" err="1" smtClean="0"/>
              <a:t>support</a:t>
            </a:r>
            <a:r>
              <a:rPr lang="es-CL" sz="2400" dirty="0" smtClean="0"/>
              <a:t> </a:t>
            </a:r>
            <a:r>
              <a:rPr lang="es-CL" sz="2400" dirty="0" err="1"/>
              <a:t>complex</a:t>
            </a:r>
            <a:r>
              <a:rPr lang="es-CL" sz="2400" dirty="0"/>
              <a:t> </a:t>
            </a:r>
            <a:r>
              <a:rPr lang="es-CL" sz="2400" dirty="0" err="1"/>
              <a:t>transactions</a:t>
            </a:r>
            <a:r>
              <a:rPr lang="es-CL" sz="2400" dirty="0"/>
              <a:t> </a:t>
            </a:r>
            <a:r>
              <a:rPr lang="es-CL" sz="2400" dirty="0" err="1"/>
              <a:t>or</a:t>
            </a:r>
            <a:r>
              <a:rPr lang="es-CL" sz="2400" dirty="0"/>
              <a:t> </a:t>
            </a:r>
            <a:r>
              <a:rPr lang="es-CL" sz="2400" dirty="0" err="1"/>
              <a:t>joins</a:t>
            </a:r>
            <a:r>
              <a:rPr lang="es-CL" sz="2400" dirty="0"/>
              <a:t>.</a:t>
            </a:r>
            <a:endParaRPr lang="es-CL" sz="2400" dirty="0" smtClean="0"/>
          </a:p>
          <a:p>
            <a:pPr fontAlgn="base"/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 smtClean="0"/>
              <a:t>Choosing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NoSQL</a:t>
            </a:r>
            <a:r>
              <a:rPr lang="es-CL" dirty="0" smtClean="0"/>
              <a:t> </a:t>
            </a:r>
            <a:r>
              <a:rPr lang="es-CL" dirty="0" err="1" smtClean="0"/>
              <a:t>database</a:t>
            </a:r>
            <a:r>
              <a:rPr lang="es-CL" dirty="0" smtClean="0"/>
              <a:t> </a:t>
            </a:r>
            <a:r>
              <a:rPr lang="es-CL" dirty="0" err="1" smtClean="0"/>
              <a:t>Engine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6856" y="1955973"/>
            <a:ext cx="8229600" cy="3849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choose which </a:t>
            </a:r>
            <a:r>
              <a:rPr lang="en-US" dirty="0" err="1"/>
              <a:t>NoSQL</a:t>
            </a:r>
            <a:r>
              <a:rPr lang="en-US" dirty="0"/>
              <a:t> database engine could be useful for </a:t>
            </a:r>
            <a:r>
              <a:rPr lang="en-US" dirty="0" err="1"/>
              <a:t>ChiVO</a:t>
            </a:r>
            <a:r>
              <a:rPr lang="en-US" dirty="0"/>
              <a:t>, we </a:t>
            </a:r>
            <a:r>
              <a:rPr lang="en-US" dirty="0" smtClean="0"/>
              <a:t>base our </a:t>
            </a:r>
            <a:r>
              <a:rPr lang="en-US" dirty="0"/>
              <a:t>decision on the fact that almost every IVOA Data Access Layer Protocol (</a:t>
            </a:r>
            <a:r>
              <a:rPr lang="en-US" dirty="0" smtClean="0"/>
              <a:t>DAL) need performing </a:t>
            </a:r>
            <a:r>
              <a:rPr lang="en-US" dirty="0"/>
              <a:t>some type of spatial search.</a:t>
            </a:r>
            <a:endParaRPr lang="es-CL" dirty="0"/>
          </a:p>
        </p:txBody>
      </p:sp>
      <p:pic>
        <p:nvPicPr>
          <p:cNvPr id="6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 smtClean="0"/>
              <a:t>Choosing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NoSQL</a:t>
            </a:r>
            <a:r>
              <a:rPr lang="es-CL" dirty="0" smtClean="0"/>
              <a:t> </a:t>
            </a:r>
            <a:r>
              <a:rPr lang="es-CL" dirty="0" err="1" smtClean="0"/>
              <a:t>database</a:t>
            </a:r>
            <a:r>
              <a:rPr lang="es-CL" dirty="0" smtClean="0"/>
              <a:t> </a:t>
            </a:r>
            <a:r>
              <a:rPr lang="es-CL" dirty="0" err="1" smtClean="0"/>
              <a:t>Engine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6429" y="2492896"/>
            <a:ext cx="42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Key-</a:t>
            </a:r>
            <a:r>
              <a:rPr lang="es-CL" b="1" dirty="0" err="1" smtClean="0"/>
              <a:t>Value</a:t>
            </a:r>
            <a:r>
              <a:rPr lang="es-CL" b="1" dirty="0" smtClean="0"/>
              <a:t> </a:t>
            </a:r>
            <a:r>
              <a:rPr lang="es-CL" b="1" dirty="0" err="1" smtClean="0"/>
              <a:t>Database</a:t>
            </a:r>
            <a:endParaRPr lang="es-CL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Simplest</a:t>
            </a:r>
            <a:r>
              <a:rPr lang="es-CL" dirty="0" smtClean="0"/>
              <a:t> </a:t>
            </a:r>
            <a:r>
              <a:rPr lang="es-CL" dirty="0" err="1" smtClean="0"/>
              <a:t>form</a:t>
            </a:r>
            <a:r>
              <a:rPr lang="es-CL" dirty="0" smtClean="0"/>
              <a:t> </a:t>
            </a:r>
            <a:r>
              <a:rPr lang="es-CL" dirty="0" err="1" smtClean="0"/>
              <a:t>to</a:t>
            </a:r>
            <a:r>
              <a:rPr lang="es-CL" dirty="0" smtClean="0"/>
              <a:t> </a:t>
            </a:r>
            <a:r>
              <a:rPr lang="es-CL" dirty="0" err="1" smtClean="0"/>
              <a:t>store</a:t>
            </a:r>
            <a:r>
              <a:rPr lang="es-CL" dirty="0" smtClean="0"/>
              <a:t> data</a:t>
            </a:r>
            <a:endParaRPr lang="es-CL" dirty="0"/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Limited</a:t>
            </a:r>
            <a:r>
              <a:rPr lang="es-CL" dirty="0" smtClean="0"/>
              <a:t> in </a:t>
            </a:r>
            <a:r>
              <a:rPr lang="es-CL" dirty="0" err="1" smtClean="0"/>
              <a:t>their</a:t>
            </a:r>
            <a:r>
              <a:rPr lang="es-CL" dirty="0" smtClean="0"/>
              <a:t> </a:t>
            </a:r>
            <a:r>
              <a:rPr lang="es-CL" dirty="0" err="1" smtClean="0"/>
              <a:t>queries</a:t>
            </a:r>
            <a:r>
              <a:rPr lang="es-CL" dirty="0" smtClean="0"/>
              <a:t>.</a:t>
            </a:r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4008" y="134076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http://www.neotechnology.com/wp-content/uploads/2013/04/neo4j_notag_white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1932517" cy="10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6428" y="4509120"/>
            <a:ext cx="442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/>
              <a:t>Graph</a:t>
            </a:r>
            <a:r>
              <a:rPr lang="es-CL" b="1" dirty="0" smtClean="0"/>
              <a:t> </a:t>
            </a:r>
            <a:r>
              <a:rPr lang="es-CL" b="1" dirty="0" err="1" smtClean="0"/>
              <a:t>Database</a:t>
            </a:r>
            <a:endParaRPr lang="es-CL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Great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understading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relationships</a:t>
            </a:r>
            <a:r>
              <a:rPr lang="es-CL" dirty="0" smtClean="0"/>
              <a:t> </a:t>
            </a:r>
            <a:r>
              <a:rPr lang="es-CL" dirty="0" err="1" smtClean="0"/>
              <a:t>between</a:t>
            </a:r>
            <a:r>
              <a:rPr lang="es-CL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Very</a:t>
            </a:r>
            <a:r>
              <a:rPr lang="es-CL" dirty="0" smtClean="0"/>
              <a:t> </a:t>
            </a:r>
            <a:r>
              <a:rPr lang="es-CL" dirty="0" err="1" smtClean="0"/>
              <a:t>complex</a:t>
            </a:r>
            <a:r>
              <a:rPr lang="es-CL" dirty="0" smtClean="0"/>
              <a:t> </a:t>
            </a:r>
            <a:r>
              <a:rPr lang="es-CL" dirty="0" err="1" smtClean="0"/>
              <a:t>to</a:t>
            </a:r>
            <a:r>
              <a:rPr lang="es-CL" dirty="0" smtClean="0"/>
              <a:t> </a:t>
            </a:r>
            <a:r>
              <a:rPr lang="es-CL" dirty="0" err="1" smtClean="0"/>
              <a:t>store</a:t>
            </a:r>
            <a:r>
              <a:rPr lang="es-CL" dirty="0" smtClean="0"/>
              <a:t> and </a:t>
            </a:r>
            <a:r>
              <a:rPr lang="es-CL" dirty="0" err="1" smtClean="0"/>
              <a:t>query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data.</a:t>
            </a:r>
            <a:endParaRPr lang="es-CL" dirty="0"/>
          </a:p>
        </p:txBody>
      </p:sp>
      <p:pic>
        <p:nvPicPr>
          <p:cNvPr id="8198" name="Picture 6" descr="https://clusterhq.com/wp-content/themes/hybrid-cluster-v3/assets/img/logos/red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7507"/>
            <a:ext cx="3052764" cy="10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upload.wikimedia.org/wikipedia/commons/thumb/5/5e/Cassandra_logo.svg/220px-Cassandra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7507"/>
            <a:ext cx="1504666" cy="10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21370" y="2455728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/>
              <a:t>Column</a:t>
            </a:r>
            <a:r>
              <a:rPr lang="es-CL" b="1" dirty="0" smtClean="0"/>
              <a:t> </a:t>
            </a:r>
            <a:r>
              <a:rPr lang="es-CL" b="1" dirty="0" err="1" smtClean="0"/>
              <a:t>Family</a:t>
            </a:r>
            <a:r>
              <a:rPr lang="es-CL" b="1" dirty="0" smtClean="0"/>
              <a:t> </a:t>
            </a:r>
            <a:r>
              <a:rPr lang="es-CL" b="1" dirty="0" err="1" smtClean="0"/>
              <a:t>Database</a:t>
            </a:r>
            <a:endParaRPr lang="es-CL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Similar </a:t>
            </a:r>
            <a:r>
              <a:rPr lang="es-CL" dirty="0" err="1" smtClean="0"/>
              <a:t>to</a:t>
            </a:r>
            <a:r>
              <a:rPr lang="es-CL" dirty="0" smtClean="0"/>
              <a:t> SQL </a:t>
            </a:r>
            <a:r>
              <a:rPr lang="es-CL" dirty="0" err="1" smtClean="0"/>
              <a:t>databases</a:t>
            </a:r>
            <a:r>
              <a:rPr lang="es-CL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Has </a:t>
            </a:r>
            <a:r>
              <a:rPr lang="es-CL" dirty="0" err="1" smtClean="0"/>
              <a:t>his</a:t>
            </a:r>
            <a:r>
              <a:rPr lang="es-CL" dirty="0" smtClean="0"/>
              <a:t> </a:t>
            </a:r>
            <a:r>
              <a:rPr lang="es-CL" dirty="0" err="1" smtClean="0"/>
              <a:t>own</a:t>
            </a:r>
            <a:r>
              <a:rPr lang="es-CL" dirty="0" smtClean="0"/>
              <a:t> </a:t>
            </a:r>
            <a:r>
              <a:rPr lang="es-CL" dirty="0" err="1" smtClean="0"/>
              <a:t>query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r>
              <a:rPr lang="es-CL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Lots</a:t>
            </a:r>
            <a:r>
              <a:rPr lang="es-CL" dirty="0" smtClean="0"/>
              <a:t> of </a:t>
            </a:r>
            <a:r>
              <a:rPr lang="es-CL" dirty="0" err="1" smtClean="0"/>
              <a:t>query</a:t>
            </a:r>
            <a:r>
              <a:rPr lang="es-CL" dirty="0" smtClean="0"/>
              <a:t> </a:t>
            </a:r>
            <a:r>
              <a:rPr lang="es-CL" dirty="0" err="1" smtClean="0"/>
              <a:t>methods</a:t>
            </a:r>
            <a:endParaRPr lang="es-CL" dirty="0" smtClean="0"/>
          </a:p>
          <a:p>
            <a:pPr marL="285750" indent="-285750">
              <a:buFont typeface="Arial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itchFamily="34" charset="0"/>
              <a:buChar char="•"/>
            </a:pPr>
            <a:endParaRPr lang="es-CL" b="1" dirty="0"/>
          </a:p>
        </p:txBody>
      </p:sp>
      <p:pic>
        <p:nvPicPr>
          <p:cNvPr id="8202" name="Picture 10" descr="http://rockdrigo.info/wp-content/uploads/2013/03/logo-mongodb-on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67033"/>
            <a:ext cx="2910236" cy="9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60032" y="4460919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/>
              <a:t>Document</a:t>
            </a:r>
            <a:r>
              <a:rPr lang="es-CL" b="1" dirty="0" smtClean="0"/>
              <a:t> </a:t>
            </a:r>
            <a:r>
              <a:rPr lang="es-CL" b="1" dirty="0" err="1" smtClean="0"/>
              <a:t>Database</a:t>
            </a:r>
            <a:endParaRPr lang="es-CL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Built</a:t>
            </a:r>
            <a:r>
              <a:rPr lang="es-CL" dirty="0" smtClean="0"/>
              <a:t>-in </a:t>
            </a:r>
            <a:r>
              <a:rPr lang="es-CL" dirty="0" err="1" smtClean="0"/>
              <a:t>geospatial</a:t>
            </a:r>
            <a:r>
              <a:rPr lang="es-CL" dirty="0" smtClean="0"/>
              <a:t> module.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err="1" smtClean="0"/>
              <a:t>Schemaless</a:t>
            </a:r>
            <a:endParaRPr lang="es-CL" dirty="0" smtClean="0"/>
          </a:p>
          <a:p>
            <a:pPr marL="285750" indent="-285750">
              <a:buFont typeface="Arial" pitchFamily="34" charset="0"/>
              <a:buChar char="•"/>
            </a:pPr>
            <a:endParaRPr lang="es-CL" dirty="0"/>
          </a:p>
        </p:txBody>
      </p:sp>
      <p:pic>
        <p:nvPicPr>
          <p:cNvPr id="23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Testing</a:t>
            </a:r>
            <a:r>
              <a:rPr lang="es-CL" dirty="0" smtClean="0"/>
              <a:t> </a:t>
            </a:r>
            <a:r>
              <a:rPr lang="es-CL" dirty="0" err="1" smtClean="0"/>
              <a:t>MongoDB</a:t>
            </a:r>
            <a:r>
              <a:rPr lang="es-CL" dirty="0" smtClean="0"/>
              <a:t> performance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9523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L" sz="2800" dirty="0"/>
              <a:t> </a:t>
            </a:r>
            <a:r>
              <a:rPr lang="en-US" sz="2800" dirty="0"/>
              <a:t>We prepared some tests for Mongo to compare it with </a:t>
            </a:r>
            <a:r>
              <a:rPr lang="en-US" sz="2800" dirty="0" err="1"/>
              <a:t>Postgresql</a:t>
            </a:r>
            <a:r>
              <a:rPr lang="en-US" sz="2800" dirty="0"/>
              <a:t>. </a:t>
            </a:r>
          </a:p>
          <a:p>
            <a:pPr algn="just"/>
            <a:r>
              <a:rPr lang="en-US" sz="2800" b="1" dirty="0"/>
              <a:t>U</a:t>
            </a:r>
            <a:r>
              <a:rPr lang="en-US" sz="2800" b="1" dirty="0" smtClean="0"/>
              <a:t>ser point of view</a:t>
            </a:r>
            <a:r>
              <a:rPr lang="en-US" sz="2800" dirty="0"/>
              <a:t>:</a:t>
            </a:r>
            <a:r>
              <a:rPr lang="en-US" sz="2800" dirty="0" smtClean="0"/>
              <a:t> we </a:t>
            </a:r>
            <a:r>
              <a:rPr lang="en-US" sz="2800" dirty="0"/>
              <a:t>tested read capabilities of both databases </a:t>
            </a:r>
            <a:r>
              <a:rPr lang="en-US" sz="2800" dirty="0" smtClean="0"/>
              <a:t>engines.</a:t>
            </a:r>
          </a:p>
          <a:p>
            <a:pPr algn="just"/>
            <a:r>
              <a:rPr lang="en-US" sz="2800" b="1" dirty="0"/>
              <a:t>D</a:t>
            </a:r>
            <a:r>
              <a:rPr lang="en-US" sz="2800" b="1" dirty="0" smtClean="0"/>
              <a:t>evelopers points </a:t>
            </a:r>
            <a:r>
              <a:rPr lang="en-US" sz="2800" b="1" dirty="0"/>
              <a:t>of </a:t>
            </a:r>
            <a:r>
              <a:rPr lang="en-US" sz="2800" b="1" dirty="0" smtClean="0"/>
              <a:t>view:</a:t>
            </a:r>
            <a:r>
              <a:rPr lang="en-US" sz="2800" dirty="0" smtClean="0"/>
              <a:t> </a:t>
            </a:r>
            <a:r>
              <a:rPr lang="en-US" sz="2800" dirty="0"/>
              <a:t>we measured the write operation </a:t>
            </a:r>
            <a:r>
              <a:rPr lang="en-US" sz="2800" dirty="0" smtClean="0"/>
              <a:t>performance. </a:t>
            </a:r>
          </a:p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tests were made </a:t>
            </a:r>
            <a:r>
              <a:rPr lang="en-US" sz="2800" dirty="0" smtClean="0"/>
              <a:t>in the </a:t>
            </a:r>
            <a:r>
              <a:rPr lang="en-US" sz="2800" dirty="0"/>
              <a:t>same machine with Ubuntu 13.04.</a:t>
            </a:r>
            <a:endParaRPr lang="es-CL" sz="2800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Write</a:t>
            </a:r>
            <a:r>
              <a:rPr lang="es-CL" dirty="0" smtClean="0"/>
              <a:t> Test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744416"/>
          </a:xfrm>
        </p:spPr>
        <p:txBody>
          <a:bodyPr>
            <a:normAutofit/>
          </a:bodyPr>
          <a:lstStyle/>
          <a:p>
            <a:pPr algn="just"/>
            <a:r>
              <a:rPr lang="es-CL" sz="2800" dirty="0" err="1" smtClean="0"/>
              <a:t>We</a:t>
            </a:r>
            <a:r>
              <a:rPr lang="es-CL" sz="2800" dirty="0" smtClean="0"/>
              <a:t> </a:t>
            </a:r>
            <a:r>
              <a:rPr lang="es-CL" sz="2800" dirty="0" err="1" smtClean="0"/>
              <a:t>inserted</a:t>
            </a:r>
            <a:r>
              <a:rPr lang="es-CL" sz="2800" dirty="0" smtClean="0"/>
              <a:t> 10.000 </a:t>
            </a:r>
            <a:r>
              <a:rPr lang="es-CL" sz="2800" dirty="0" err="1" smtClean="0"/>
              <a:t>entries</a:t>
            </a:r>
            <a:r>
              <a:rPr lang="es-CL" sz="2800" dirty="0" smtClean="0"/>
              <a:t> </a:t>
            </a:r>
            <a:r>
              <a:rPr lang="es-CL" sz="2800" dirty="0" err="1" smtClean="0"/>
              <a:t>row</a:t>
            </a:r>
            <a:r>
              <a:rPr lang="es-CL" sz="2800" dirty="0" smtClean="0"/>
              <a:t> </a:t>
            </a:r>
            <a:r>
              <a:rPr lang="es-CL" sz="2800" dirty="0" err="1" smtClean="0"/>
              <a:t>by</a:t>
            </a:r>
            <a:r>
              <a:rPr lang="es-CL" sz="2800" dirty="0" smtClean="0"/>
              <a:t> </a:t>
            </a:r>
            <a:r>
              <a:rPr lang="es-CL" sz="2800" dirty="0" err="1" smtClean="0"/>
              <a:t>row</a:t>
            </a:r>
            <a:r>
              <a:rPr lang="es-CL" sz="2800" dirty="0" smtClean="0"/>
              <a:t> </a:t>
            </a:r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both</a:t>
            </a:r>
            <a:r>
              <a:rPr lang="es-CL" sz="2800" dirty="0" smtClean="0"/>
              <a:t> </a:t>
            </a:r>
            <a:r>
              <a:rPr lang="es-CL" sz="2800" dirty="0" err="1" smtClean="0"/>
              <a:t>databases</a:t>
            </a:r>
            <a:r>
              <a:rPr lang="es-CL" sz="2800" dirty="0" smtClean="0"/>
              <a:t>, and </a:t>
            </a:r>
            <a:r>
              <a:rPr lang="es-CL" sz="2800" dirty="0" err="1" smtClean="0"/>
              <a:t>measure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 smtClean="0"/>
              <a:t> time </a:t>
            </a:r>
            <a:r>
              <a:rPr lang="es-CL" sz="2800" dirty="0" err="1" smtClean="0"/>
              <a:t>until</a:t>
            </a:r>
            <a:r>
              <a:rPr lang="es-CL" sz="2800" dirty="0" smtClean="0"/>
              <a:t> </a:t>
            </a:r>
            <a:r>
              <a:rPr lang="es-CL" sz="2800" dirty="0" err="1" smtClean="0"/>
              <a:t>they</a:t>
            </a:r>
            <a:r>
              <a:rPr lang="es-CL" sz="2800" dirty="0" smtClean="0"/>
              <a:t> </a:t>
            </a:r>
            <a:r>
              <a:rPr lang="es-CL" sz="2800" dirty="0" err="1" smtClean="0"/>
              <a:t>finished</a:t>
            </a:r>
            <a:r>
              <a:rPr lang="es-CL" sz="2800" dirty="0" smtClean="0"/>
              <a:t> </a:t>
            </a:r>
            <a:r>
              <a:rPr lang="es-CL" sz="2800" dirty="0" err="1" smtClean="0"/>
              <a:t>inserting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 smtClean="0"/>
              <a:t> data.</a:t>
            </a:r>
          </a:p>
          <a:p>
            <a:pPr algn="just"/>
            <a:r>
              <a:rPr lang="es-CL" sz="2800" dirty="0" err="1" smtClean="0"/>
              <a:t>Results</a:t>
            </a:r>
            <a:r>
              <a:rPr lang="es-CL" sz="2800" dirty="0" smtClean="0"/>
              <a:t>:</a:t>
            </a:r>
          </a:p>
          <a:p>
            <a:pPr algn="just"/>
            <a:endParaRPr lang="es-CL" sz="2800" dirty="0"/>
          </a:p>
          <a:p>
            <a:pPr algn="just"/>
            <a:endParaRPr lang="es-CL" sz="2800" dirty="0" smtClean="0"/>
          </a:p>
          <a:p>
            <a:pPr algn="just"/>
            <a:r>
              <a:rPr lang="es-CL" sz="2800" dirty="0" err="1" smtClean="0"/>
              <a:t>MongoDB</a:t>
            </a:r>
            <a:r>
              <a:rPr lang="es-CL" sz="2800" dirty="0" smtClean="0"/>
              <a:t> has a </a:t>
            </a:r>
            <a:r>
              <a:rPr lang="es-CL" sz="2800" dirty="0" err="1" smtClean="0"/>
              <a:t>slightly</a:t>
            </a:r>
            <a:r>
              <a:rPr lang="es-CL" sz="2800" dirty="0" smtClean="0"/>
              <a:t> </a:t>
            </a:r>
            <a:r>
              <a:rPr lang="es-CL" sz="2800" dirty="0"/>
              <a:t>superior </a:t>
            </a:r>
            <a:r>
              <a:rPr lang="es-CL" sz="2800" dirty="0" smtClean="0"/>
              <a:t>performance.</a:t>
            </a:r>
          </a:p>
          <a:p>
            <a:pPr algn="just"/>
            <a:endParaRPr lang="es-CL" sz="2800" dirty="0"/>
          </a:p>
          <a:p>
            <a:pPr algn="just"/>
            <a:endParaRPr lang="es-CL" sz="2800" dirty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94560"/>
              </p:ext>
            </p:extLst>
          </p:nvPr>
        </p:nvGraphicFramePr>
        <p:xfrm>
          <a:off x="1992052" y="3191376"/>
          <a:ext cx="4884204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42102"/>
                <a:gridCol w="2442102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MongoDB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PostgreSQL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u="none" strike="noStrike" kern="1200" baseline="0" dirty="0" smtClean="0"/>
                        <a:t>3.12468409538 </a:t>
                      </a:r>
                      <a:r>
                        <a:rPr lang="es-CL" sz="1800" u="none" strike="noStrike" kern="1200" baseline="0" dirty="0" err="1" smtClean="0"/>
                        <a:t>sec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u="none" strike="noStrike" kern="1200" baseline="0" dirty="0" smtClean="0"/>
                        <a:t>3.84547805786 </a:t>
                      </a:r>
                      <a:r>
                        <a:rPr lang="es-CL" sz="1800" u="none" strike="noStrike" kern="1200" baseline="0" dirty="0" err="1" smtClean="0"/>
                        <a:t>sec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Read</a:t>
            </a:r>
            <a:r>
              <a:rPr lang="es-CL" dirty="0" smtClean="0"/>
              <a:t> </a:t>
            </a:r>
            <a:r>
              <a:rPr lang="es-CL" dirty="0" err="1" smtClean="0"/>
              <a:t>Tests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39604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The first read test was the SQL LIKE </a:t>
            </a:r>
            <a:r>
              <a:rPr lang="en-US" sz="2800" dirty="0" smtClean="0"/>
              <a:t>operator, because </a:t>
            </a:r>
            <a:r>
              <a:rPr lang="en-US" sz="2800" dirty="0"/>
              <a:t>is particularly useful for </a:t>
            </a:r>
            <a:r>
              <a:rPr lang="en-US" sz="2800" dirty="0" smtClean="0"/>
              <a:t>the </a:t>
            </a:r>
            <a:r>
              <a:rPr lang="es-CL" sz="2800" dirty="0" err="1" smtClean="0"/>
              <a:t>name</a:t>
            </a:r>
            <a:r>
              <a:rPr lang="es-CL" sz="2800" dirty="0" smtClean="0"/>
              <a:t> resolver </a:t>
            </a:r>
            <a:r>
              <a:rPr lang="es-CL" sz="2800" dirty="0" err="1" smtClean="0"/>
              <a:t>application</a:t>
            </a:r>
            <a:r>
              <a:rPr lang="es-CL" sz="2800" dirty="0" smtClean="0"/>
              <a:t>.</a:t>
            </a:r>
            <a:r>
              <a:rPr lang="es-CL" sz="2800" dirty="0"/>
              <a:t> </a:t>
            </a:r>
            <a:r>
              <a:rPr lang="es-CL" sz="2800" dirty="0" err="1" smtClean="0"/>
              <a:t>MongoDB</a:t>
            </a:r>
            <a:r>
              <a:rPr lang="es-CL" sz="2800" dirty="0" smtClean="0"/>
              <a:t> </a:t>
            </a:r>
            <a:r>
              <a:rPr lang="es-CL" sz="2800" dirty="0" err="1" smtClean="0"/>
              <a:t>doesn’t</a:t>
            </a:r>
            <a:r>
              <a:rPr lang="es-CL" sz="2800" dirty="0" smtClean="0"/>
              <a:t> </a:t>
            </a:r>
            <a:r>
              <a:rPr lang="es-CL" sz="2800" dirty="0" err="1" smtClean="0"/>
              <a:t>have</a:t>
            </a:r>
            <a:r>
              <a:rPr lang="es-CL" sz="2800" dirty="0" smtClean="0"/>
              <a:t> </a:t>
            </a:r>
            <a:r>
              <a:rPr lang="es-CL" sz="2800" dirty="0" err="1" smtClean="0"/>
              <a:t>this</a:t>
            </a:r>
            <a:r>
              <a:rPr lang="es-CL" sz="2800" dirty="0" smtClean="0"/>
              <a:t> </a:t>
            </a:r>
            <a:r>
              <a:rPr lang="es-CL" sz="2800" dirty="0" err="1" smtClean="0"/>
              <a:t>operator</a:t>
            </a:r>
            <a:r>
              <a:rPr lang="es-CL" sz="2800" dirty="0" smtClean="0"/>
              <a:t>, </a:t>
            </a:r>
            <a:r>
              <a:rPr lang="es-CL" sz="2800" dirty="0" err="1" smtClean="0"/>
              <a:t>we</a:t>
            </a:r>
            <a:r>
              <a:rPr lang="es-CL" sz="2800" dirty="0" smtClean="0"/>
              <a:t> </a:t>
            </a:r>
            <a:r>
              <a:rPr lang="es-CL" sz="2800" dirty="0" err="1" smtClean="0"/>
              <a:t>used</a:t>
            </a:r>
            <a:r>
              <a:rPr lang="es-CL" sz="2800" dirty="0" smtClean="0"/>
              <a:t> regular </a:t>
            </a:r>
            <a:r>
              <a:rPr lang="es-CL" sz="2800" dirty="0" err="1" smtClean="0"/>
              <a:t>expresions</a:t>
            </a:r>
            <a:r>
              <a:rPr lang="es-CL" sz="2800" dirty="0" smtClean="0"/>
              <a:t> </a:t>
            </a:r>
            <a:r>
              <a:rPr lang="es-CL" sz="2800" dirty="0" err="1" smtClean="0"/>
              <a:t>instead</a:t>
            </a:r>
            <a:r>
              <a:rPr lang="es-CL" sz="2800" dirty="0" smtClean="0"/>
              <a:t>.</a:t>
            </a:r>
          </a:p>
          <a:p>
            <a:pPr algn="just"/>
            <a:r>
              <a:rPr lang="es-CL" sz="2800" dirty="0" err="1" smtClean="0"/>
              <a:t>Results</a:t>
            </a:r>
            <a:r>
              <a:rPr lang="es-CL" sz="2800" dirty="0" smtClean="0"/>
              <a:t>:</a:t>
            </a:r>
          </a:p>
          <a:p>
            <a:pPr algn="just"/>
            <a:endParaRPr lang="es-CL" sz="2800" dirty="0" smtClean="0"/>
          </a:p>
          <a:p>
            <a:pPr algn="just"/>
            <a:endParaRPr lang="es-CL" sz="2800" dirty="0" smtClean="0"/>
          </a:p>
          <a:p>
            <a:pPr algn="just"/>
            <a:endParaRPr lang="es-CL" sz="2800" dirty="0" smtClean="0"/>
          </a:p>
          <a:p>
            <a:pPr algn="just"/>
            <a:r>
              <a:rPr lang="es-CL" sz="2800" dirty="0" err="1" smtClean="0"/>
              <a:t>MongoDB</a:t>
            </a:r>
            <a:r>
              <a:rPr lang="es-CL" sz="2800" dirty="0" smtClean="0"/>
              <a:t> </a:t>
            </a:r>
            <a:r>
              <a:rPr lang="es-CL" sz="2800" dirty="0" err="1" smtClean="0"/>
              <a:t>is</a:t>
            </a:r>
            <a:r>
              <a:rPr lang="es-CL" sz="2800" dirty="0" smtClean="0"/>
              <a:t> </a:t>
            </a:r>
            <a:r>
              <a:rPr lang="es-CL" sz="2800" dirty="0" err="1" smtClean="0"/>
              <a:t>slower</a:t>
            </a:r>
            <a:r>
              <a:rPr lang="es-CL" sz="2800" dirty="0" smtClean="0"/>
              <a:t> </a:t>
            </a:r>
            <a:r>
              <a:rPr lang="es-CL" sz="2800" dirty="0" err="1" smtClean="0"/>
              <a:t>because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 smtClean="0"/>
              <a:t> use of regular </a:t>
            </a:r>
            <a:r>
              <a:rPr lang="es-CL" sz="2800" dirty="0" err="1" smtClean="0"/>
              <a:t>expressions</a:t>
            </a:r>
            <a:endParaRPr lang="es-CL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98725"/>
              </p:ext>
            </p:extLst>
          </p:nvPr>
        </p:nvGraphicFramePr>
        <p:xfrm>
          <a:off x="2891898" y="3068960"/>
          <a:ext cx="3288196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4098"/>
                <a:gridCol w="1644098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MongoDB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PostgreSQL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15.5ms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2.79 </a:t>
                      </a:r>
                      <a:r>
                        <a:rPr lang="en-US" sz="1800" u="none" strike="noStrike" kern="1200" baseline="0" dirty="0" err="1" smtClean="0"/>
                        <a:t>ms</a:t>
                      </a:r>
                      <a:endParaRPr lang="es-C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5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s-CL" dirty="0" err="1" smtClean="0"/>
              <a:t>Read</a:t>
            </a:r>
            <a:r>
              <a:rPr lang="es-CL" dirty="0" smtClean="0"/>
              <a:t> </a:t>
            </a:r>
            <a:r>
              <a:rPr lang="es-CL" dirty="0" err="1" smtClean="0"/>
              <a:t>Tests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744416"/>
          </a:xfrm>
        </p:spPr>
        <p:txBody>
          <a:bodyPr>
            <a:normAutofit/>
          </a:bodyPr>
          <a:lstStyle/>
          <a:p>
            <a:pPr algn="just"/>
            <a:r>
              <a:rPr lang="es-CL" sz="2800" dirty="0" err="1" smtClean="0"/>
              <a:t>The</a:t>
            </a:r>
            <a:r>
              <a:rPr lang="es-CL" sz="2800" dirty="0" smtClean="0"/>
              <a:t> </a:t>
            </a:r>
            <a:r>
              <a:rPr lang="es-CL" sz="2800" dirty="0" err="1" smtClean="0"/>
              <a:t>next</a:t>
            </a:r>
            <a:r>
              <a:rPr lang="es-CL" sz="2800" dirty="0" smtClean="0"/>
              <a:t> test </a:t>
            </a:r>
            <a:r>
              <a:rPr lang="es-CL" sz="2800" dirty="0" err="1" smtClean="0"/>
              <a:t>was</a:t>
            </a:r>
            <a:r>
              <a:rPr lang="es-CL" sz="2800" dirty="0" smtClean="0"/>
              <a:t> </a:t>
            </a:r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measure</a:t>
            </a:r>
            <a:r>
              <a:rPr lang="es-CL" sz="2800" dirty="0" smtClean="0"/>
              <a:t> </a:t>
            </a:r>
            <a:r>
              <a:rPr lang="es-CL" sz="2800" dirty="0" err="1" smtClean="0"/>
              <a:t>MongoDB</a:t>
            </a:r>
            <a:r>
              <a:rPr lang="es-CL" sz="2800" dirty="0" smtClean="0"/>
              <a:t> </a:t>
            </a:r>
            <a:r>
              <a:rPr lang="es-CL" sz="2800" dirty="0" err="1" smtClean="0"/>
              <a:t>spatial</a:t>
            </a:r>
            <a:r>
              <a:rPr lang="es-CL" sz="2800" dirty="0" smtClean="0"/>
              <a:t> </a:t>
            </a:r>
            <a:r>
              <a:rPr lang="es-CL" sz="2800" dirty="0" err="1" smtClean="0"/>
              <a:t>query</a:t>
            </a:r>
            <a:r>
              <a:rPr lang="es-CL" sz="2800" dirty="0" smtClean="0"/>
              <a:t> </a:t>
            </a:r>
            <a:r>
              <a:rPr lang="es-CL" sz="2800" dirty="0" err="1" smtClean="0"/>
              <a:t>precision</a:t>
            </a:r>
            <a:r>
              <a:rPr lang="es-CL" sz="2800" dirty="0" smtClean="0"/>
              <a:t> and </a:t>
            </a:r>
            <a:r>
              <a:rPr lang="es-CL" sz="2800" dirty="0" err="1" smtClean="0"/>
              <a:t>speed</a:t>
            </a:r>
            <a:r>
              <a:rPr lang="es-CL" sz="2800" dirty="0" smtClean="0"/>
              <a:t>.</a:t>
            </a:r>
            <a:endParaRPr lang="es-CL" sz="2400" dirty="0"/>
          </a:p>
          <a:p>
            <a:r>
              <a:rPr lang="es-CL" sz="2800" dirty="0" err="1"/>
              <a:t>We</a:t>
            </a:r>
            <a:r>
              <a:rPr lang="es-CL" sz="2800" dirty="0"/>
              <a:t> </a:t>
            </a:r>
            <a:r>
              <a:rPr lang="es-CL" sz="2800" dirty="0" err="1"/>
              <a:t>covered</a:t>
            </a:r>
            <a:r>
              <a:rPr lang="es-CL" sz="2800" dirty="0"/>
              <a:t> </a:t>
            </a:r>
            <a:r>
              <a:rPr lang="es-CL" sz="2800" dirty="0" err="1" smtClean="0"/>
              <a:t>the</a:t>
            </a:r>
            <a:r>
              <a:rPr lang="es-CL" sz="2800" dirty="0" smtClean="0"/>
              <a:t> </a:t>
            </a:r>
            <a:r>
              <a:rPr lang="en-US" sz="2800" dirty="0" smtClean="0"/>
              <a:t>northern </a:t>
            </a:r>
            <a:r>
              <a:rPr lang="en-US" sz="2800" dirty="0"/>
              <a:t>celestial sky using a fixed radius, and compute the mean of the query’s </a:t>
            </a:r>
            <a:r>
              <a:rPr lang="en-US" sz="2800" dirty="0" smtClean="0"/>
              <a:t>runtime and the amount of documents/documents returned. Then</a:t>
            </a:r>
            <a:r>
              <a:rPr lang="en-US" sz="2800" dirty="0"/>
              <a:t>, we repeated the procedure with different radius values</a:t>
            </a:r>
            <a:r>
              <a:rPr lang="en-US" sz="2800" dirty="0" smtClean="0"/>
              <a:t>. </a:t>
            </a:r>
            <a:endParaRPr lang="es-CL" sz="2800" dirty="0" smtClean="0"/>
          </a:p>
          <a:p>
            <a:pPr algn="just"/>
            <a:endParaRPr lang="es-CL" sz="2800" dirty="0" smtClean="0"/>
          </a:p>
          <a:p>
            <a:pPr algn="just"/>
            <a:endParaRPr lang="es-CL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-36512" y="5949280"/>
            <a:ext cx="8640960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96752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vatars0.githubusercontent.com/u/3382185?v=2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583</Words>
  <Application>Microsoft Office PowerPoint</Application>
  <PresentationFormat>On-screen Show (4:3)</PresentationFormat>
  <Paragraphs>95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Evaluating a NoSQL alternative for Chilean Virtual Observatory Services</vt:lpstr>
      <vt:lpstr>Introduction</vt:lpstr>
      <vt:lpstr>Why NoSQL database</vt:lpstr>
      <vt:lpstr>Choosing The NoSQL database Engine</vt:lpstr>
      <vt:lpstr>Choosing The NoSQL database Engine</vt:lpstr>
      <vt:lpstr>Testing MongoDB performance</vt:lpstr>
      <vt:lpstr>Write Test</vt:lpstr>
      <vt:lpstr>Read Tests</vt:lpstr>
      <vt:lpstr>Read Tests</vt:lpstr>
      <vt:lpstr>Read Tests</vt:lpstr>
      <vt:lpstr>Implementing Prototype</vt:lpstr>
      <vt:lpstr>Implementing Prototype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NoSQL alternative for Chilean Virtual Observatory Services</dc:title>
  <dc:creator>HP</dc:creator>
  <cp:lastModifiedBy>HP</cp:lastModifiedBy>
  <cp:revision>26</cp:revision>
  <dcterms:created xsi:type="dcterms:W3CDTF">2014-10-03T00:45:03Z</dcterms:created>
  <dcterms:modified xsi:type="dcterms:W3CDTF">2014-10-03T04:53:14Z</dcterms:modified>
</cp:coreProperties>
</file>