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9" r:id="rId11"/>
    <p:sldId id="261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EE18-0B3C-4DF1-AF35-83DC07B5305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5671-F383-435B-AFCB-5522DE5D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and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/>
              <a:t>CSCI 440</a:t>
            </a:r>
          </a:p>
          <a:p>
            <a:pPr algn="r">
              <a:spcBef>
                <a:spcPts val="0"/>
              </a:spcBef>
            </a:pPr>
            <a:r>
              <a:rPr lang="en-US" dirty="0"/>
              <a:t>Day Five</a:t>
            </a:r>
          </a:p>
        </p:txBody>
      </p:sp>
      <p:pic>
        <p:nvPicPr>
          <p:cNvPr id="2050" name="Picture 2" descr="C:\Users\dannellys\AppData\Local\Microsoft\Windows\Temporary Internet Files\Content.IE5\WZAS5X93\MC9004124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1999307" cy="21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9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and Triangle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very few.</a:t>
            </a:r>
          </a:p>
          <a:p>
            <a:pPr lvl="1"/>
            <a:r>
              <a:rPr lang="en-US" dirty="0"/>
              <a:t>line width does not always work</a:t>
            </a:r>
          </a:p>
          <a:p>
            <a:pPr lvl="1"/>
            <a:r>
              <a:rPr lang="en-US" dirty="0"/>
              <a:t>triangle strips are always filled</a:t>
            </a:r>
          </a:p>
          <a:p>
            <a:pPr lvl="1"/>
            <a:r>
              <a:rPr lang="en-US" dirty="0"/>
              <a:t>etc.</a:t>
            </a:r>
          </a:p>
          <a:p>
            <a:pPr>
              <a:spcBef>
                <a:spcPts val="1800"/>
              </a:spcBef>
            </a:pPr>
            <a:r>
              <a:rPr lang="en-US" dirty="0"/>
              <a:t>Textures can be applied to produce fill effects and line types.</a:t>
            </a:r>
          </a:p>
        </p:txBody>
      </p:sp>
    </p:spTree>
    <p:extLst>
      <p:ext uri="{BB962C8B-B14F-4D97-AF65-F5344CB8AC3E}">
        <p14:creationId xmlns:p14="http://schemas.microsoft.com/office/powerpoint/2010/main" val="34113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In the JavaScript: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gl.enable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gl.VERTEX_PROGRAM_POINT_SIZE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gl.enable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gl.POINT_SMOOTH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// rounded</a:t>
            </a:r>
          </a:p>
          <a:p>
            <a:endParaRPr lang="en-US" dirty="0"/>
          </a:p>
          <a:p>
            <a:r>
              <a:rPr lang="en-US" dirty="0"/>
              <a:t>In the Vertex </a:t>
            </a:r>
            <a:r>
              <a:rPr lang="en-US" dirty="0" err="1"/>
              <a:t>Shader</a:t>
            </a:r>
            <a:r>
              <a:rPr lang="en-US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float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pointSize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gl_PointSize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pointSize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90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world uses </a:t>
            </a:r>
            <a:r>
              <a:rPr lang="en-US" b="1" dirty="0"/>
              <a:t>Subtractive Color</a:t>
            </a:r>
          </a:p>
          <a:p>
            <a:pPr lvl="1"/>
            <a:r>
              <a:rPr lang="en-US" sz="2400" dirty="0"/>
              <a:t>bricks appear red because the surface is absorbing all colors except red</a:t>
            </a:r>
          </a:p>
          <a:p>
            <a:pPr lvl="1"/>
            <a:r>
              <a:rPr lang="en-US" sz="2400" dirty="0"/>
              <a:t>the street appears black because it is absorbing all colors</a:t>
            </a:r>
          </a:p>
          <a:p>
            <a:pPr lvl="1"/>
            <a:r>
              <a:rPr lang="en-US" sz="2400" dirty="0"/>
              <a:t>Primary Colors = Red Blue Yellow</a:t>
            </a:r>
          </a:p>
          <a:p>
            <a:pPr>
              <a:spcBef>
                <a:spcPts val="1800"/>
              </a:spcBef>
            </a:pPr>
            <a:r>
              <a:rPr lang="en-US" dirty="0"/>
              <a:t>Computers use </a:t>
            </a:r>
            <a:r>
              <a:rPr lang="en-US" b="1" dirty="0"/>
              <a:t>Additive Color</a:t>
            </a:r>
          </a:p>
          <a:p>
            <a:pPr lvl="1"/>
            <a:r>
              <a:rPr lang="en-US" sz="2400" dirty="0"/>
              <a:t>"no color" equals black</a:t>
            </a:r>
          </a:p>
          <a:p>
            <a:pPr lvl="1"/>
            <a:r>
              <a:rPr lang="en-US" sz="2400" dirty="0"/>
              <a:t>combining all colors makes white</a:t>
            </a:r>
          </a:p>
          <a:p>
            <a:pPr lvl="1"/>
            <a:r>
              <a:rPr lang="en-US" sz="2400" dirty="0"/>
              <a:t>Primary Colors = Red Green Blue</a:t>
            </a:r>
          </a:p>
        </p:txBody>
      </p:sp>
      <p:pic>
        <p:nvPicPr>
          <p:cNvPr id="1026" name="Picture 2" descr="C:\Users\dannellys\AppData\Local\Microsoft\Windows\Temporary Internet Files\Content.IE5\N2MHOOP4\MC9003914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2" y="5257800"/>
            <a:ext cx="2287297" cy="11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I make these filled shapes?</a:t>
            </a:r>
          </a:p>
        </p:txBody>
      </p:sp>
      <p:sp>
        <p:nvSpPr>
          <p:cNvPr id="4" name="Pentagon 3"/>
          <p:cNvSpPr/>
          <p:nvPr/>
        </p:nvSpPr>
        <p:spPr>
          <a:xfrm>
            <a:off x="1600200" y="2189922"/>
            <a:ext cx="1524000" cy="1066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05400" y="1577009"/>
            <a:ext cx="1524000" cy="2420730"/>
            <a:chOff x="5105400" y="1577009"/>
            <a:chExt cx="1524000" cy="2420730"/>
          </a:xfrm>
        </p:grpSpPr>
        <p:sp>
          <p:nvSpPr>
            <p:cNvPr id="13" name="Pentagon 12"/>
            <p:cNvSpPr/>
            <p:nvPr/>
          </p:nvSpPr>
          <p:spPr>
            <a:xfrm>
              <a:off x="5105400" y="2930939"/>
              <a:ext cx="1524000" cy="10668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5105400" y="1577009"/>
              <a:ext cx="1524000" cy="10668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096000" y="1577009"/>
              <a:ext cx="0" cy="1066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5400" y="1577009"/>
              <a:ext cx="990600" cy="1066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2930939"/>
              <a:ext cx="990600" cy="1066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3" idx="3"/>
            </p:cNvCxnSpPr>
            <p:nvPr/>
          </p:nvCxnSpPr>
          <p:spPr>
            <a:xfrm>
              <a:off x="5105400" y="2930939"/>
              <a:ext cx="15240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105400" y="4284869"/>
            <a:ext cx="1524000" cy="2420731"/>
            <a:chOff x="5105400" y="4284869"/>
            <a:chExt cx="1524000" cy="2420731"/>
          </a:xfrm>
        </p:grpSpPr>
        <p:sp>
          <p:nvSpPr>
            <p:cNvPr id="11" name="Pentagon 10"/>
            <p:cNvSpPr/>
            <p:nvPr/>
          </p:nvSpPr>
          <p:spPr>
            <a:xfrm>
              <a:off x="5105400" y="5638800"/>
              <a:ext cx="1524000" cy="10668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ntagon 11"/>
            <p:cNvSpPr/>
            <p:nvPr/>
          </p:nvSpPr>
          <p:spPr>
            <a:xfrm>
              <a:off x="5105400" y="4284869"/>
              <a:ext cx="1524000" cy="10668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105400" y="6172200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5638801"/>
              <a:ext cx="685800" cy="533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791200" y="5638801"/>
              <a:ext cx="304800" cy="533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105400" y="4284869"/>
              <a:ext cx="990600" cy="1066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96000" y="4284869"/>
              <a:ext cx="0" cy="1066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791200" y="6172200"/>
              <a:ext cx="304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1" idx="3"/>
            </p:cNvCxnSpPr>
            <p:nvPr/>
          </p:nvCxnSpPr>
          <p:spPr>
            <a:xfrm>
              <a:off x="5791200" y="61722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1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I make these shapes?</a:t>
            </a:r>
          </a:p>
        </p:txBody>
      </p:sp>
      <p:sp>
        <p:nvSpPr>
          <p:cNvPr id="6" name="Up-Down Arrow 5"/>
          <p:cNvSpPr/>
          <p:nvPr/>
        </p:nvSpPr>
        <p:spPr>
          <a:xfrm>
            <a:off x="6553200" y="3638550"/>
            <a:ext cx="1524000" cy="2628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2133600" y="4038600"/>
            <a:ext cx="2819400" cy="1828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3543300" y="1417864"/>
            <a:ext cx="2286000" cy="2209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spcBef>
                <a:spcPts val="2400"/>
              </a:spcBef>
              <a:buFont typeface="+mj-lt"/>
              <a:buAutoNum type="arabicPeriod" startAt="6"/>
            </a:pPr>
            <a:r>
              <a:rPr lang="en-US" sz="3600" b="1" dirty="0">
                <a:solidFill>
                  <a:srgbClr val="00B050"/>
                </a:solidFill>
              </a:rPr>
              <a:t>Input Principles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 startAt="6"/>
            </a:pPr>
            <a:r>
              <a:rPr lang="en-US" sz="3600" b="1" dirty="0">
                <a:solidFill>
                  <a:srgbClr val="00B050"/>
                </a:solidFill>
              </a:rPr>
              <a:t>Input Code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 startAt="6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Matrix Math</a:t>
            </a:r>
          </a:p>
        </p:txBody>
      </p:sp>
    </p:spTree>
    <p:extLst>
      <p:ext uri="{BB962C8B-B14F-4D97-AF65-F5344CB8AC3E}">
        <p14:creationId xmlns:p14="http://schemas.microsoft.com/office/powerpoint/2010/main" val="42104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b="1" dirty="0"/>
              <a:t>1991</a:t>
            </a:r>
            <a:r>
              <a:rPr lang="en-US" dirty="0"/>
              <a:t> - SGI </a:t>
            </a:r>
            <a:r>
              <a:rPr lang="en-US" dirty="0" err="1"/>
              <a:t>Inc</a:t>
            </a:r>
            <a:endParaRPr lang="en-US" dirty="0"/>
          </a:p>
          <a:p>
            <a:pPr lvl="1"/>
            <a:r>
              <a:rPr lang="en-US" sz="2400" dirty="0"/>
              <a:t>current - </a:t>
            </a:r>
            <a:r>
              <a:rPr lang="en-US" sz="2400" dirty="0" err="1"/>
              <a:t>Khronos</a:t>
            </a:r>
            <a:r>
              <a:rPr lang="en-US" sz="2400" dirty="0"/>
              <a:t> consortium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b="1" dirty="0"/>
              <a:t>2004</a:t>
            </a:r>
            <a:r>
              <a:rPr lang="en-US" dirty="0"/>
              <a:t> - OpenGL 2.0 </a:t>
            </a:r>
            <a:r>
              <a:rPr lang="en-US" sz="2400" dirty="0"/>
              <a:t>replaced 1.5</a:t>
            </a:r>
            <a:endParaRPr lang="en-US" dirty="0"/>
          </a:p>
          <a:p>
            <a:pPr lvl="1"/>
            <a:r>
              <a:rPr lang="en-US" sz="2400" dirty="0"/>
              <a:t>added the GLSL </a:t>
            </a:r>
            <a:r>
              <a:rPr lang="en-US" sz="2400" dirty="0" err="1"/>
              <a:t>shader</a:t>
            </a:r>
            <a:r>
              <a:rPr lang="en-US" sz="2400" dirty="0"/>
              <a:t> language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b="1" dirty="0"/>
              <a:t>2008</a:t>
            </a:r>
            <a:r>
              <a:rPr lang="en-US" dirty="0"/>
              <a:t> - OpenGL 3.0 </a:t>
            </a:r>
            <a:r>
              <a:rPr lang="en-US" sz="2400" dirty="0"/>
              <a:t>replaced 2.1</a:t>
            </a:r>
            <a:endParaRPr lang="en-US" dirty="0"/>
          </a:p>
          <a:p>
            <a:pPr lvl="1"/>
            <a:r>
              <a:rPr lang="en-US" sz="2400" dirty="0"/>
              <a:t>removed </a:t>
            </a:r>
            <a:r>
              <a:rPr lang="en-US" sz="2400" dirty="0" err="1"/>
              <a:t>glBegin</a:t>
            </a:r>
            <a:r>
              <a:rPr lang="en-US" sz="2400" dirty="0"/>
              <a:t> and </a:t>
            </a:r>
            <a:r>
              <a:rPr lang="en-US" sz="2400" dirty="0" err="1"/>
              <a:t>glEnd</a:t>
            </a:r>
            <a:endParaRPr lang="en-US" sz="2400" dirty="0"/>
          </a:p>
          <a:p>
            <a:pPr lvl="1"/>
            <a:r>
              <a:rPr lang="en-US" sz="2400" dirty="0"/>
              <a:t>deprecated many vertex and fragment functions</a:t>
            </a:r>
          </a:p>
          <a:p>
            <a:pPr lvl="1"/>
            <a:r>
              <a:rPr lang="en-US" sz="2400" dirty="0"/>
              <a:t>basis of </a:t>
            </a:r>
            <a:r>
              <a:rPr lang="en-US" sz="2400" dirty="0" err="1"/>
              <a:t>WebGL</a:t>
            </a:r>
            <a:r>
              <a:rPr lang="en-US" sz="2400" dirty="0"/>
              <a:t> 2.0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b="1" dirty="0"/>
              <a:t>2014</a:t>
            </a:r>
            <a:r>
              <a:rPr lang="en-US" dirty="0"/>
              <a:t> - OpenGL 4.5</a:t>
            </a:r>
          </a:p>
          <a:p>
            <a:pPr lvl="1"/>
            <a:r>
              <a:rPr lang="en-US" sz="2400" dirty="0"/>
              <a:t>direct support of many graphics cards</a:t>
            </a:r>
          </a:p>
        </p:txBody>
      </p:sp>
    </p:spTree>
    <p:extLst>
      <p:ext uri="{BB962C8B-B14F-4D97-AF65-F5344CB8AC3E}">
        <p14:creationId xmlns:p14="http://schemas.microsoft.com/office/powerpoint/2010/main" val="16498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OpenGL, </a:t>
            </a:r>
            <a:r>
              <a:rPr lang="en-US" sz="2000" dirty="0"/>
              <a:t>and hence </a:t>
            </a:r>
            <a:r>
              <a:rPr lang="en-US" sz="2000" dirty="0" err="1"/>
              <a:t>WebGL</a:t>
            </a:r>
            <a:r>
              <a:rPr lang="en-US" dirty="0"/>
              <a:t>, is a </a:t>
            </a:r>
            <a:r>
              <a:rPr lang="en-US" sz="3600" b="1" dirty="0">
                <a:solidFill>
                  <a:srgbClr val="C00000"/>
                </a:solidFill>
              </a:rPr>
              <a:t>State Machine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We do </a:t>
            </a:r>
            <a:r>
              <a:rPr lang="en-US" u="sng" dirty="0"/>
              <a:t>not</a:t>
            </a:r>
            <a:r>
              <a:rPr lang="en-US" dirty="0"/>
              <a:t> draw a "red triangle"</a:t>
            </a:r>
          </a:p>
          <a:p>
            <a:pPr lvl="1"/>
            <a:r>
              <a:rPr lang="en-US" dirty="0"/>
              <a:t>we set the drawing color state to red, then draw a triangle</a:t>
            </a:r>
          </a:p>
          <a:p>
            <a:pPr lvl="1"/>
            <a:r>
              <a:rPr lang="en-US" dirty="0"/>
              <a:t>anything drawn after that will also be red until we change the drawing color state</a:t>
            </a:r>
          </a:p>
          <a:p>
            <a:pPr>
              <a:spcBef>
                <a:spcPts val="1200"/>
              </a:spcBef>
            </a:pPr>
            <a:r>
              <a:rPr lang="en-US" dirty="0"/>
              <a:t>Some functions set states, other functions query the current state</a:t>
            </a:r>
          </a:p>
        </p:txBody>
      </p:sp>
    </p:spTree>
    <p:extLst>
      <p:ext uri="{BB962C8B-B14F-4D97-AF65-F5344CB8AC3E}">
        <p14:creationId xmlns:p14="http://schemas.microsoft.com/office/powerpoint/2010/main" val="426082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v.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Types</a:t>
            </a:r>
          </a:p>
          <a:p>
            <a:pPr lvl="1"/>
            <a:r>
              <a:rPr lang="en-US" dirty="0"/>
              <a:t>JavaScript uses dynamic typing</a:t>
            </a:r>
          </a:p>
          <a:p>
            <a:pPr lvl="1"/>
            <a:r>
              <a:rPr lang="en-US" dirty="0"/>
              <a:t>OpenGL is very picky about data types</a:t>
            </a:r>
          </a:p>
          <a:p>
            <a:endParaRPr lang="en-US" b="1" dirty="0"/>
          </a:p>
          <a:p>
            <a:r>
              <a:rPr lang="en-US" b="1" dirty="0"/>
              <a:t>Object Oriented</a:t>
            </a:r>
          </a:p>
          <a:p>
            <a:pPr lvl="1"/>
            <a:r>
              <a:rPr lang="en-US" dirty="0"/>
              <a:t>neither </a:t>
            </a:r>
            <a:r>
              <a:rPr lang="en-US" dirty="0" err="1"/>
              <a:t>WebGL</a:t>
            </a:r>
            <a:r>
              <a:rPr lang="en-US" dirty="0"/>
              <a:t> nor OpenGL is 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v </a:t>
            </a:r>
            <a:r>
              <a:rPr lang="en-US" dirty="0" err="1"/>
              <a:t>WebGL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2334"/>
              </p:ext>
            </p:extLst>
          </p:nvPr>
        </p:nvGraphicFramePr>
        <p:xfrm>
          <a:off x="1524000" y="1447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WebGL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Varying Point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  <a:r>
                        <a:rPr lang="en-US" baseline="0" dirty="0"/>
                        <a:t> Styles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ym typeface="Wingding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Polygons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Unfilled Polygons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Filled</a:t>
                      </a:r>
                      <a:r>
                        <a:rPr lang="en-US" baseline="0" dirty="0"/>
                        <a:t> Polygons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Unfilled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ym typeface="Wingding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0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Drawing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gl.POINTS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gl.LINES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gl.LINE_STRIP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gl.LINE_LOOP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gl.TRIANGLES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gl.TRIANGLE_STRIP</a:t>
            </a:r>
            <a:endParaRPr lang="en-US" dirty="0"/>
          </a:p>
          <a:p>
            <a:pPr marL="1309688" indent="-623888">
              <a:buFont typeface="Wingdings" panose="05000000000000000000" pitchFamily="2" charset="2"/>
              <a:buChar char="Ø"/>
            </a:pPr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5943600"/>
            <a:ext cx="371531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err="1"/>
              <a:t>gl.drawArrays</a:t>
            </a:r>
            <a:r>
              <a:rPr lang="en-US" dirty="0"/>
              <a:t> ( </a:t>
            </a:r>
            <a:r>
              <a:rPr lang="en-US" dirty="0" err="1"/>
              <a:t>gl.TRIANGLES</a:t>
            </a:r>
            <a:r>
              <a:rPr lang="en-US" dirty="0"/>
              <a:t>, 0, 3 );</a:t>
            </a:r>
          </a:p>
        </p:txBody>
      </p:sp>
    </p:spTree>
    <p:extLst>
      <p:ext uri="{BB962C8B-B14F-4D97-AF65-F5344CB8AC3E}">
        <p14:creationId xmlns:p14="http://schemas.microsoft.com/office/powerpoint/2010/main" val="8985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0400"/>
            <a:ext cx="7924800" cy="218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1400" y="6424856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Angel figure 2.7</a:t>
            </a:r>
          </a:p>
        </p:txBody>
      </p:sp>
    </p:spTree>
    <p:extLst>
      <p:ext uri="{BB962C8B-B14F-4D97-AF65-F5344CB8AC3E}">
        <p14:creationId xmlns:p14="http://schemas.microsoft.com/office/powerpoint/2010/main" val="29564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71600"/>
            <a:ext cx="4686300" cy="2265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987800"/>
            <a:ext cx="6502400" cy="226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6424856"/>
            <a:ext cx="23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Angel figures 2.13 &amp; 14</a:t>
            </a:r>
          </a:p>
        </p:txBody>
      </p:sp>
    </p:spTree>
    <p:extLst>
      <p:ext uri="{BB962C8B-B14F-4D97-AF65-F5344CB8AC3E}">
        <p14:creationId xmlns:p14="http://schemas.microsoft.com/office/powerpoint/2010/main" val="66100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Polygons out of Triangles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5" b="20109"/>
          <a:stretch/>
        </p:blipFill>
        <p:spPr>
          <a:xfrm>
            <a:off x="1371601" y="1676400"/>
            <a:ext cx="1967947" cy="1623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10000"/>
            <a:ext cx="6502400" cy="172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4" b="20109"/>
          <a:stretch/>
        </p:blipFill>
        <p:spPr>
          <a:xfrm>
            <a:off x="3588025" y="1676400"/>
            <a:ext cx="4259471" cy="1623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6424856"/>
            <a:ext cx="23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Angel figures 2.17 &amp; 18</a:t>
            </a:r>
          </a:p>
        </p:txBody>
      </p:sp>
    </p:spTree>
    <p:extLst>
      <p:ext uri="{BB962C8B-B14F-4D97-AF65-F5344CB8AC3E}">
        <p14:creationId xmlns:p14="http://schemas.microsoft.com/office/powerpoint/2010/main" val="8895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412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Office Theme</vt:lpstr>
      <vt:lpstr>OpenGL and WebGL  Drawing Functions</vt:lpstr>
      <vt:lpstr>OpenGL History</vt:lpstr>
      <vt:lpstr>State Machine</vt:lpstr>
      <vt:lpstr>OpenGL v. JavaScript</vt:lpstr>
      <vt:lpstr>OpenGL v WebGL</vt:lpstr>
      <vt:lpstr>WebGL Drawing Types</vt:lpstr>
      <vt:lpstr>Line Types</vt:lpstr>
      <vt:lpstr>Triangle Types</vt:lpstr>
      <vt:lpstr>Making Polygons out of Triangles</vt:lpstr>
      <vt:lpstr>Line and Triangle Attributes</vt:lpstr>
      <vt:lpstr>Point Attributes</vt:lpstr>
      <vt:lpstr>Color</vt:lpstr>
      <vt:lpstr>How can I make these filled shapes?</vt:lpstr>
      <vt:lpstr>How can I make these shapes?</vt:lpstr>
      <vt:lpstr>Next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and WebGL  Drawing Functions</dc:title>
  <dc:creator>Stephen Dannelly</dc:creator>
  <cp:lastModifiedBy>Jon Tice</cp:lastModifiedBy>
  <cp:revision>17</cp:revision>
  <dcterms:created xsi:type="dcterms:W3CDTF">2014-09-11T15:55:40Z</dcterms:created>
  <dcterms:modified xsi:type="dcterms:W3CDTF">2018-09-30T19:07:49Z</dcterms:modified>
</cp:coreProperties>
</file>