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8" r:id="rId3"/>
    <p:sldId id="264" r:id="rId4"/>
    <p:sldId id="265" r:id="rId5"/>
    <p:sldId id="266" r:id="rId6"/>
    <p:sldId id="268" r:id="rId7"/>
    <p:sldId id="277" r:id="rId8"/>
    <p:sldId id="267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BA3CB8-0E24-404A-9A77-0192620A5804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6647DB-DE82-447F-8DEA-CF3AEF366C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54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BEBD1-058B-491A-BF34-9C51250A0EE9}" type="slidenum">
              <a:rPr lang="en-GB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to create movement, something must change</a:t>
            </a:r>
            <a:r>
              <a:rPr lang="en-US" altLang="en-US" baseline="0" dirty="0"/>
              <a:t> and render() must be called again.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50838" y="1123950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74" y="1179732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414" y="1902243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5590-AF3A-487A-B447-41F69631687D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5920A-57F9-4A72-9038-38EB25CB64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9E2A-DEEE-4D80-976E-5F30B6B0D6EC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5AD43-F527-4CB8-9115-5CE40DA7B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3FEE8-BC1B-4DA8-8B44-38E33453D9FA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BE80-DC61-4BDB-AF7E-6DEE6185F1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E8A63-E2C4-4BD2-853B-07F3229C6983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29571-B81C-4639-AC6C-0DCA4384CF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3D00C-A65E-4355-814A-6B7AC51AD546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06548-0DB6-4D5D-9F13-7097739EAF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E8B2A-64E2-4039-8B7F-F5CFEBF28223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64B5F-0910-4DEE-8F8A-2E93FD1439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24E11-BC9A-4091-BF3B-EEECB801B1EF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F0512-E415-4750-94AA-E3F8B536C7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92C0-8663-4D39-A5A6-2F7550DA1A3C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E72F-1130-4D70-9B91-A90351BD7F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7B27-495D-408F-95E2-13CA20053DBC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884B-068E-4230-A6B9-C2D3608F5C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EFB83-F1D8-4912-919D-8CE2D35146B4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4D82F-F901-44E7-8776-FEF5405147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6E350-33BC-437A-98CC-FB220BE914D1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AB3F-8B53-46B3-9268-A226DA87E9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8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F0CB19-9991-4B5F-9F2F-943BE8362E53}" type="datetimeFigureOut">
              <a:rPr lang="en-GB"/>
              <a:pPr>
                <a:defRPr/>
              </a:pPr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FB5671-BBD7-4689-B1A0-6B984DA6FB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12788" y="692696"/>
            <a:ext cx="7772400" cy="180020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GB" alt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Animation and Input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136904" cy="479425"/>
          </a:xfrm>
          <a:solidFill>
            <a:schemeClr val="accent1"/>
          </a:solidFill>
        </p:spPr>
        <p:txBody>
          <a:bodyPr/>
          <a:lstStyle/>
          <a:p>
            <a:pPr algn="r"/>
            <a:r>
              <a:rPr lang="en-GB" altLang="en-US" i="1" dirty="0">
                <a:solidFill>
                  <a:srgbClr val="FFC000"/>
                </a:solidFill>
                <a:latin typeface="Arial" charset="0"/>
                <a:cs typeface="Arial" charset="0"/>
              </a:rPr>
              <a:t>CSCI 440 - Day Six</a:t>
            </a:r>
          </a:p>
          <a:p>
            <a:endParaRPr lang="en-GB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Input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 Mode</a:t>
            </a:r>
          </a:p>
          <a:p>
            <a:pPr lvl="1"/>
            <a:r>
              <a:rPr lang="en-US" dirty="0"/>
              <a:t>the device returns a value when device is triggered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cin</a:t>
            </a:r>
            <a:r>
              <a:rPr lang="en-US" dirty="0"/>
              <a:t> &gt;&gt; value;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Sample Mode</a:t>
            </a:r>
          </a:p>
          <a:p>
            <a:pPr lvl="1"/>
            <a:r>
              <a:rPr lang="en-US" dirty="0"/>
              <a:t>input is immediate</a:t>
            </a:r>
          </a:p>
          <a:p>
            <a:pPr lvl="1"/>
            <a:r>
              <a:rPr lang="en-US" dirty="0"/>
              <a:t>e.g.  periodically poll the location of the mouse</a:t>
            </a:r>
          </a:p>
          <a:p>
            <a:pPr>
              <a:spcBef>
                <a:spcPts val="1800"/>
              </a:spcBef>
            </a:pPr>
            <a:r>
              <a:rPr lang="en-US" b="1" dirty="0"/>
              <a:t>Event Mode</a:t>
            </a:r>
          </a:p>
          <a:p>
            <a:pPr lvl="1"/>
            <a:r>
              <a:rPr lang="en-US" dirty="0"/>
              <a:t>user creates events that trigger callback functions</a:t>
            </a:r>
          </a:p>
          <a:p>
            <a:pPr lvl="1"/>
            <a:r>
              <a:rPr lang="en-US" dirty="0"/>
              <a:t>e.g.  nearly every server</a:t>
            </a:r>
          </a:p>
          <a:p>
            <a:pPr lvl="1"/>
            <a:r>
              <a:rPr lang="en-US" dirty="0"/>
              <a:t>e.g.  nearly every GUI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381328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 textbook section 3.4</a:t>
            </a:r>
          </a:p>
        </p:txBody>
      </p:sp>
    </p:spTree>
    <p:extLst>
      <p:ext uri="{BB962C8B-B14F-4D97-AF65-F5344CB8AC3E}">
        <p14:creationId xmlns:p14="http://schemas.microsoft.com/office/powerpoint/2010/main" val="2245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93175" cy="922337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Traditional Logical 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8229600" cy="5256584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sz="2400" dirty="0"/>
              <a:t>String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keyboard input</a:t>
            </a:r>
          </a:p>
          <a:p>
            <a:pPr>
              <a:buClr>
                <a:srgbClr val="FFC000"/>
              </a:buClr>
            </a:pPr>
            <a:r>
              <a:rPr lang="en-US" sz="2400" dirty="0"/>
              <a:t>Locator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 an X,Y location from a mouse</a:t>
            </a:r>
          </a:p>
          <a:p>
            <a:pPr>
              <a:buClr>
                <a:srgbClr val="FFC000"/>
              </a:buClr>
            </a:pPr>
            <a:r>
              <a:rPr lang="en-US" sz="2400" dirty="0"/>
              <a:t>Pick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 an item on the screen that was selected</a:t>
            </a:r>
          </a:p>
          <a:p>
            <a:pPr>
              <a:buClr>
                <a:srgbClr val="FFC000"/>
              </a:buClr>
            </a:pPr>
            <a:r>
              <a:rPr lang="en-US" sz="2400" dirty="0"/>
              <a:t>Choice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 one of a discrete number of options, menu</a:t>
            </a:r>
          </a:p>
          <a:p>
            <a:pPr>
              <a:buClr>
                <a:srgbClr val="FFC000"/>
              </a:buClr>
            </a:pPr>
            <a:r>
              <a:rPr lang="en-US" sz="2400" dirty="0"/>
              <a:t>Valuator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 a slide bar</a:t>
            </a:r>
          </a:p>
          <a:p>
            <a:pPr>
              <a:buClr>
                <a:srgbClr val="FFC000"/>
              </a:buClr>
            </a:pPr>
            <a:r>
              <a:rPr lang="en-US" sz="2400" dirty="0"/>
              <a:t>Stroke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e.g.  an array of locations</a:t>
            </a:r>
          </a:p>
          <a:p>
            <a:pPr>
              <a:buClr>
                <a:srgbClr val="FFC000"/>
              </a:buClr>
            </a:pPr>
            <a:r>
              <a:rPr lang="en-US" sz="2400" dirty="0">
                <a:solidFill>
                  <a:srgbClr val="7030A0"/>
                </a:solidFill>
              </a:rPr>
              <a:t>Gesture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</a:rPr>
              <a:t>e.g.  two finger pinch</a:t>
            </a:r>
          </a:p>
        </p:txBody>
      </p:sp>
      <p:pic>
        <p:nvPicPr>
          <p:cNvPr id="25604" name="Picture 4" descr="C:\Users\dannellys\AppData\Local\Microsoft\Windows\Temporary Internet Files\Content.IE5\CRDBJZEJ\MC9004118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07" y="2276873"/>
            <a:ext cx="1908142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dannellys\AppData\Local\Microsoft\Windows\Temporary Internet Files\Content.IE5\N2MHOOP4\MC90043384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43286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4" y="6381328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 textbook section 3.4</a:t>
            </a:r>
          </a:p>
        </p:txBody>
      </p:sp>
    </p:spTree>
    <p:extLst>
      <p:ext uri="{BB962C8B-B14F-4D97-AF65-F5344CB8AC3E}">
        <p14:creationId xmlns:p14="http://schemas.microsoft.com/office/powerpoint/2010/main" val="365199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with 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WebGL</a:t>
            </a:r>
            <a:r>
              <a:rPr lang="en-US" b="1" dirty="0"/>
              <a:t> has No direct support for input</a:t>
            </a:r>
          </a:p>
          <a:p>
            <a:pPr lvl="1"/>
            <a:r>
              <a:rPr lang="en-US" dirty="0"/>
              <a:t>OpenGL discontinued support for input</a:t>
            </a:r>
          </a:p>
          <a:p>
            <a:pPr lvl="1"/>
            <a:r>
              <a:rPr lang="en-US" dirty="0"/>
              <a:t>makes </a:t>
            </a:r>
            <a:r>
              <a:rPr lang="en-US" dirty="0" err="1"/>
              <a:t>WebGL</a:t>
            </a:r>
            <a:r>
              <a:rPr lang="en-US" dirty="0"/>
              <a:t> code more portable</a:t>
            </a:r>
          </a:p>
          <a:p>
            <a:pPr lvl="1"/>
            <a:endParaRPr lang="en-US" dirty="0"/>
          </a:p>
          <a:p>
            <a:r>
              <a:rPr lang="en-US" b="1" dirty="0"/>
              <a:t>JavaScript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event driven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we can tie callback functions to HTML buttons, slide bars, menus, text boxes, etc.</a:t>
            </a:r>
          </a:p>
        </p:txBody>
      </p:sp>
    </p:spTree>
    <p:extLst>
      <p:ext uri="{BB962C8B-B14F-4D97-AF65-F5344CB8AC3E}">
        <p14:creationId xmlns:p14="http://schemas.microsoft.com/office/powerpoint/2010/main" val="339746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93175" cy="922337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JavaScript's Logical 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8229600" cy="5256584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en-US" sz="2400" dirty="0"/>
              <a:t>String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HTML text box</a:t>
            </a:r>
          </a:p>
          <a:p>
            <a:pPr>
              <a:spcBef>
                <a:spcPts val="1200"/>
              </a:spcBef>
              <a:buClr>
                <a:srgbClr val="FFC000"/>
              </a:buClr>
            </a:pPr>
            <a:r>
              <a:rPr lang="en-US" sz="2400" dirty="0"/>
              <a:t>Locator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X,Y location connected to a click event</a:t>
            </a:r>
          </a:p>
          <a:p>
            <a:pPr>
              <a:spcBef>
                <a:spcPts val="1200"/>
              </a:spcBef>
              <a:buClr>
                <a:srgbClr val="FFC000"/>
              </a:buClr>
            </a:pPr>
            <a:r>
              <a:rPr lang="en-US" sz="2400" dirty="0"/>
              <a:t>Pick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see next slide</a:t>
            </a:r>
          </a:p>
          <a:p>
            <a:pPr>
              <a:spcBef>
                <a:spcPts val="1200"/>
              </a:spcBef>
              <a:buClr>
                <a:srgbClr val="FFC000"/>
              </a:buClr>
            </a:pPr>
            <a:r>
              <a:rPr lang="en-US" sz="2400" dirty="0"/>
              <a:t>Choice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HTML menu</a:t>
            </a:r>
          </a:p>
          <a:p>
            <a:pPr>
              <a:spcBef>
                <a:spcPts val="1200"/>
              </a:spcBef>
              <a:buClr>
                <a:srgbClr val="FFC000"/>
              </a:buClr>
            </a:pPr>
            <a:r>
              <a:rPr lang="en-US" sz="2400" dirty="0"/>
              <a:t>Valuator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HTML </a:t>
            </a:r>
            <a:r>
              <a:rPr lang="en-US" sz="1800" dirty="0" err="1"/>
              <a:t>slidebar</a:t>
            </a:r>
            <a:endParaRPr lang="en-US" sz="1800" dirty="0"/>
          </a:p>
          <a:p>
            <a:pPr>
              <a:spcBef>
                <a:spcPts val="1200"/>
              </a:spcBef>
              <a:buClr>
                <a:srgbClr val="FFC000"/>
              </a:buClr>
            </a:pPr>
            <a:r>
              <a:rPr lang="en-US" sz="2400" dirty="0"/>
              <a:t>Stroke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store X,Y locations of a series of click events</a:t>
            </a:r>
          </a:p>
        </p:txBody>
      </p:sp>
    </p:spTree>
    <p:extLst>
      <p:ext uri="{BB962C8B-B14F-4D97-AF65-F5344CB8AC3E}">
        <p14:creationId xmlns:p14="http://schemas.microsoft.com/office/powerpoint/2010/main" val="387692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Picking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Make a "hit list" of which objects remained after clipping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transform the event's X,Y screen coordinates into world coordinates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check each un-clipped object to determine which one was near the selected location</a:t>
            </a:r>
          </a:p>
          <a:p>
            <a:pPr marL="1089025" lvl="2" indent="-287338">
              <a:spcBef>
                <a:spcPts val="600"/>
              </a:spcBef>
            </a:pPr>
            <a:r>
              <a:rPr lang="en-US" dirty="0"/>
              <a:t>this is difficult because we usually only know the modelling coordinates of objects, not where the objects were transformed</a:t>
            </a:r>
          </a:p>
        </p:txBody>
      </p:sp>
    </p:spTree>
    <p:extLst>
      <p:ext uri="{BB962C8B-B14F-4D97-AF65-F5344CB8AC3E}">
        <p14:creationId xmlns:p14="http://schemas.microsoft.com/office/powerpoint/2010/main" val="22676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893175" cy="4525963"/>
          </a:xfrm>
        </p:spPr>
        <p:txBody>
          <a:bodyPr/>
          <a:lstStyle/>
          <a:p>
            <a:r>
              <a:rPr lang="en-US" dirty="0"/>
              <a:t>Suppose the variable "amount" is set by some buttons or a slide bar.  How does our render() code need to change?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render()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gl.clear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rotate (amount, [0,0,1]);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gl.uniformMatrix4fv(…,flatten(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gl.drawArrays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…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render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JavaScript code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menus</a:t>
            </a:r>
          </a:p>
          <a:p>
            <a:pPr lvl="1"/>
            <a:r>
              <a:rPr lang="en-US" dirty="0"/>
              <a:t>slide bars</a:t>
            </a:r>
          </a:p>
        </p:txBody>
      </p:sp>
      <p:pic>
        <p:nvPicPr>
          <p:cNvPr id="26626" name="Picture 2" descr="C:\Users\dannellys\AppData\Local\Microsoft\Windows\Temporary Internet Files\Content.IE5\WZAS5X93\MC90043252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4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Animation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990136" cy="500566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" charset="0"/>
                <a:cs typeface="Arial" charset="0"/>
              </a:rPr>
              <a:t>Basic Steps to Draw Something:</a:t>
            </a:r>
          </a:p>
          <a:p>
            <a:pPr marL="0" indent="0" eaLnBrk="1" hangingPunct="1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vertices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 … 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… 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…, flatten (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),…)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drawArrays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vertexCount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78567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To create movement: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/>
              <a:t>data points must change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one: send new data points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two: make the vertex </a:t>
            </a:r>
            <a:r>
              <a:rPr lang="en-US" dirty="0" err="1"/>
              <a:t>shader</a:t>
            </a:r>
            <a:r>
              <a:rPr lang="en-US" dirty="0"/>
              <a:t> compute new points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b="1" dirty="0"/>
              <a:t>render() must be called again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one:  call itself recursively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two:  put it on a timer</a:t>
            </a:r>
          </a:p>
        </p:txBody>
      </p:sp>
    </p:spTree>
    <p:extLst>
      <p:ext uri="{BB962C8B-B14F-4D97-AF65-F5344CB8AC3E}">
        <p14:creationId xmlns:p14="http://schemas.microsoft.com/office/powerpoint/2010/main" val="16005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options to create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553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To change the data points: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Option 1</a:t>
            </a:r>
            <a:r>
              <a:rPr lang="en-US" dirty="0"/>
              <a:t> - inside render(): have CPU update vertices[], then call </a:t>
            </a:r>
            <a:r>
              <a:rPr lang="en-US" dirty="0" err="1"/>
              <a:t>bufferData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Option 2A </a:t>
            </a:r>
            <a:r>
              <a:rPr lang="en-US" dirty="0"/>
              <a:t>- send the GPU a new angle</a:t>
            </a:r>
          </a:p>
          <a:p>
            <a:r>
              <a:rPr lang="en-US" b="1" dirty="0"/>
              <a:t>Option 2B </a:t>
            </a:r>
            <a:r>
              <a:rPr lang="en-US" dirty="0"/>
              <a:t>- send the GPU a 4x4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56792"/>
            <a:ext cx="260312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2A - send new 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JavaScript:</a:t>
            </a: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 = 0.0;</a:t>
            </a: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vertices</a:t>
            </a:r>
            <a:r>
              <a:rPr lang="en-US" sz="1600" dirty="0"/>
              <a:t> = [ a square ];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i="1" dirty="0" err="1"/>
              <a:t>bufferData</a:t>
            </a:r>
            <a:r>
              <a:rPr lang="en-US" sz="1600" i="1" dirty="0"/>
              <a:t> vertices to GPU's </a:t>
            </a:r>
            <a:r>
              <a:rPr lang="en-US" sz="1600" i="1" dirty="0" err="1">
                <a:solidFill>
                  <a:srgbClr val="7030A0"/>
                </a:solidFill>
              </a:rPr>
              <a:t>vPosition</a:t>
            </a:r>
            <a:endParaRPr lang="en-US" sz="1600" i="1" dirty="0">
              <a:solidFill>
                <a:srgbClr val="7030A0"/>
              </a:solidFill>
            </a:endParaRPr>
          </a:p>
          <a:p>
            <a:pPr marL="3175" lvl="3" indent="0">
              <a:spcBef>
                <a:spcPts val="60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thetaLocation</a:t>
            </a:r>
            <a:r>
              <a:rPr lang="en-US" sz="1600" dirty="0"/>
              <a:t> = </a:t>
            </a:r>
            <a:r>
              <a:rPr lang="en-US" sz="1600" dirty="0" err="1"/>
              <a:t>gl.getUniformLocation</a:t>
            </a: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                                   ( program, "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" );</a:t>
            </a: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function render()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  </a:t>
            </a:r>
            <a:r>
              <a:rPr lang="en-US" sz="1600" dirty="0" err="1"/>
              <a:t>gl.clear</a:t>
            </a:r>
            <a:r>
              <a:rPr lang="en-US" sz="1600" dirty="0"/>
              <a:t> …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 += 0.1;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  gl.uniform1f (</a:t>
            </a:r>
            <a:r>
              <a:rPr lang="en-US" sz="1600" dirty="0" err="1"/>
              <a:t>thetaLocation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);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  </a:t>
            </a:r>
            <a:r>
              <a:rPr lang="en-US" sz="1600" dirty="0" err="1"/>
              <a:t>gl.drawArrays</a:t>
            </a:r>
            <a:r>
              <a:rPr lang="en-US" sz="1600" dirty="0"/>
              <a:t> …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Vertex </a:t>
            </a:r>
            <a:r>
              <a:rPr lang="en-US" u="sng" dirty="0" err="1"/>
              <a:t>Shader</a:t>
            </a:r>
            <a:r>
              <a:rPr lang="en-US" u="sng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attribute vec4 </a:t>
            </a:r>
            <a:r>
              <a:rPr lang="en-US" sz="1600" dirty="0" err="1">
                <a:solidFill>
                  <a:srgbClr val="7030A0"/>
                </a:solidFill>
              </a:rPr>
              <a:t>vPosition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uniform float 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void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gl_Position.x</a:t>
            </a:r>
            <a:r>
              <a:rPr lang="en-US" sz="1600" dirty="0"/>
              <a:t> = -sin(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) * </a:t>
            </a:r>
            <a:r>
              <a:rPr lang="en-US" sz="1600" dirty="0" err="1">
                <a:solidFill>
                  <a:srgbClr val="7030A0"/>
                </a:solidFill>
              </a:rPr>
              <a:t>vPosition.x</a:t>
            </a:r>
            <a:r>
              <a:rPr lang="en-US" sz="1600" dirty="0"/>
              <a:t> + …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gl_Position.y</a:t>
            </a:r>
            <a:r>
              <a:rPr lang="en-US" sz="1600" dirty="0"/>
              <a:t> = sin(</a:t>
            </a:r>
            <a:r>
              <a:rPr lang="en-US" sz="1600" dirty="0">
                <a:solidFill>
                  <a:srgbClr val="C00000"/>
                </a:solidFill>
              </a:rPr>
              <a:t>theta</a:t>
            </a:r>
            <a:r>
              <a:rPr lang="en-US" sz="1600" dirty="0"/>
              <a:t>) * </a:t>
            </a:r>
            <a:r>
              <a:rPr lang="en-US" sz="1600" dirty="0" err="1">
                <a:solidFill>
                  <a:srgbClr val="7030A0"/>
                </a:solidFill>
              </a:rPr>
              <a:t>vPosition.y</a:t>
            </a:r>
            <a:r>
              <a:rPr lang="en-US" sz="1600" dirty="0"/>
              <a:t> + …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gl_Position.z</a:t>
            </a:r>
            <a:r>
              <a:rPr lang="en-US" sz="1600" dirty="0"/>
              <a:t> = 0.0;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gl_Position.w</a:t>
            </a:r>
            <a:r>
              <a:rPr lang="en-US" sz="1600" dirty="0"/>
              <a:t> = 1.0;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79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2B - send a new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JavaScript:</a:t>
            </a: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vertices</a:t>
            </a:r>
            <a:r>
              <a:rPr lang="en-US" sz="1600" dirty="0"/>
              <a:t> = [ a square ];</a:t>
            </a:r>
          </a:p>
          <a:p>
            <a:pPr marL="3175" lvl="3" indent="0">
              <a:spcBef>
                <a:spcPts val="0"/>
              </a:spcBef>
              <a:buNone/>
            </a:pPr>
            <a:r>
              <a:rPr lang="en-US" sz="1600" i="1" dirty="0" err="1"/>
              <a:t>bufferData</a:t>
            </a:r>
            <a:r>
              <a:rPr lang="en-US" sz="1600" i="1" dirty="0"/>
              <a:t> vertices to GPU's </a:t>
            </a:r>
            <a:r>
              <a:rPr lang="en-US" sz="1600" i="1" dirty="0" err="1">
                <a:solidFill>
                  <a:srgbClr val="7030A0"/>
                </a:solidFill>
              </a:rPr>
              <a:t>vPosition</a:t>
            </a:r>
            <a:endParaRPr lang="en-US" sz="1600" i="1" dirty="0">
              <a:solidFill>
                <a:srgbClr val="7030A0"/>
              </a:solidFill>
            </a:endParaRP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3175" lvl="3" indent="0">
              <a:spcBef>
                <a:spcPts val="0"/>
              </a:spcBef>
              <a:buNone/>
            </a:pPr>
            <a:r>
              <a:rPr lang="en-US" sz="1400" dirty="0" err="1"/>
              <a:t>modelMatrixLocation</a:t>
            </a:r>
            <a:r>
              <a:rPr lang="en-US" sz="1400" dirty="0"/>
              <a:t> = </a:t>
            </a:r>
            <a:r>
              <a:rPr lang="en-US" sz="1400" dirty="0" err="1"/>
              <a:t>gl.getUniformLocation</a:t>
            </a:r>
            <a:r>
              <a:rPr lang="en-US" sz="1400" dirty="0"/>
              <a:t> ( program, "</a:t>
            </a:r>
            <a:r>
              <a:rPr lang="en-US" sz="1400" dirty="0" err="1">
                <a:solidFill>
                  <a:srgbClr val="FF0000"/>
                </a:solidFill>
              </a:rPr>
              <a:t>modelMatrix</a:t>
            </a:r>
            <a:r>
              <a:rPr lang="en-US" sz="1400" dirty="0"/>
              <a:t>" ); </a:t>
            </a:r>
          </a:p>
          <a:p>
            <a:pPr marL="3175" lvl="3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function render()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gl.clear</a:t>
            </a:r>
            <a:r>
              <a:rPr lang="en-US" sz="1600" dirty="0"/>
              <a:t> 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amount += 0.01;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err="1">
                <a:solidFill>
                  <a:srgbClr val="00B050"/>
                </a:solidFill>
              </a:rPr>
              <a:t>myMatrix</a:t>
            </a:r>
            <a:r>
              <a:rPr lang="en-US" sz="1600" dirty="0"/>
              <a:t> = rotate (amount, [0,0,1]);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gl.uniformMatrix4fv (</a:t>
            </a:r>
            <a:r>
              <a:rPr lang="en-US" sz="1600" dirty="0" err="1"/>
              <a:t>modelMatrixLocation</a:t>
            </a:r>
            <a:r>
              <a:rPr lang="en-US" sz="1600" dirty="0"/>
              <a:t>, false, flatten(</a:t>
            </a:r>
            <a:r>
              <a:rPr lang="en-US" sz="1600" b="1" dirty="0" err="1">
                <a:solidFill>
                  <a:srgbClr val="00B050"/>
                </a:solidFill>
              </a:rPr>
              <a:t>myMatrix</a:t>
            </a:r>
            <a:r>
              <a:rPr lang="en-US" sz="1600" dirty="0"/>
              <a:t>) 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/>
              <a:t>gl.drawArrays</a:t>
            </a:r>
            <a:r>
              <a:rPr lang="en-US" sz="1600" dirty="0"/>
              <a:t> ( …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Vertex </a:t>
            </a:r>
            <a:r>
              <a:rPr lang="en-US" u="sng" dirty="0" err="1"/>
              <a:t>Shader</a:t>
            </a:r>
            <a:r>
              <a:rPr lang="en-US" u="sng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attribute vec4 </a:t>
            </a:r>
            <a:r>
              <a:rPr lang="en-US" sz="1600" dirty="0" err="1">
                <a:solidFill>
                  <a:srgbClr val="7030A0"/>
                </a:solidFill>
              </a:rPr>
              <a:t>vPosition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uniform mat4 </a:t>
            </a:r>
            <a:r>
              <a:rPr lang="en-US" sz="1600" dirty="0" err="1">
                <a:solidFill>
                  <a:srgbClr val="FF0000"/>
                </a:solidFill>
              </a:rPr>
              <a:t>modelMatrix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void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gl_Position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modelMatrix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* </a:t>
            </a:r>
            <a:r>
              <a:rPr lang="en-US" sz="1600" dirty="0" err="1"/>
              <a:t>vPosition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Oval Callout 4"/>
          <p:cNvSpPr/>
          <p:nvPr/>
        </p:nvSpPr>
        <p:spPr>
          <a:xfrm>
            <a:off x="5652120" y="4509120"/>
            <a:ext cx="2808312" cy="864096"/>
          </a:xfrm>
          <a:prstGeom prst="wedgeEllipseCallout">
            <a:avLst>
              <a:gd name="adj1" fmla="val 10727"/>
              <a:gd name="adj2" fmla="val -96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this works is next week</a:t>
            </a:r>
          </a:p>
        </p:txBody>
      </p:sp>
    </p:spTree>
    <p:extLst>
      <p:ext uri="{BB962C8B-B14F-4D97-AF65-F5344CB8AC3E}">
        <p14:creationId xmlns:p14="http://schemas.microsoft.com/office/powerpoint/2010/main" val="4166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78567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To create movement: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points must change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option one: send new data points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option two: make the vertex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shader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compute new points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b="1" dirty="0"/>
              <a:t>render() must be called again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one:  call itself recursively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option two:  put it on a timer</a:t>
            </a:r>
          </a:p>
        </p:txBody>
      </p:sp>
    </p:spTree>
    <p:extLst>
      <p:ext uri="{BB962C8B-B14F-4D97-AF65-F5344CB8AC3E}">
        <p14:creationId xmlns:p14="http://schemas.microsoft.com/office/powerpoint/2010/main" val="25203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repeating render()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Manually set a timer:</a:t>
            </a:r>
          </a:p>
          <a:p>
            <a:pPr marL="80010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render, 33 );    // 30 frames/sec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Make render() recursive: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 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Update as fast as possible when visible: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render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8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Physical Input Device </a:t>
            </a:r>
            <a:r>
              <a:rPr lang="en-US" dirty="0"/>
              <a:t>- characterized by its mechanics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e.g. a mouse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Logical Input Device </a:t>
            </a:r>
            <a:r>
              <a:rPr lang="en-US" dirty="0"/>
              <a:t>- characterized by what the device does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e.g. an (X,Y) location or a menu choice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 99.99% of applications, you probably want to avoid programming at the physical device level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tedious code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non-portable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381328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 textbook section 3.4</a:t>
            </a:r>
          </a:p>
        </p:txBody>
      </p:sp>
    </p:spTree>
    <p:extLst>
      <p:ext uri="{BB962C8B-B14F-4D97-AF65-F5344CB8AC3E}">
        <p14:creationId xmlns:p14="http://schemas.microsoft.com/office/powerpoint/2010/main" val="7464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79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134F1B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946</Words>
  <Application>Microsoft Office PowerPoint</Application>
  <PresentationFormat>On-screen Show (4:3)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Animation and Input</vt:lpstr>
      <vt:lpstr>Animation</vt:lpstr>
      <vt:lpstr>Animation</vt:lpstr>
      <vt:lpstr>Animation - options to create movement</vt:lpstr>
      <vt:lpstr>Option 2A - send new angle</vt:lpstr>
      <vt:lpstr>Option 2B - send a new matrix</vt:lpstr>
      <vt:lpstr>Animation</vt:lpstr>
      <vt:lpstr>Animation - repeating render()</vt:lpstr>
      <vt:lpstr>Input - vocabulary</vt:lpstr>
      <vt:lpstr>Input Modes</vt:lpstr>
      <vt:lpstr>Traditional Logical Input Devices</vt:lpstr>
      <vt:lpstr>Input with WebGL</vt:lpstr>
      <vt:lpstr>JavaScript's Logical Input Devices</vt:lpstr>
      <vt:lpstr>Picking with JavaScript</vt:lpstr>
      <vt:lpstr>PowerPoint Presentation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Printed cicuit board PowerPoint Presentation</dc:title>
  <dc:creator>jontypearce</dc:creator>
  <cp:lastModifiedBy>Jon Tice</cp:lastModifiedBy>
  <cp:revision>29</cp:revision>
  <dcterms:created xsi:type="dcterms:W3CDTF">2011-07-11T11:56:50Z</dcterms:created>
  <dcterms:modified xsi:type="dcterms:W3CDTF">2018-09-30T19:08:02Z</dcterms:modified>
</cp:coreProperties>
</file>