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72" r:id="rId2"/>
    <p:sldId id="266" r:id="rId3"/>
    <p:sldId id="267" r:id="rId4"/>
    <p:sldId id="268" r:id="rId5"/>
    <p:sldId id="269" r:id="rId6"/>
    <p:sldId id="270" r:id="rId7"/>
    <p:sldId id="271" r:id="rId8"/>
    <p:sldId id="273" r:id="rId9"/>
    <p:sldId id="274" r:id="rId10"/>
    <p:sldId id="275" r:id="rId11"/>
    <p:sldId id="27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9219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9220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9221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9222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223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224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225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226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227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228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229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230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231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9232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233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234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FEF47E6-D49E-4AB3-8F72-D8DB19C66D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FA98C3-47A9-4BE7-AFD4-3D5842DBD04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28A6C3-5666-48A2-8EF7-BD7A8CB4509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28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ACD489-694D-4C78-B1B7-66218C3B4A6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100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6B7FC5-B40C-40B7-9D9A-EAF48D50462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13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B085E8-D80D-4CA5-AD17-1920425511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04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BC8AD2-776A-49B4-8096-01084C9845F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063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E7058F-CA74-414A-8A68-C4D381C85A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63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0C44BE-F2A9-4C47-8C60-321E77F0F2C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908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BC89A7-BC66-42C8-A0D3-00204E5762D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83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D6BDF6-6247-4C3E-AD31-22DC0E01E17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71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516333FE-9422-404E-A229-3272035F388B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820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Projection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altLang="en-US" sz="2800" dirty="0"/>
              <a:t>Part Two - Perspective Projection</a:t>
            </a:r>
          </a:p>
          <a:p>
            <a:pPr algn="r" eaLnBrk="1" hangingPunct="1"/>
            <a:r>
              <a:rPr lang="en-US" altLang="en-US" sz="1800" dirty="0"/>
              <a:t>textbook 5.5-5.7</a:t>
            </a:r>
          </a:p>
        </p:txBody>
      </p:sp>
    </p:spTree>
    <p:extLst>
      <p:ext uri="{BB962C8B-B14F-4D97-AF65-F5344CB8AC3E}">
        <p14:creationId xmlns:p14="http://schemas.microsoft.com/office/powerpoint/2010/main" val="1364535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371600" algn="l"/>
                <a:tab pos="2862263" algn="l"/>
                <a:tab pos="4114800" algn="l"/>
                <a:tab pos="5486400" algn="l"/>
              </a:tabLst>
            </a:pPr>
            <a:r>
              <a:rPr lang="en-US" dirty="0"/>
              <a:t>P = 	[ 1.5,	0.5, 	-21, 	  1 ]</a:t>
            </a:r>
          </a:p>
          <a:p>
            <a:pPr marL="0" indent="0">
              <a:buNone/>
              <a:tabLst>
                <a:tab pos="1371600" algn="l"/>
                <a:tab pos="2862263" algn="l"/>
                <a:tab pos="4114800" algn="l"/>
                <a:tab pos="5486400" algn="l"/>
              </a:tabLst>
            </a:pPr>
            <a:r>
              <a:rPr lang="en-US" dirty="0"/>
              <a:t>P' = 	[ 15,  	5,  	-11,  	21 ]</a:t>
            </a:r>
          </a:p>
          <a:p>
            <a:pPr marL="0" indent="0">
              <a:buNone/>
              <a:tabLst>
                <a:tab pos="1371600" algn="l"/>
                <a:tab pos="2862263" algn="l"/>
                <a:tab pos="4114800" algn="l"/>
                <a:tab pos="5486400" algn="l"/>
              </a:tabLst>
            </a:pPr>
            <a:r>
              <a:rPr lang="en-US" dirty="0"/>
              <a:t>P'' = 	[ 0.71,  	0.24,	-0.52,	  1 ]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  <a:tabLst>
                <a:tab pos="1371600" algn="l"/>
                <a:tab pos="2862263" algn="l"/>
                <a:tab pos="4114800" algn="l"/>
                <a:tab pos="5486400" algn="l"/>
              </a:tabLst>
            </a:pPr>
            <a:r>
              <a:rPr lang="en-US" dirty="0"/>
              <a:t>P = 	[ 1.5, 	0.5, 	-24, 	  1 ]</a:t>
            </a:r>
          </a:p>
          <a:p>
            <a:pPr marL="0" indent="0">
              <a:buNone/>
              <a:tabLst>
                <a:tab pos="1371600" algn="l"/>
                <a:tab pos="2862263" algn="l"/>
                <a:tab pos="4114800" algn="l"/>
                <a:tab pos="5486400" algn="l"/>
              </a:tabLst>
            </a:pPr>
            <a:r>
              <a:rPr lang="en-US" dirty="0"/>
              <a:t>P' = 	[ 15,  	5,  	16,  	24 ]</a:t>
            </a:r>
          </a:p>
          <a:p>
            <a:pPr marL="0" indent="0">
              <a:buNone/>
              <a:tabLst>
                <a:tab pos="1371600" algn="l"/>
                <a:tab pos="2862263" algn="l"/>
                <a:tab pos="4114800" algn="l"/>
                <a:tab pos="5486400" algn="l"/>
              </a:tabLst>
            </a:pPr>
            <a:r>
              <a:rPr lang="en-US" dirty="0"/>
              <a:t>P'' = 	[ 0.63,	0.21,	0.67,	  1 ]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0" y="1524000"/>
            <a:ext cx="136447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19063" lvl="2">
              <a:spcBef>
                <a:spcPts val="0"/>
              </a:spcBef>
            </a:pPr>
            <a:r>
              <a:rPr lang="en-US" dirty="0"/>
              <a:t>left	-2</a:t>
            </a:r>
          </a:p>
          <a:p>
            <a:pPr marL="119063" lvl="2">
              <a:spcBef>
                <a:spcPts val="0"/>
              </a:spcBef>
            </a:pPr>
            <a:r>
              <a:rPr lang="en-US" dirty="0"/>
              <a:t>right	 2</a:t>
            </a:r>
          </a:p>
          <a:p>
            <a:pPr marL="119063" lvl="2">
              <a:spcBef>
                <a:spcPts val="0"/>
              </a:spcBef>
            </a:pPr>
            <a:r>
              <a:rPr lang="en-US" dirty="0"/>
              <a:t>bottom	-2</a:t>
            </a:r>
          </a:p>
          <a:p>
            <a:pPr marL="119063" lvl="2">
              <a:spcBef>
                <a:spcPts val="0"/>
              </a:spcBef>
            </a:pPr>
            <a:r>
              <a:rPr lang="en-US" dirty="0"/>
              <a:t>top	 2</a:t>
            </a:r>
          </a:p>
          <a:p>
            <a:pPr marL="119063" lvl="2">
              <a:spcBef>
                <a:spcPts val="0"/>
              </a:spcBef>
            </a:pPr>
            <a:r>
              <a:rPr lang="en-US" dirty="0"/>
              <a:t>near	20</a:t>
            </a:r>
          </a:p>
          <a:p>
            <a:pPr marL="119063" lvl="2">
              <a:spcBef>
                <a:spcPts val="0"/>
              </a:spcBef>
            </a:pPr>
            <a:r>
              <a:rPr lang="en-US" dirty="0"/>
              <a:t>far	25</a:t>
            </a:r>
          </a:p>
        </p:txBody>
      </p:sp>
    </p:spTree>
    <p:extLst>
      <p:ext uri="{BB962C8B-B14F-4D97-AF65-F5344CB8AC3E}">
        <p14:creationId xmlns:p14="http://schemas.microsoft.com/office/powerpoint/2010/main" val="1351588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Alternative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projMatrix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perspective 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fovy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aspect, near, far)</a:t>
            </a:r>
          </a:p>
          <a:p>
            <a:pPr marL="0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/>
              <a:t>fovy</a:t>
            </a:r>
            <a:r>
              <a:rPr lang="en-US" sz="2400" dirty="0"/>
              <a:t> = field of view on Y axis, measured in degrees</a:t>
            </a:r>
          </a:p>
          <a:p>
            <a:r>
              <a:rPr lang="en-US" sz="2400" dirty="0"/>
              <a:t>aspect = aspect ratio, usually 1</a:t>
            </a:r>
          </a:p>
          <a:p>
            <a:r>
              <a:rPr lang="en-US" sz="2400" dirty="0"/>
              <a:t>near, far = same as </a:t>
            </a:r>
            <a:r>
              <a:rPr lang="en-US" sz="2400" dirty="0" err="1"/>
              <a:t>frustrum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114800"/>
            <a:ext cx="28956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9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2"/>
                </a:solidFill>
              </a:rPr>
              <a:t>Perspective Projection</a:t>
            </a:r>
          </a:p>
        </p:txBody>
      </p:sp>
      <p:pic>
        <p:nvPicPr>
          <p:cNvPr id="21508" name="Picture 4" descr="perpro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01" y="2057400"/>
            <a:ext cx="8380731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Frustrum Matrix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52800"/>
            <a:ext cx="8229600" cy="3505200"/>
          </a:xfrm>
        </p:spPr>
        <p:txBody>
          <a:bodyPr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en-US">
                <a:latin typeface="Courier New" pitchFamily="49" charset="0"/>
              </a:rPr>
              <a:t>A = (right+left)/(right-left) 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en-US">
                <a:latin typeface="Courier New" pitchFamily="49" charset="0"/>
              </a:rPr>
              <a:t>B = (top+bottom)/(top-bottom) 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en-US">
                <a:latin typeface="Courier New" pitchFamily="49" charset="0"/>
              </a:rPr>
              <a:t>C = -(far+near)/(far-near)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en-US">
                <a:latin typeface="Courier New" pitchFamily="49" charset="0"/>
              </a:rPr>
              <a:t>D = -2*far*near/(far-near) 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en-US">
                <a:latin typeface="Courier New" pitchFamily="49" charset="0"/>
              </a:rPr>
              <a:t>E = 2 * near/(right-left) 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en-US">
                <a:latin typeface="Courier New" pitchFamily="49" charset="0"/>
              </a:rPr>
              <a:t>F = 2 * near/(top-bottom) </a:t>
            </a:r>
          </a:p>
        </p:txBody>
      </p:sp>
      <p:pic>
        <p:nvPicPr>
          <p:cNvPr id="22532" name="Picture 4" descr="glpert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3733800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For example, if we set</a:t>
            </a:r>
          </a:p>
          <a:p>
            <a:pPr lvl="2"/>
            <a:r>
              <a:rPr lang="en-US" altLang="en-US" dirty="0"/>
              <a:t>left = -1     right = 1</a:t>
            </a:r>
          </a:p>
          <a:p>
            <a:pPr lvl="2"/>
            <a:r>
              <a:rPr lang="en-US" altLang="en-US" dirty="0"/>
              <a:t>bottom = -1   top = 1</a:t>
            </a:r>
          </a:p>
          <a:p>
            <a:pPr lvl="2"/>
            <a:r>
              <a:rPr lang="en-US" altLang="en-US" dirty="0"/>
              <a:t>near = 1      far = 4</a:t>
            </a:r>
          </a:p>
          <a:p>
            <a:r>
              <a:rPr lang="en-US" altLang="en-US" dirty="0"/>
              <a:t>we get the matrix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>
                <a:latin typeface="Courier New" pitchFamily="49" charset="0"/>
              </a:rPr>
              <a:t>┌  1   0   0    0  ┐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>
                <a:latin typeface="Courier New" pitchFamily="49" charset="0"/>
              </a:rPr>
              <a:t>│  0   1   0    0  │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>
                <a:latin typeface="Courier New" pitchFamily="49" charset="0"/>
              </a:rPr>
              <a:t>│  0   0 -5/3 -8/3 │ 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>
                <a:latin typeface="Courier New" pitchFamily="49" charset="0"/>
              </a:rPr>
              <a:t>└  0   0  -1    0  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 </a:t>
            </a:r>
            <a:r>
              <a:rPr lang="en-US" altLang="en-US" sz="2800" dirty="0"/>
              <a:t>continued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800"/>
              <a:t>So the point 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800" b="1">
                <a:solidFill>
                  <a:srgbClr val="CC0000"/>
                </a:solidFill>
                <a:latin typeface="Courier New" pitchFamily="49" charset="0"/>
              </a:rPr>
              <a:t>A = [.5, .5, -1.5, 1]</a:t>
            </a: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400" b="1">
                <a:latin typeface="Courier New" pitchFamily="49" charset="0"/>
              </a:rPr>
              <a:t> 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/>
              <a:t>transforms to the point  A'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┌  1   0   0   0  ┐   ┌ .5 ┐   ┌ .5  ┐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│  0   1   0   0  │ * │ .5 │ = │ .5  │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│  0   0 -5/3 -8/3│   │-1.5│   │-.166│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└  0   0  -1   0  ┘   └  1 ┘   └ </a:t>
            </a:r>
            <a:r>
              <a:rPr lang="en-US" altLang="en-US" sz="2400" b="1">
                <a:latin typeface="Courier New" pitchFamily="49" charset="0"/>
              </a:rPr>
              <a:t>1.5</a:t>
            </a:r>
            <a:r>
              <a:rPr lang="en-US" altLang="en-US" sz="2400">
                <a:latin typeface="Courier New" pitchFamily="49" charset="0"/>
              </a:rPr>
              <a:t> ┘</a:t>
            </a:r>
          </a:p>
          <a:p>
            <a:endParaRPr lang="en-US" altLang="en-US" sz="2400"/>
          </a:p>
          <a:p>
            <a:r>
              <a:rPr lang="en-US" altLang="en-US"/>
              <a:t>to find the </a:t>
            </a:r>
            <a:r>
              <a:rPr lang="en-US" altLang="en-US">
                <a:solidFill>
                  <a:schemeClr val="bg2"/>
                </a:solidFill>
              </a:rPr>
              <a:t>NDC</a:t>
            </a:r>
            <a:r>
              <a:rPr lang="en-US" altLang="en-US"/>
              <a:t> of A, divide A' by w</a:t>
            </a:r>
          </a:p>
          <a:p>
            <a:pPr lvl="3">
              <a:buFont typeface="Wingdings" pitchFamily="2" charset="2"/>
              <a:buNone/>
            </a:pPr>
            <a:r>
              <a:rPr lang="en-US" altLang="en-US" sz="2800" b="1">
                <a:solidFill>
                  <a:srgbClr val="CC0000"/>
                </a:solidFill>
                <a:latin typeface="Courier New" pitchFamily="49" charset="0"/>
              </a:rPr>
              <a:t>A'' = [.33, .33, -.111, 1]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 </a:t>
            </a:r>
            <a:r>
              <a:rPr lang="en-US" altLang="en-US" sz="2800" dirty="0"/>
              <a:t>continued</a:t>
            </a:r>
            <a:endParaRPr lang="en-US" alt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800"/>
              <a:t>So the point 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800" b="1">
                <a:solidFill>
                  <a:srgbClr val="CC0000"/>
                </a:solidFill>
                <a:latin typeface="Courier New" pitchFamily="49" charset="0"/>
              </a:rPr>
              <a:t>B = [.5, .5, -3.5, 1]</a:t>
            </a: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400" b="1">
                <a:latin typeface="Courier New" pitchFamily="49" charset="0"/>
              </a:rPr>
              <a:t> 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/>
              <a:t>transforms to the point  B'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┌  1   0   0    0 ┐   ┌ .5 ┐   ┌ .5  ┐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│  0   1   0    0 │ * │ .5 │ = │ .5  │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│  0   0 -5/3 -8/3│   │-3.5│   │3.166│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└  0   0  -1    0 ┘   └  1 ┘   └ </a:t>
            </a:r>
            <a:r>
              <a:rPr lang="en-US" altLang="en-US" sz="2400" b="1">
                <a:latin typeface="Courier New" pitchFamily="49" charset="0"/>
              </a:rPr>
              <a:t>3.5</a:t>
            </a:r>
            <a:r>
              <a:rPr lang="en-US" altLang="en-US" sz="2400">
                <a:latin typeface="Courier New" pitchFamily="49" charset="0"/>
              </a:rPr>
              <a:t> ┘</a:t>
            </a:r>
          </a:p>
          <a:p>
            <a:endParaRPr lang="en-US" altLang="en-US" sz="2400"/>
          </a:p>
          <a:p>
            <a:r>
              <a:rPr lang="en-US" altLang="en-US"/>
              <a:t>to find the NDC of B divide B' by w</a:t>
            </a:r>
          </a:p>
          <a:p>
            <a:pPr lvl="3">
              <a:buFont typeface="Wingdings" pitchFamily="2" charset="2"/>
              <a:buNone/>
            </a:pPr>
            <a:r>
              <a:rPr lang="en-US" altLang="en-US" sz="2400" b="1">
                <a:solidFill>
                  <a:srgbClr val="CC0000"/>
                </a:solidFill>
                <a:latin typeface="Courier New" pitchFamily="49" charset="0"/>
              </a:rPr>
              <a:t>B'' = [.14, .14, .903, 1]</a:t>
            </a:r>
            <a:r>
              <a:rPr lang="en-US" altLang="en-US" sz="2400">
                <a:solidFill>
                  <a:srgbClr val="CC0000"/>
                </a:solidFill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 </a:t>
            </a:r>
            <a:r>
              <a:rPr lang="en-US" altLang="en-US" sz="2800" dirty="0"/>
              <a:t>finally</a:t>
            </a:r>
            <a:endParaRPr lang="en-US" alt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So …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dirty="0">
                <a:solidFill>
                  <a:schemeClr val="bg2"/>
                </a:solidFill>
                <a:latin typeface="Courier New" pitchFamily="49" charset="0"/>
              </a:rPr>
              <a:t>A   = [.5,  .5,  -1.5,  1]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dirty="0">
                <a:solidFill>
                  <a:schemeClr val="bg2"/>
                </a:solidFill>
                <a:latin typeface="Courier New" pitchFamily="49" charset="0"/>
              </a:rPr>
              <a:t>A'' = [.33, .33, -.111, 1]</a:t>
            </a:r>
          </a:p>
          <a:p>
            <a:r>
              <a:rPr lang="en-US" altLang="en-US" dirty="0"/>
              <a:t>And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dirty="0">
                <a:solidFill>
                  <a:schemeClr val="bg2"/>
                </a:solidFill>
                <a:latin typeface="Courier New" pitchFamily="49" charset="0"/>
              </a:rPr>
              <a:t>B   = [.5,   .5, -3.5,  1] 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dirty="0">
                <a:solidFill>
                  <a:schemeClr val="bg2"/>
                </a:solidFill>
                <a:latin typeface="Courier New" pitchFamily="49" charset="0"/>
              </a:rPr>
              <a:t>B'' = [.14, .14, .903,  1]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610600" cy="4953000"/>
          </a:xfrm>
        </p:spPr>
        <p:txBody>
          <a:bodyPr/>
          <a:lstStyle/>
          <a:p>
            <a:r>
              <a:rPr lang="en-US" dirty="0"/>
              <a:t>Let's push the box far away from the origin: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000" dirty="0"/>
              <a:t>left		-2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000" dirty="0"/>
              <a:t>right		 2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2000" dirty="0"/>
              <a:t>bottom		-2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000" dirty="0"/>
              <a:t>top		 2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2000" dirty="0"/>
              <a:t>near		20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000" dirty="0"/>
              <a:t>far		25</a:t>
            </a:r>
          </a:p>
          <a:p>
            <a:r>
              <a:rPr lang="en-US" dirty="0"/>
              <a:t>We get the projection matrix:</a:t>
            </a:r>
          </a:p>
          <a:p>
            <a:pPr lvl="3">
              <a:spcBef>
                <a:spcPct val="0"/>
              </a:spcBef>
              <a:buNone/>
            </a:pPr>
            <a:r>
              <a:rPr lang="en-US" altLang="en-US" sz="2400" dirty="0">
                <a:latin typeface="Courier New" pitchFamily="49" charset="0"/>
              </a:rPr>
              <a:t>┌ 10   0   0    0  ┐</a:t>
            </a:r>
          </a:p>
          <a:p>
            <a:pPr lvl="3">
              <a:spcBef>
                <a:spcPct val="0"/>
              </a:spcBef>
              <a:buNone/>
            </a:pPr>
            <a:r>
              <a:rPr lang="en-US" altLang="en-US" sz="2400" dirty="0">
                <a:latin typeface="Courier New" pitchFamily="49" charset="0"/>
              </a:rPr>
              <a:t>│  0  10   0    0  │</a:t>
            </a:r>
          </a:p>
          <a:p>
            <a:pPr lvl="3">
              <a:spcBef>
                <a:spcPct val="0"/>
              </a:spcBef>
              <a:buNone/>
            </a:pPr>
            <a:r>
              <a:rPr lang="en-US" altLang="en-US" sz="2400" dirty="0">
                <a:latin typeface="Courier New" pitchFamily="49" charset="0"/>
              </a:rPr>
              <a:t>│  0   0  -9  -200 │ </a:t>
            </a:r>
          </a:p>
          <a:p>
            <a:pPr lvl="3">
              <a:spcBef>
                <a:spcPct val="0"/>
              </a:spcBef>
              <a:buNone/>
            </a:pPr>
            <a:r>
              <a:rPr lang="en-US" altLang="en-US" sz="2400" dirty="0">
                <a:latin typeface="Courier New" pitchFamily="49" charset="0"/>
              </a:rPr>
              <a:t>└  0   0  -1    0  ┘</a:t>
            </a:r>
          </a:p>
        </p:txBody>
      </p:sp>
    </p:spTree>
    <p:extLst>
      <p:ext uri="{BB962C8B-B14F-4D97-AF65-F5344CB8AC3E}">
        <p14:creationId xmlns:p14="http://schemas.microsoft.com/office/powerpoint/2010/main" val="1605597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en-US" dirty="0"/>
              <a:t>Our previous point: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P = [ .5, .5, -3.5, 1 ]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P' = [ 5,  5,  -231.5,  -3.5 ]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P'' = [ -1.4,  -1.4,  66.1,  1 ]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0" y="1524000"/>
            <a:ext cx="136447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19063" lvl="2">
              <a:spcBef>
                <a:spcPts val="0"/>
              </a:spcBef>
            </a:pPr>
            <a:r>
              <a:rPr lang="en-US" dirty="0"/>
              <a:t>left	-2</a:t>
            </a:r>
          </a:p>
          <a:p>
            <a:pPr marL="119063" lvl="2">
              <a:spcBef>
                <a:spcPts val="0"/>
              </a:spcBef>
            </a:pPr>
            <a:r>
              <a:rPr lang="en-US" dirty="0"/>
              <a:t>right	 2</a:t>
            </a:r>
          </a:p>
          <a:p>
            <a:pPr marL="119063" lvl="2">
              <a:spcBef>
                <a:spcPts val="0"/>
              </a:spcBef>
            </a:pPr>
            <a:r>
              <a:rPr lang="en-US" dirty="0"/>
              <a:t>bottom	-2</a:t>
            </a:r>
          </a:p>
          <a:p>
            <a:pPr marL="119063" lvl="2">
              <a:spcBef>
                <a:spcPts val="0"/>
              </a:spcBef>
            </a:pPr>
            <a:r>
              <a:rPr lang="en-US" dirty="0"/>
              <a:t>top	 2</a:t>
            </a:r>
          </a:p>
          <a:p>
            <a:pPr marL="119063" lvl="2">
              <a:spcBef>
                <a:spcPts val="0"/>
              </a:spcBef>
            </a:pPr>
            <a:r>
              <a:rPr lang="en-US" dirty="0"/>
              <a:t>near	20</a:t>
            </a:r>
          </a:p>
          <a:p>
            <a:pPr marL="119063" lvl="2">
              <a:spcBef>
                <a:spcPts val="0"/>
              </a:spcBef>
            </a:pPr>
            <a:r>
              <a:rPr lang="en-US" dirty="0"/>
              <a:t>far	25</a:t>
            </a:r>
          </a:p>
        </p:txBody>
      </p:sp>
    </p:spTree>
    <p:extLst>
      <p:ext uri="{BB962C8B-B14F-4D97-AF65-F5344CB8AC3E}">
        <p14:creationId xmlns:p14="http://schemas.microsoft.com/office/powerpoint/2010/main" val="3357554596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258</TotalTime>
  <Words>476</Words>
  <Application>Microsoft Office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Courier New</vt:lpstr>
      <vt:lpstr>Times New Roman</vt:lpstr>
      <vt:lpstr>Wingdings</vt:lpstr>
      <vt:lpstr>Pixel</vt:lpstr>
      <vt:lpstr>Projection</vt:lpstr>
      <vt:lpstr>Perspective Projection</vt:lpstr>
      <vt:lpstr>Frustrum Matrix</vt:lpstr>
      <vt:lpstr>Example 1</vt:lpstr>
      <vt:lpstr>Example 1 continued</vt:lpstr>
      <vt:lpstr>Example 1 continued</vt:lpstr>
      <vt:lpstr>Example 1 finally</vt:lpstr>
      <vt:lpstr>Example 2</vt:lpstr>
      <vt:lpstr>Example 2A</vt:lpstr>
      <vt:lpstr>Example 2B</vt:lpstr>
      <vt:lpstr>An Alternative Perspective</vt:lpstr>
    </vt:vector>
  </TitlesOfParts>
  <Company>Winthrop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Dannelly</dc:creator>
  <cp:lastModifiedBy>Jon Tice</cp:lastModifiedBy>
  <cp:revision>13</cp:revision>
  <dcterms:created xsi:type="dcterms:W3CDTF">2006-09-28T14:56:26Z</dcterms:created>
  <dcterms:modified xsi:type="dcterms:W3CDTF">2018-10-27T23:16:59Z</dcterms:modified>
</cp:coreProperties>
</file>