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8080"/>
    <a:srgbClr val="B30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5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0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1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8DDB-1FB4-4987-8310-3FBE88D4B8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A200-61EE-4045-B3AC-B6E1B644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source=images&amp;cd=&amp;cad=rja&amp;uact=8&amp;ved=0CAcQjRw&amp;url=http://10binary.deviantart.com/art/transparent-gradient-triangles-259431625&amp;ei=IsBsVMqmJsH2yQTayIHwCw&amp;bvm=bv.80120444,d.aWw&amp;psig=AFQjCNG8EaHOAxgFuUooc_cYTEpicvV9TA&amp;ust=141649958569639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5791200" cy="1470025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00FF"/>
                </a:solidFill>
              </a:rPr>
              <a:t>Blending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4343400" cy="1752600"/>
          </a:xfrm>
        </p:spPr>
        <p:txBody>
          <a:bodyPr/>
          <a:lstStyle/>
          <a:p>
            <a:r>
              <a:rPr lang="en-US" dirty="0"/>
              <a:t>CSCI 440</a:t>
            </a:r>
          </a:p>
          <a:p>
            <a:r>
              <a:rPr lang="en-US" sz="2000" dirty="0"/>
              <a:t>textbook section 7.10</a:t>
            </a:r>
          </a:p>
        </p:txBody>
      </p:sp>
      <p:pic>
        <p:nvPicPr>
          <p:cNvPr id="1026" name="Picture 2" descr="https://encrypted-tbn3.gstatic.com/images?q=tbn:ANd9GcQXjwVNhgKvn2K7Otb51_NbrXwaqdpBNuvDKIbRodV6y8xHLtDyDQ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38400"/>
            <a:ext cx="3743325" cy="37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7072" y="6629400"/>
            <a:ext cx="35269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http://fc07.deviantart.net/fs71/f/2011/263/3/1/transparent_gradient_triangles_by_10binary-d4agiq1.png</a:t>
            </a:r>
          </a:p>
        </p:txBody>
      </p:sp>
    </p:spTree>
    <p:extLst>
      <p:ext uri="{BB962C8B-B14F-4D97-AF65-F5344CB8AC3E}">
        <p14:creationId xmlns:p14="http://schemas.microsoft.com/office/powerpoint/2010/main" val="272899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Blending in OpenGL/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WebGL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Turn on depth test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Render all solids in any order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Turn on Blending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Set depth buffer to Read-Only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Draw transparent objects back to front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382000" y="1524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7467600" y="1371600"/>
            <a:ext cx="1524000" cy="114300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6324600" y="1371600"/>
            <a:ext cx="1524000" cy="114300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A</a:t>
            </a:r>
          </a:p>
          <a:p>
            <a:pPr algn="ctr"/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7239000" y="1447800"/>
            <a:ext cx="914400" cy="914400"/>
          </a:xfrm>
          <a:prstGeom prst="triangle">
            <a:avLst>
              <a:gd name="adj" fmla="val 48913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2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Transparency and 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/>
              <a:t>There is no such thing as a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transparent</a:t>
            </a:r>
            <a:r>
              <a:rPr lang="en-US" dirty="0"/>
              <a:t> surface in </a:t>
            </a:r>
            <a:r>
              <a:rPr lang="en-US" dirty="0" err="1"/>
              <a:t>WebGL</a:t>
            </a:r>
            <a:r>
              <a:rPr lang="en-US" dirty="0"/>
              <a:t>/OpenGL.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/>
              <a:t>But, we can fake it with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Blending</a:t>
            </a:r>
            <a:r>
              <a:rPr lang="en-US" dirty="0"/>
              <a:t>.</a:t>
            </a:r>
          </a:p>
          <a:p>
            <a:pPr>
              <a:buClr>
                <a:schemeClr val="bg2">
                  <a:lumMod val="50000"/>
                </a:schemeClr>
              </a:buClr>
            </a:pPr>
            <a:endParaRPr lang="en-US" dirty="0"/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/>
              <a:t>Blending is part of the pipelined hardware.  So, we do not program blending in the </a:t>
            </a:r>
            <a:r>
              <a:rPr lang="en-US" dirty="0" err="1"/>
              <a:t>shaders</a:t>
            </a:r>
            <a:r>
              <a:rPr lang="en-US" dirty="0"/>
              <a:t>.  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/>
              <a:t>But we must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configure</a:t>
            </a:r>
            <a:r>
              <a:rPr lang="en-US" dirty="0"/>
              <a:t> the blending algorithm via JavaScript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20941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143000"/>
            <a:ext cx="8991600" cy="228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WebGL's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Blending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4525963"/>
          </a:xfrm>
        </p:spPr>
        <p:txBody>
          <a:bodyPr>
            <a:normAutofit/>
          </a:bodyPr>
          <a:lstStyle/>
          <a:p>
            <a:pPr marL="0" indent="0" defTabSz="625475">
              <a:buNone/>
              <a:tabLst>
                <a:tab pos="1539875" algn="l"/>
                <a:tab pos="4691063" algn="l"/>
              </a:tabLst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Red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	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Red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source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SrcFactor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	+ 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Red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destination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DestFactor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defTabSz="625475">
              <a:buNone/>
              <a:tabLst>
                <a:tab pos="1539875" algn="l"/>
                <a:tab pos="4691063" algn="l"/>
              </a:tabLst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Green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	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Green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source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SrcFactor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 	+ 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Green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destination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DestFactor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defTabSz="625475">
              <a:buNone/>
              <a:tabLst>
                <a:tab pos="1539875" algn="l"/>
                <a:tab pos="4691063" algn="l"/>
              </a:tabLst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Blue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	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Blue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source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SrcFactor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 	+ 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Blue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destination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DestFactor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defTabSz="625475">
              <a:buNone/>
              <a:tabLst>
                <a:tab pos="1539875" algn="l"/>
                <a:tab pos="4691063" algn="l"/>
              </a:tabLst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Alpha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result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	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Alpha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source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SrcFactor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 	+ 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Alpha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</a:rPr>
              <a:t>destination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DestFactor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source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incoming pixel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destination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pixel that was already drawn</a:t>
            </a: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</a:rPr>
              <a:t>Dest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 Factors: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ONE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SRC_ALPHA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ONE_MINUS_SRC_ALPHA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DST_ALPHA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ONE_MINUS_DST_ALPHA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many more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5-Point Star 3"/>
          <p:cNvSpPr/>
          <p:nvPr/>
        </p:nvSpPr>
        <p:spPr>
          <a:xfrm>
            <a:off x="8610600" y="228600"/>
            <a:ext cx="3810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WebGL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gl.BLEND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gl.disable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gl.BLEND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gl.blendFunc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srcFactor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dstFactor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19666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dirty="0"/>
              <a:t>Conditions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source pixel 		= [ 0, 0, 1, 0.3 ]	</a:t>
            </a:r>
            <a:r>
              <a:rPr lang="en-US" sz="1800" i="1" dirty="0"/>
              <a:t>semi-clear blue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destination pixel 	= [ 1, 0, 0,  1 ]	</a:t>
            </a:r>
            <a:r>
              <a:rPr lang="en-US" sz="1800" i="1" dirty="0"/>
              <a:t>solid red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source factor 		= SRC_ALPHA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destination factor 	= ONE_MINUS_SRC_ALPHA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Red   = 0*0.3 + 1*0.7 = 0.7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Green = 0*0.3 + 0*0.7 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Blue  = 1*0.3 + 0*0.7 = 0.3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Alpha = .3*.3 + 1*0.7 = 0.79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2200" y="5791200"/>
            <a:ext cx="1066800" cy="762000"/>
          </a:xfrm>
          <a:prstGeom prst="rect">
            <a:avLst/>
          </a:prstGeom>
          <a:solidFill>
            <a:srgbClr val="B3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791200"/>
            <a:ext cx="1066800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5791200"/>
            <a:ext cx="106680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dirty="0"/>
              <a:t>Conditions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destination pixel 	= [ 0, 0, 1, 0.3 ]	</a:t>
            </a:r>
            <a:r>
              <a:rPr lang="en-US" sz="1800" i="1" dirty="0"/>
              <a:t>semi-clear blue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source pixel 		= [ 1, 0, 0,  1 ]	</a:t>
            </a:r>
            <a:r>
              <a:rPr lang="en-US" sz="1800" i="1" dirty="0"/>
              <a:t>solid red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source factor 		= SRC_ALPHA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destination factor 	= ONE_MINUS_SRC_ALPHA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Red   = 1 * 1  +  0 * 0  =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Green = 0 * 1  +  0 * 0  = 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Blue  = 0 * 1  +  1 * 0  = 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Alpha = 1 * 1  + .3 * 0  =  1.0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2200" y="5791200"/>
            <a:ext cx="1066800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5791200"/>
            <a:ext cx="1066800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5791200"/>
            <a:ext cx="106680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525963"/>
          </a:xfrm>
        </p:spPr>
        <p:txBody>
          <a:bodyPr/>
          <a:lstStyle/>
          <a:p>
            <a:r>
              <a:rPr lang="en-US" b="1" dirty="0"/>
              <a:t>Conditions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destination pixel 	= [ .5, .5, .5, 1 ]	</a:t>
            </a:r>
            <a:r>
              <a:rPr lang="en-US" sz="1800" i="1" dirty="0"/>
              <a:t>solid grey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source pixel 		= [ 1,  0,  0,  1 ]	</a:t>
            </a:r>
            <a:r>
              <a:rPr lang="en-US" sz="1800" i="1" dirty="0"/>
              <a:t>solid red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source factor 		= SRC_ALPHA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destination factor 	= 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Red   = 1 * 1  +  .5 * 1  =  1.5 =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Green = 0 * 1  +  .5 * 1  =  0.5 =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Blue  = 0 * 1  +  .5 * 1  =  0.5 =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Alpha = 1 * 1  +   1 * 1  =  2.0 = 1.0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2200" y="5791200"/>
            <a:ext cx="1066800" cy="762000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5791200"/>
            <a:ext cx="1066800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5791200"/>
            <a:ext cx="1066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9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Blending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r>
              <a:rPr lang="en-US" dirty="0"/>
              <a:t>Suppose A and B are solid, and B is behind A.</a:t>
            </a:r>
          </a:p>
          <a:p>
            <a:pPr>
              <a:buClr>
                <a:srgbClr val="00B050"/>
              </a:buClr>
            </a:pPr>
            <a:r>
              <a:rPr lang="en-US" dirty="0"/>
              <a:t>What do we do with the overlapping area?</a:t>
            </a:r>
          </a:p>
          <a:p>
            <a:pPr>
              <a:buClr>
                <a:srgbClr val="00B050"/>
              </a:buClr>
            </a:pPr>
            <a:r>
              <a:rPr lang="en-US" dirty="0"/>
              <a:t>What happens when A is semi-clear?</a:t>
            </a:r>
          </a:p>
          <a:p>
            <a:pPr>
              <a:buClr>
                <a:srgbClr val="00B050"/>
              </a:buClr>
            </a:pPr>
            <a:r>
              <a:rPr lang="en-US" dirty="0"/>
              <a:t>When only B is semi-clear?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6705600" y="3657600"/>
            <a:ext cx="1676400" cy="16002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5715000" y="3657600"/>
            <a:ext cx="1676400" cy="1600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3410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7467600" y="1371600"/>
            <a:ext cx="1524000" cy="114300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Blending Problem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dirty="0"/>
              <a:t>draw opaque A</a:t>
            </a:r>
          </a:p>
          <a:p>
            <a:pPr>
              <a:spcBef>
                <a:spcPts val="1200"/>
              </a:spcBef>
            </a:pPr>
            <a:r>
              <a:rPr lang="en-US" dirty="0"/>
              <a:t>draw semi-translucent B in front</a:t>
            </a:r>
          </a:p>
          <a:p>
            <a:pPr lvl="1"/>
            <a:r>
              <a:rPr lang="en-US" dirty="0"/>
              <a:t>A loses depth test to B, overlap is blended</a:t>
            </a:r>
          </a:p>
          <a:p>
            <a:pPr>
              <a:spcBef>
                <a:spcPts val="1200"/>
              </a:spcBef>
            </a:pPr>
            <a:r>
              <a:rPr lang="en-US" dirty="0"/>
              <a:t>draw opaque C in back</a:t>
            </a:r>
          </a:p>
          <a:p>
            <a:pPr lvl="1"/>
            <a:r>
              <a:rPr lang="en-US" dirty="0"/>
              <a:t>C loses depth test to A, overlap is discarded</a:t>
            </a:r>
          </a:p>
          <a:p>
            <a:pPr lvl="1"/>
            <a:r>
              <a:rPr lang="en-US" dirty="0"/>
              <a:t>C also loses depth test to B, but is blended</a:t>
            </a:r>
          </a:p>
          <a:p>
            <a:r>
              <a:rPr lang="en-US" dirty="0"/>
              <a:t>What is the depth of the pixels where A and B overlap?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6324600" y="1371600"/>
            <a:ext cx="1524000" cy="114300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A</a:t>
            </a:r>
          </a:p>
          <a:p>
            <a:pPr algn="ctr"/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7239000" y="1447800"/>
            <a:ext cx="914400" cy="914400"/>
          </a:xfrm>
          <a:prstGeom prst="triangle">
            <a:avLst>
              <a:gd name="adj" fmla="val 48913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1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271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Blending</vt:lpstr>
      <vt:lpstr>Transparency and Blending</vt:lpstr>
      <vt:lpstr>WebGL's Blending Algorithm</vt:lpstr>
      <vt:lpstr>WebGL Code</vt:lpstr>
      <vt:lpstr>Example One</vt:lpstr>
      <vt:lpstr>Example Two</vt:lpstr>
      <vt:lpstr>Example Three</vt:lpstr>
      <vt:lpstr>The Blending Problem</vt:lpstr>
      <vt:lpstr>The Blending Problem</vt:lpstr>
      <vt:lpstr>Blending in OpenGL/WebGL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Blending</dc:title>
  <dc:creator>Stephen Dannelly</dc:creator>
  <cp:lastModifiedBy>Jon Tice</cp:lastModifiedBy>
  <cp:revision>15</cp:revision>
  <dcterms:created xsi:type="dcterms:W3CDTF">2014-11-19T15:30:41Z</dcterms:created>
  <dcterms:modified xsi:type="dcterms:W3CDTF">2018-12-09T23:34:46Z</dcterms:modified>
</cp:coreProperties>
</file>