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3" r:id="rId10"/>
    <p:sldId id="265" r:id="rId11"/>
    <p:sldId id="267" r:id="rId12"/>
    <p:sldId id="272"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04E14E-AD7D-4B5A-8C1D-7F5DF128997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157240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04E14E-AD7D-4B5A-8C1D-7F5DF128997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29054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04E14E-AD7D-4B5A-8C1D-7F5DF128997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116867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04E14E-AD7D-4B5A-8C1D-7F5DF128997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84399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4E14E-AD7D-4B5A-8C1D-7F5DF128997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3494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04E14E-AD7D-4B5A-8C1D-7F5DF128997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397393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04E14E-AD7D-4B5A-8C1D-7F5DF1289973}"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40355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04E14E-AD7D-4B5A-8C1D-7F5DF1289973}"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124486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4E14E-AD7D-4B5A-8C1D-7F5DF1289973}"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161254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4E14E-AD7D-4B5A-8C1D-7F5DF128997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7903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4E14E-AD7D-4B5A-8C1D-7F5DF128997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218AA-110E-4781-8E15-516B0E1DBF82}" type="slidenum">
              <a:rPr lang="en-US" smtClean="0"/>
              <a:t>‹#›</a:t>
            </a:fld>
            <a:endParaRPr lang="en-US"/>
          </a:p>
        </p:txBody>
      </p:sp>
    </p:spTree>
    <p:extLst>
      <p:ext uri="{BB962C8B-B14F-4D97-AF65-F5344CB8AC3E}">
        <p14:creationId xmlns:p14="http://schemas.microsoft.com/office/powerpoint/2010/main" val="40096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4E14E-AD7D-4B5A-8C1D-7F5DF1289973}" type="datetimeFigureOut">
              <a:rPr lang="en-US" smtClean="0"/>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218AA-110E-4781-8E15-516B0E1DBF82}" type="slidenum">
              <a:rPr lang="en-US" smtClean="0"/>
              <a:t>‹#›</a:t>
            </a:fld>
            <a:endParaRPr lang="en-US"/>
          </a:p>
        </p:txBody>
      </p:sp>
    </p:spTree>
    <p:extLst>
      <p:ext uri="{BB962C8B-B14F-4D97-AF65-F5344CB8AC3E}">
        <p14:creationId xmlns:p14="http://schemas.microsoft.com/office/powerpoint/2010/main" val="286852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6172200" cy="1470025"/>
          </a:xfrm>
        </p:spPr>
        <p:txBody>
          <a:bodyPr>
            <a:normAutofit/>
          </a:bodyPr>
          <a:lstStyle/>
          <a:p>
            <a:r>
              <a:rPr lang="en-US" sz="8800" b="1" spc="150" dirty="0">
                <a:solidFill>
                  <a:schemeClr val="accent6">
                    <a:lumMod val="50000"/>
                  </a:schemeClr>
                </a:solidFill>
                <a:effectLst>
                  <a:outerShdw blurRad="38100" dist="38100" dir="2700000" algn="tl">
                    <a:srgbClr val="000000">
                      <a:alpha val="43137"/>
                    </a:srgbClr>
                  </a:outerShdw>
                </a:effectLst>
              </a:rPr>
              <a:t>Clipping</a:t>
            </a:r>
          </a:p>
        </p:txBody>
      </p:sp>
      <p:sp>
        <p:nvSpPr>
          <p:cNvPr id="3" name="Subtitle 2"/>
          <p:cNvSpPr>
            <a:spLocks noGrp="1"/>
          </p:cNvSpPr>
          <p:nvPr>
            <p:ph type="subTitle" idx="1"/>
          </p:nvPr>
        </p:nvSpPr>
        <p:spPr>
          <a:xfrm>
            <a:off x="914400" y="3886200"/>
            <a:ext cx="5943600" cy="1752600"/>
          </a:xfrm>
        </p:spPr>
        <p:txBody>
          <a:bodyPr/>
          <a:lstStyle/>
          <a:p>
            <a:pPr>
              <a:spcBef>
                <a:spcPts val="0"/>
              </a:spcBef>
            </a:pPr>
            <a:r>
              <a:rPr lang="en-US" sz="3600" b="1" dirty="0">
                <a:solidFill>
                  <a:schemeClr val="accent6">
                    <a:lumMod val="75000"/>
                  </a:schemeClr>
                </a:solidFill>
                <a:effectLst>
                  <a:outerShdw blurRad="38100" dist="38100" dir="2700000" algn="tl">
                    <a:srgbClr val="000000">
                      <a:alpha val="43137"/>
                    </a:srgbClr>
                  </a:outerShdw>
                </a:effectLst>
              </a:rPr>
              <a:t>CSCI 440</a:t>
            </a:r>
          </a:p>
          <a:p>
            <a:pPr>
              <a:spcBef>
                <a:spcPts val="0"/>
              </a:spcBef>
            </a:pPr>
            <a:r>
              <a:rPr lang="en-US" sz="2000" dirty="0">
                <a:solidFill>
                  <a:schemeClr val="accent6">
                    <a:lumMod val="75000"/>
                  </a:schemeClr>
                </a:solidFill>
              </a:rPr>
              <a:t>textbook section 8.3-8.7</a:t>
            </a:r>
          </a:p>
        </p:txBody>
      </p:sp>
      <p:pic>
        <p:nvPicPr>
          <p:cNvPr id="1026" name="Picture 2" descr="C:\Users\dannellys\AppData\Local\Microsoft\Windows\Temporary Internet Files\Content.IE5\WZAS5X93\MC90022205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835254"/>
            <a:ext cx="2667000" cy="30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2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00B0F0"/>
                </a:solidFill>
                <a:effectLst>
                  <a:outerShdw blurRad="38100" dist="38100" dir="2700000" algn="tl">
                    <a:srgbClr val="000000">
                      <a:alpha val="43137"/>
                    </a:srgbClr>
                  </a:outerShdw>
                </a:effectLst>
              </a:rPr>
              <a:t>Clipping Polygons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371600"/>
            <a:ext cx="4525963" cy="27431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343400"/>
            <a:ext cx="6502400" cy="2057400"/>
          </a:xfrm>
          <a:prstGeom prst="rect">
            <a:avLst/>
          </a:prstGeom>
        </p:spPr>
      </p:pic>
      <p:cxnSp>
        <p:nvCxnSpPr>
          <p:cNvPr id="7" name="Straight Connector 6"/>
          <p:cNvCxnSpPr/>
          <p:nvPr/>
        </p:nvCxnSpPr>
        <p:spPr>
          <a:xfrm>
            <a:off x="457200" y="4191000"/>
            <a:ext cx="82296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1219200"/>
            <a:ext cx="82296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39000" y="6553200"/>
            <a:ext cx="1883721" cy="276999"/>
          </a:xfrm>
          <a:prstGeom prst="rect">
            <a:avLst/>
          </a:prstGeom>
          <a:noFill/>
        </p:spPr>
        <p:txBody>
          <a:bodyPr wrap="none" rtlCol="0">
            <a:spAutoFit/>
          </a:bodyPr>
          <a:lstStyle/>
          <a:p>
            <a:r>
              <a:rPr lang="en-US" sz="1200" dirty="0">
                <a:solidFill>
                  <a:schemeClr val="accent2"/>
                </a:solidFill>
              </a:rPr>
              <a:t>Angel figures 8.16 and 8.17</a:t>
            </a:r>
          </a:p>
        </p:txBody>
      </p:sp>
    </p:spTree>
    <p:extLst>
      <p:ext uri="{BB962C8B-B14F-4D97-AF65-F5344CB8AC3E}">
        <p14:creationId xmlns:p14="http://schemas.microsoft.com/office/powerpoint/2010/main" val="136493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effectLst>
                  <a:outerShdw blurRad="38100" dist="38100" dir="2700000" algn="tl">
                    <a:srgbClr val="000000">
                      <a:alpha val="43137"/>
                    </a:srgbClr>
                  </a:outerShdw>
                </a:effectLst>
              </a:rPr>
              <a:t>Clipping Polygons</a:t>
            </a:r>
            <a:endParaRPr lang="en-US" dirty="0"/>
          </a:p>
        </p:txBody>
      </p:sp>
      <p:sp>
        <p:nvSpPr>
          <p:cNvPr id="3" name="Content Placeholder 2"/>
          <p:cNvSpPr>
            <a:spLocks noGrp="1"/>
          </p:cNvSpPr>
          <p:nvPr>
            <p:ph idx="1"/>
          </p:nvPr>
        </p:nvSpPr>
        <p:spPr>
          <a:xfrm>
            <a:off x="304800" y="1447800"/>
            <a:ext cx="8686800" cy="4525963"/>
          </a:xfrm>
        </p:spPr>
        <p:txBody>
          <a:bodyPr>
            <a:normAutofit/>
          </a:bodyPr>
          <a:lstStyle/>
          <a:p>
            <a:pPr marL="0" indent="0">
              <a:buNone/>
            </a:pPr>
            <a:r>
              <a:rPr lang="en-US" sz="2400" dirty="0"/>
              <a:t>Note that clipping triangles is much easier and faster than clipping complex polygons.  For example, clipping the red triangle can only yield one fragment, but clipping the single green star can yield multiple fragments.  Hence, clipping is another reason OpenGL abandoned polygons.</a:t>
            </a:r>
          </a:p>
        </p:txBody>
      </p:sp>
      <p:sp>
        <p:nvSpPr>
          <p:cNvPr id="5" name="Rectangle 4"/>
          <p:cNvSpPr/>
          <p:nvPr/>
        </p:nvSpPr>
        <p:spPr>
          <a:xfrm>
            <a:off x="1828800" y="4152900"/>
            <a:ext cx="2057400" cy="17145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990600" y="3505200"/>
            <a:ext cx="1676400" cy="12954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4152900"/>
            <a:ext cx="2057400" cy="17145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rot="898694">
            <a:off x="6304905" y="4400724"/>
            <a:ext cx="1487190" cy="1222425"/>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41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lumMod val="50000"/>
                  </a:schemeClr>
                </a:solidFill>
                <a:effectLst>
                  <a:outerShdw blurRad="38100" dist="38100" dir="2700000" algn="tl">
                    <a:srgbClr val="000000">
                      <a:alpha val="43137"/>
                    </a:srgbClr>
                  </a:outerShdw>
                </a:effectLst>
              </a:rPr>
              <a:t>Clipping in a </a:t>
            </a:r>
            <a:br>
              <a:rPr lang="en-US" b="1" dirty="0">
                <a:solidFill>
                  <a:schemeClr val="accent3">
                    <a:lumMod val="50000"/>
                  </a:schemeClr>
                </a:solidFill>
                <a:effectLst>
                  <a:outerShdw blurRad="38100" dist="38100" dir="2700000" algn="tl">
                    <a:srgbClr val="000000">
                      <a:alpha val="43137"/>
                    </a:srgbClr>
                  </a:outerShdw>
                </a:effectLst>
              </a:rPr>
            </a:br>
            <a:r>
              <a:rPr lang="en-US" b="1" dirty="0">
                <a:solidFill>
                  <a:schemeClr val="accent3">
                    <a:lumMod val="50000"/>
                  </a:schemeClr>
                </a:solidFill>
                <a:effectLst>
                  <a:outerShdw blurRad="38100" dist="38100" dir="2700000" algn="tl">
                    <a:srgbClr val="000000">
                      <a:alpha val="43137"/>
                    </a:srgbClr>
                  </a:outerShdw>
                </a:effectLst>
              </a:rPr>
              <a:t>Perspective Projection</a:t>
            </a:r>
          </a:p>
        </p:txBody>
      </p:sp>
      <p:sp>
        <p:nvSpPr>
          <p:cNvPr id="3" name="Content Placeholder 2"/>
          <p:cNvSpPr>
            <a:spLocks noGrp="1"/>
          </p:cNvSpPr>
          <p:nvPr>
            <p:ph idx="1"/>
          </p:nvPr>
        </p:nvSpPr>
        <p:spPr>
          <a:xfrm>
            <a:off x="457200" y="1905000"/>
            <a:ext cx="8229600" cy="4525963"/>
          </a:xfrm>
        </p:spPr>
        <p:txBody>
          <a:bodyPr/>
          <a:lstStyle/>
          <a:p>
            <a:r>
              <a:rPr lang="en-US" dirty="0"/>
              <a:t>Shear the volume to make it a rectangular box.</a:t>
            </a:r>
          </a:p>
        </p:txBody>
      </p:sp>
      <p:pic>
        <p:nvPicPr>
          <p:cNvPr id="4" name="Picture 3"/>
          <p:cNvPicPr>
            <a:picLocks noChangeAspect="1"/>
          </p:cNvPicPr>
          <p:nvPr/>
        </p:nvPicPr>
        <p:blipFill>
          <a:blip r:embed="rId2"/>
          <a:stretch>
            <a:fillRect/>
          </a:stretch>
        </p:blipFill>
        <p:spPr>
          <a:xfrm>
            <a:off x="914400" y="3139281"/>
            <a:ext cx="7315200" cy="2057400"/>
          </a:xfrm>
          <a:prstGeom prst="rect">
            <a:avLst/>
          </a:prstGeom>
        </p:spPr>
      </p:pic>
      <p:sp>
        <p:nvSpPr>
          <p:cNvPr id="5" name="TextBox 4"/>
          <p:cNvSpPr txBox="1"/>
          <p:nvPr/>
        </p:nvSpPr>
        <p:spPr>
          <a:xfrm>
            <a:off x="7736025" y="6477000"/>
            <a:ext cx="1423147" cy="307777"/>
          </a:xfrm>
          <a:prstGeom prst="rect">
            <a:avLst/>
          </a:prstGeom>
          <a:noFill/>
        </p:spPr>
        <p:txBody>
          <a:bodyPr wrap="none" rtlCol="0">
            <a:spAutoFit/>
          </a:bodyPr>
          <a:lstStyle/>
          <a:p>
            <a:r>
              <a:rPr lang="en-US" sz="1400" dirty="0">
                <a:solidFill>
                  <a:schemeClr val="accent2"/>
                </a:solidFill>
              </a:rPr>
              <a:t>Angel figure 8.26</a:t>
            </a:r>
          </a:p>
        </p:txBody>
      </p:sp>
    </p:spTree>
    <p:extLst>
      <p:ext uri="{BB962C8B-B14F-4D97-AF65-F5344CB8AC3E}">
        <p14:creationId xmlns:p14="http://schemas.microsoft.com/office/powerpoint/2010/main" val="304429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rgbClr val="C00000"/>
                </a:solidFill>
                <a:effectLst>
                  <a:outerShdw blurRad="38100" dist="38100" dir="2700000" algn="tl">
                    <a:srgbClr val="000000">
                      <a:alpha val="43137"/>
                    </a:srgbClr>
                  </a:outerShdw>
                </a:effectLst>
              </a:rPr>
              <a:t>Got it?</a:t>
            </a:r>
          </a:p>
        </p:txBody>
      </p:sp>
      <p:sp>
        <p:nvSpPr>
          <p:cNvPr id="3" name="Content Placeholder 2"/>
          <p:cNvSpPr>
            <a:spLocks noGrp="1"/>
          </p:cNvSpPr>
          <p:nvPr>
            <p:ph idx="1"/>
          </p:nvPr>
        </p:nvSpPr>
        <p:spPr/>
        <p:txBody>
          <a:bodyPr/>
          <a:lstStyle/>
          <a:p>
            <a:r>
              <a:rPr lang="en-US" b="1" dirty="0">
                <a:solidFill>
                  <a:srgbClr val="C00000"/>
                </a:solidFill>
              </a:rPr>
              <a:t>How should the line connecting these two points be clipped?</a:t>
            </a:r>
          </a:p>
          <a:p>
            <a:pPr lvl="1"/>
            <a:r>
              <a:rPr lang="en-US" dirty="0"/>
              <a:t>Clipping Window:  </a:t>
            </a:r>
          </a:p>
          <a:p>
            <a:pPr lvl="2"/>
            <a:r>
              <a:rPr lang="en-US" dirty="0" err="1"/>
              <a:t>X</a:t>
            </a:r>
            <a:r>
              <a:rPr lang="en-US" baseline="-25000" dirty="0" err="1"/>
              <a:t>min</a:t>
            </a:r>
            <a:r>
              <a:rPr lang="en-US" dirty="0"/>
              <a:t> = -1    </a:t>
            </a:r>
            <a:r>
              <a:rPr lang="en-US" dirty="0" err="1"/>
              <a:t>X</a:t>
            </a:r>
            <a:r>
              <a:rPr lang="en-US" baseline="-25000" dirty="0" err="1"/>
              <a:t>max</a:t>
            </a:r>
            <a:r>
              <a:rPr lang="en-US" dirty="0"/>
              <a:t> = 1</a:t>
            </a:r>
          </a:p>
          <a:p>
            <a:pPr lvl="2"/>
            <a:r>
              <a:rPr lang="en-US" dirty="0" err="1"/>
              <a:t>Y</a:t>
            </a:r>
            <a:r>
              <a:rPr lang="en-US" baseline="-25000" dirty="0" err="1"/>
              <a:t>min</a:t>
            </a:r>
            <a:r>
              <a:rPr lang="en-US" dirty="0"/>
              <a:t> = -1     </a:t>
            </a:r>
            <a:r>
              <a:rPr lang="en-US" dirty="0" err="1"/>
              <a:t>Y</a:t>
            </a:r>
            <a:r>
              <a:rPr lang="en-US" baseline="-25000" dirty="0" err="1"/>
              <a:t>max</a:t>
            </a:r>
            <a:r>
              <a:rPr lang="en-US" dirty="0"/>
              <a:t> = 1</a:t>
            </a:r>
          </a:p>
          <a:p>
            <a:pPr lvl="1"/>
            <a:r>
              <a:rPr lang="en-US" dirty="0"/>
              <a:t>Line End Points:</a:t>
            </a:r>
          </a:p>
          <a:p>
            <a:pPr lvl="2"/>
            <a:r>
              <a:rPr lang="en-US" dirty="0"/>
              <a:t>0,0</a:t>
            </a:r>
          </a:p>
          <a:p>
            <a:pPr lvl="2"/>
            <a:r>
              <a:rPr lang="en-US" dirty="0"/>
              <a:t>4,4</a:t>
            </a:r>
          </a:p>
        </p:txBody>
      </p:sp>
      <p:pic>
        <p:nvPicPr>
          <p:cNvPr id="4" name="Picture 3"/>
          <p:cNvPicPr>
            <a:picLocks noChangeAspect="1"/>
          </p:cNvPicPr>
          <p:nvPr/>
        </p:nvPicPr>
        <p:blipFill rotWithShape="1">
          <a:blip r:embed="rId2"/>
          <a:srcRect l="10247" t="12500" r="11202" b="9375"/>
          <a:stretch/>
        </p:blipFill>
        <p:spPr>
          <a:xfrm>
            <a:off x="7620000" y="304800"/>
            <a:ext cx="1219200" cy="1325217"/>
          </a:xfrm>
          <a:prstGeom prst="rect">
            <a:avLst/>
          </a:prstGeom>
        </p:spPr>
      </p:pic>
    </p:spTree>
    <p:extLst>
      <p:ext uri="{BB962C8B-B14F-4D97-AF65-F5344CB8AC3E}">
        <p14:creationId xmlns:p14="http://schemas.microsoft.com/office/powerpoint/2010/main" val="143439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from 0,0 to 4,4</a:t>
            </a:r>
          </a:p>
        </p:txBody>
      </p:sp>
      <p:sp>
        <p:nvSpPr>
          <p:cNvPr id="3" name="Content Placeholder 2"/>
          <p:cNvSpPr>
            <a:spLocks noGrp="1"/>
          </p:cNvSpPr>
          <p:nvPr>
            <p:ph idx="1"/>
          </p:nvPr>
        </p:nvSpPr>
        <p:spPr>
          <a:xfrm>
            <a:off x="457200" y="1295400"/>
            <a:ext cx="8229600" cy="5181600"/>
          </a:xfrm>
        </p:spPr>
        <p:txBody>
          <a:bodyPr/>
          <a:lstStyle/>
          <a:p>
            <a:pPr marL="0" indent="0">
              <a:buNone/>
            </a:pPr>
            <a:r>
              <a:rPr lang="en-US" dirty="0" err="1"/>
              <a:t>Outcode</a:t>
            </a:r>
            <a:r>
              <a:rPr lang="en-US" dirty="0"/>
              <a:t> = 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3</a:t>
            </a:r>
            <a:r>
              <a:rPr lang="en-US" dirty="0"/>
              <a:t> </a:t>
            </a:r>
          </a:p>
          <a:p>
            <a:pPr marL="400050" lvl="1" indent="0">
              <a:buNone/>
            </a:pPr>
            <a:r>
              <a:rPr lang="en-US" dirty="0"/>
              <a:t>b</a:t>
            </a:r>
            <a:r>
              <a:rPr lang="en-US" baseline="-25000" dirty="0"/>
              <a:t>0</a:t>
            </a:r>
            <a:r>
              <a:rPr lang="en-US" dirty="0"/>
              <a:t> = is y &gt; </a:t>
            </a:r>
            <a:r>
              <a:rPr lang="en-US" dirty="0" err="1"/>
              <a:t>y</a:t>
            </a:r>
            <a:r>
              <a:rPr lang="en-US" baseline="-25000" dirty="0" err="1"/>
              <a:t>max</a:t>
            </a:r>
            <a:r>
              <a:rPr lang="en-US" dirty="0"/>
              <a:t> </a:t>
            </a:r>
          </a:p>
          <a:p>
            <a:pPr marL="400050" lvl="1" indent="0">
              <a:buNone/>
            </a:pPr>
            <a:r>
              <a:rPr lang="en-US" dirty="0"/>
              <a:t>b</a:t>
            </a:r>
            <a:r>
              <a:rPr lang="en-US" baseline="-25000" dirty="0"/>
              <a:t>1</a:t>
            </a:r>
            <a:r>
              <a:rPr lang="en-US" dirty="0"/>
              <a:t> = is y &lt; </a:t>
            </a:r>
            <a:r>
              <a:rPr lang="en-US" dirty="0" err="1"/>
              <a:t>y</a:t>
            </a:r>
            <a:r>
              <a:rPr lang="en-US" baseline="-25000" dirty="0" err="1"/>
              <a:t>min</a:t>
            </a:r>
            <a:r>
              <a:rPr lang="en-US" dirty="0"/>
              <a:t> </a:t>
            </a:r>
          </a:p>
          <a:p>
            <a:pPr marL="400050" lvl="1" indent="0">
              <a:buNone/>
            </a:pPr>
            <a:r>
              <a:rPr lang="en-US" dirty="0"/>
              <a:t>b</a:t>
            </a:r>
            <a:r>
              <a:rPr lang="en-US" baseline="-25000" dirty="0"/>
              <a:t>2</a:t>
            </a:r>
            <a:r>
              <a:rPr lang="en-US" dirty="0"/>
              <a:t> = is x &gt; </a:t>
            </a:r>
            <a:r>
              <a:rPr lang="en-US" dirty="0" err="1"/>
              <a:t>x</a:t>
            </a:r>
            <a:r>
              <a:rPr lang="en-US" baseline="-25000" dirty="0" err="1"/>
              <a:t>max</a:t>
            </a:r>
            <a:r>
              <a:rPr lang="en-US" dirty="0"/>
              <a:t> </a:t>
            </a:r>
          </a:p>
          <a:p>
            <a:pPr marL="400050" lvl="1" indent="0">
              <a:buNone/>
            </a:pPr>
            <a:r>
              <a:rPr lang="en-US" dirty="0"/>
              <a:t>b</a:t>
            </a:r>
            <a:r>
              <a:rPr lang="en-US" baseline="-25000" dirty="0"/>
              <a:t>3</a:t>
            </a:r>
            <a:r>
              <a:rPr lang="en-US" dirty="0"/>
              <a:t> = is x &lt; </a:t>
            </a:r>
            <a:r>
              <a:rPr lang="en-US" dirty="0" err="1"/>
              <a:t>x</a:t>
            </a:r>
            <a:r>
              <a:rPr lang="en-US" baseline="-25000" dirty="0" err="1"/>
              <a:t>min</a:t>
            </a:r>
            <a:r>
              <a:rPr lang="en-US" dirty="0"/>
              <a:t> </a:t>
            </a:r>
          </a:p>
          <a:p>
            <a:endParaRPr lang="en-US" dirty="0"/>
          </a:p>
          <a:p>
            <a:pPr marL="0" indent="0">
              <a:buNone/>
            </a:pPr>
            <a:r>
              <a:rPr lang="en-US" dirty="0"/>
              <a:t>So the two </a:t>
            </a:r>
            <a:r>
              <a:rPr lang="en-US" dirty="0" err="1"/>
              <a:t>outcodes</a:t>
            </a:r>
            <a:r>
              <a:rPr lang="en-US" dirty="0"/>
              <a:t> are:</a:t>
            </a:r>
          </a:p>
          <a:p>
            <a:pPr marL="400050" lvl="1" indent="0">
              <a:spcBef>
                <a:spcPts val="0"/>
              </a:spcBef>
              <a:buNone/>
            </a:pPr>
            <a:r>
              <a:rPr lang="en-US" sz="3600" dirty="0">
                <a:solidFill>
                  <a:srgbClr val="C00000"/>
                </a:solidFill>
              </a:rPr>
              <a:t>0000</a:t>
            </a:r>
          </a:p>
          <a:p>
            <a:pPr marL="400050" lvl="1" indent="0">
              <a:spcBef>
                <a:spcPts val="0"/>
              </a:spcBef>
              <a:buNone/>
            </a:pPr>
            <a:r>
              <a:rPr lang="en-US" sz="3600" dirty="0">
                <a:solidFill>
                  <a:srgbClr val="C00000"/>
                </a:solidFill>
              </a:rPr>
              <a:t>1010</a:t>
            </a:r>
          </a:p>
        </p:txBody>
      </p:sp>
      <p:pic>
        <p:nvPicPr>
          <p:cNvPr id="4" name="Picture 3"/>
          <p:cNvPicPr>
            <a:picLocks noChangeAspect="1"/>
          </p:cNvPicPr>
          <p:nvPr/>
        </p:nvPicPr>
        <p:blipFill rotWithShape="1">
          <a:blip r:embed="rId2"/>
          <a:srcRect l="10247" t="12500" r="11202" b="9375"/>
          <a:stretch/>
        </p:blipFill>
        <p:spPr>
          <a:xfrm>
            <a:off x="7620000" y="304800"/>
            <a:ext cx="1219200" cy="1325217"/>
          </a:xfrm>
          <a:prstGeom prst="rect">
            <a:avLst/>
          </a:prstGeom>
        </p:spPr>
      </p:pic>
    </p:spTree>
    <p:extLst>
      <p:ext uri="{BB962C8B-B14F-4D97-AF65-F5344CB8AC3E}">
        <p14:creationId xmlns:p14="http://schemas.microsoft.com/office/powerpoint/2010/main" val="17854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62800" cy="1143000"/>
          </a:xfrm>
        </p:spPr>
        <p:txBody>
          <a:bodyPr/>
          <a:lstStyle/>
          <a:p>
            <a:r>
              <a:rPr lang="en-US" dirty="0" err="1"/>
              <a:t>Outcodes</a:t>
            </a:r>
            <a:r>
              <a:rPr lang="en-US" dirty="0"/>
              <a:t> = 0000 and 1010</a:t>
            </a:r>
          </a:p>
        </p:txBody>
      </p:sp>
      <p:sp>
        <p:nvSpPr>
          <p:cNvPr id="3" name="Content Placeholder 2"/>
          <p:cNvSpPr>
            <a:spLocks noGrp="1"/>
          </p:cNvSpPr>
          <p:nvPr>
            <p:ph idx="1"/>
          </p:nvPr>
        </p:nvSpPr>
        <p:spPr/>
        <p:txBody>
          <a:bodyPr/>
          <a:lstStyle/>
          <a:p>
            <a:pPr marL="0" indent="0">
              <a:buNone/>
            </a:pPr>
            <a:r>
              <a:rPr lang="en-US" b="1" dirty="0"/>
              <a:t>Possible Conditions:</a:t>
            </a:r>
          </a:p>
          <a:p>
            <a:pPr marL="514350" indent="-514350">
              <a:buFont typeface="+mj-lt"/>
              <a:buAutoNum type="arabicPeriod"/>
            </a:pPr>
            <a:r>
              <a:rPr lang="en-US" b="1" dirty="0"/>
              <a:t>O</a:t>
            </a:r>
            <a:r>
              <a:rPr lang="en-US" b="1" baseline="-25000" dirty="0"/>
              <a:t>1</a:t>
            </a:r>
            <a:r>
              <a:rPr lang="en-US" b="1" dirty="0"/>
              <a:t> = O</a:t>
            </a:r>
            <a:r>
              <a:rPr lang="en-US" b="1" baseline="-25000" dirty="0"/>
              <a:t>2</a:t>
            </a:r>
            <a:r>
              <a:rPr lang="en-US" b="1" dirty="0"/>
              <a:t> = 0</a:t>
            </a:r>
          </a:p>
          <a:p>
            <a:pPr marL="514350" indent="-514350">
              <a:buFont typeface="+mj-lt"/>
              <a:buAutoNum type="arabicPeriod"/>
            </a:pPr>
            <a:r>
              <a:rPr lang="en-US" b="1" dirty="0"/>
              <a:t>O</a:t>
            </a:r>
            <a:r>
              <a:rPr lang="en-US" b="1" baseline="-25000" dirty="0"/>
              <a:t>1</a:t>
            </a:r>
            <a:r>
              <a:rPr lang="en-US" b="1" dirty="0"/>
              <a:t> ≠ 0, O</a:t>
            </a:r>
            <a:r>
              <a:rPr lang="en-US" b="1" baseline="-25000" dirty="0"/>
              <a:t>2</a:t>
            </a:r>
            <a:r>
              <a:rPr lang="en-US" b="1" dirty="0"/>
              <a:t> = 0</a:t>
            </a:r>
            <a:r>
              <a:rPr lang="en-US" dirty="0"/>
              <a:t>  </a:t>
            </a:r>
            <a:r>
              <a:rPr lang="en-US" sz="2400" dirty="0"/>
              <a:t>or vice versa</a:t>
            </a:r>
            <a:endParaRPr lang="en-US" dirty="0"/>
          </a:p>
          <a:p>
            <a:pPr marL="514350" indent="-514350">
              <a:buFont typeface="+mj-lt"/>
              <a:buAutoNum type="arabicPeriod"/>
            </a:pPr>
            <a:r>
              <a:rPr lang="en-US" b="1" dirty="0"/>
              <a:t>O</a:t>
            </a:r>
            <a:r>
              <a:rPr lang="en-US" b="1" baseline="-25000" dirty="0"/>
              <a:t>1</a:t>
            </a:r>
            <a:r>
              <a:rPr lang="en-US" b="1" dirty="0"/>
              <a:t> &amp; O</a:t>
            </a:r>
            <a:r>
              <a:rPr lang="en-US" b="1" baseline="-25000" dirty="0"/>
              <a:t>2</a:t>
            </a:r>
            <a:r>
              <a:rPr lang="en-US" b="1" dirty="0"/>
              <a:t> ≠ 0</a:t>
            </a:r>
          </a:p>
          <a:p>
            <a:pPr marL="514350" indent="-514350">
              <a:buFont typeface="+mj-lt"/>
              <a:buAutoNum type="arabicPeriod"/>
            </a:pPr>
            <a:r>
              <a:rPr lang="en-US" b="1" dirty="0"/>
              <a:t>O</a:t>
            </a:r>
            <a:r>
              <a:rPr lang="en-US" b="1" baseline="-25000" dirty="0"/>
              <a:t>1</a:t>
            </a:r>
            <a:r>
              <a:rPr lang="en-US" b="1" dirty="0"/>
              <a:t> &amp; O</a:t>
            </a:r>
            <a:r>
              <a:rPr lang="en-US" b="1" baseline="-25000" dirty="0"/>
              <a:t>2</a:t>
            </a:r>
            <a:r>
              <a:rPr lang="en-US" b="1" dirty="0"/>
              <a:t> = 0</a:t>
            </a:r>
          </a:p>
          <a:p>
            <a:pPr marL="0" indent="0">
              <a:spcBef>
                <a:spcPts val="0"/>
              </a:spcBef>
              <a:buNone/>
            </a:pPr>
            <a:endParaRPr lang="en-US" dirty="0">
              <a:solidFill>
                <a:srgbClr val="C00000"/>
              </a:solidFill>
            </a:endParaRPr>
          </a:p>
          <a:p>
            <a:pPr marL="0" indent="0">
              <a:spcBef>
                <a:spcPts val="0"/>
              </a:spcBef>
              <a:buNone/>
            </a:pPr>
            <a:r>
              <a:rPr lang="en-US" dirty="0">
                <a:solidFill>
                  <a:srgbClr val="C00000"/>
                </a:solidFill>
              </a:rPr>
              <a:t>Condition 2 : </a:t>
            </a:r>
          </a:p>
          <a:p>
            <a:pPr>
              <a:spcBef>
                <a:spcPts val="0"/>
              </a:spcBef>
            </a:pPr>
            <a:r>
              <a:rPr lang="en-US" dirty="0">
                <a:solidFill>
                  <a:srgbClr val="C00000"/>
                </a:solidFill>
              </a:rPr>
              <a:t>create a line segment between 0,0 and the edge of the clipping window.</a:t>
            </a:r>
          </a:p>
          <a:p>
            <a:endParaRPr lang="en-US" dirty="0"/>
          </a:p>
        </p:txBody>
      </p:sp>
      <p:pic>
        <p:nvPicPr>
          <p:cNvPr id="4" name="Picture 3"/>
          <p:cNvPicPr>
            <a:picLocks noChangeAspect="1"/>
          </p:cNvPicPr>
          <p:nvPr/>
        </p:nvPicPr>
        <p:blipFill rotWithShape="1">
          <a:blip r:embed="rId2"/>
          <a:srcRect l="10247" t="12500" r="11202" b="9375"/>
          <a:stretch/>
        </p:blipFill>
        <p:spPr>
          <a:xfrm>
            <a:off x="7620000" y="304800"/>
            <a:ext cx="1219200" cy="1325217"/>
          </a:xfrm>
          <a:prstGeom prst="rect">
            <a:avLst/>
          </a:prstGeom>
        </p:spPr>
      </p:pic>
    </p:spTree>
    <p:extLst>
      <p:ext uri="{BB962C8B-B14F-4D97-AF65-F5344CB8AC3E}">
        <p14:creationId xmlns:p14="http://schemas.microsoft.com/office/powerpoint/2010/main" val="626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Line Segment</a:t>
            </a:r>
          </a:p>
        </p:txBody>
      </p:sp>
      <p:sp>
        <p:nvSpPr>
          <p:cNvPr id="3" name="Content Placeholder 2"/>
          <p:cNvSpPr>
            <a:spLocks noGrp="1"/>
          </p:cNvSpPr>
          <p:nvPr>
            <p:ph idx="1"/>
          </p:nvPr>
        </p:nvSpPr>
        <p:spPr>
          <a:xfrm>
            <a:off x="457200" y="2590801"/>
            <a:ext cx="8229600" cy="2971800"/>
          </a:xfrm>
        </p:spPr>
        <p:txBody>
          <a:bodyPr/>
          <a:lstStyle/>
          <a:p>
            <a:pPr marL="0" indent="0">
              <a:buNone/>
            </a:pPr>
            <a:r>
              <a:rPr lang="en-US" dirty="0"/>
              <a:t>                         </a:t>
            </a:r>
            <a:r>
              <a:rPr lang="en-US" dirty="0">
                <a:solidFill>
                  <a:srgbClr val="0070C0"/>
                </a:solidFill>
              </a:rPr>
              <a:t>Top</a:t>
            </a:r>
            <a:r>
              <a:rPr lang="en-US" dirty="0"/>
              <a:t>           </a:t>
            </a:r>
          </a:p>
          <a:p>
            <a:pPr marL="0" indent="0">
              <a:buNone/>
            </a:pPr>
            <a:endParaRPr lang="en-US" dirty="0"/>
          </a:p>
          <a:p>
            <a:pPr marL="0" indent="0">
              <a:buNone/>
            </a:pPr>
            <a:r>
              <a:rPr lang="en-US" dirty="0"/>
              <a:t>	</a:t>
            </a:r>
            <a:r>
              <a:rPr lang="en-US" dirty="0">
                <a:solidFill>
                  <a:srgbClr val="0070C0"/>
                </a:solidFill>
              </a:rPr>
              <a:t>Y</a:t>
            </a:r>
            <a:r>
              <a:rPr lang="en-US" baseline="-25000" dirty="0">
                <a:solidFill>
                  <a:srgbClr val="0070C0"/>
                </a:solidFill>
              </a:rPr>
              <a:t>3</a:t>
            </a:r>
            <a:r>
              <a:rPr lang="en-US" dirty="0">
                <a:solidFill>
                  <a:srgbClr val="0070C0"/>
                </a:solidFill>
              </a:rPr>
              <a:t> = </a:t>
            </a:r>
            <a:r>
              <a:rPr lang="en-US" dirty="0" err="1">
                <a:solidFill>
                  <a:srgbClr val="0070C0"/>
                </a:solidFill>
              </a:rPr>
              <a:t>Y</a:t>
            </a:r>
            <a:r>
              <a:rPr lang="en-US" baseline="-25000" dirty="0" err="1">
                <a:solidFill>
                  <a:srgbClr val="0070C0"/>
                </a:solidFill>
              </a:rPr>
              <a:t>max</a:t>
            </a:r>
            <a:endParaRPr lang="en-US" baseline="-25000" dirty="0">
              <a:solidFill>
                <a:srgbClr val="0070C0"/>
              </a:solidFill>
            </a:endParaRPr>
          </a:p>
          <a:p>
            <a:pPr marL="0" indent="0">
              <a:spcBef>
                <a:spcPts val="2400"/>
              </a:spcBef>
              <a:buNone/>
            </a:pPr>
            <a:r>
              <a:rPr lang="en-US" dirty="0">
                <a:solidFill>
                  <a:srgbClr val="0070C0"/>
                </a:solidFill>
              </a:rPr>
              <a:t>	X</a:t>
            </a:r>
            <a:r>
              <a:rPr lang="en-US" baseline="-25000" dirty="0">
                <a:solidFill>
                  <a:srgbClr val="0070C0"/>
                </a:solidFill>
              </a:rPr>
              <a:t>3</a:t>
            </a:r>
            <a:r>
              <a:rPr lang="en-US" dirty="0">
                <a:solidFill>
                  <a:srgbClr val="0070C0"/>
                </a:solidFill>
              </a:rPr>
              <a:t> = X</a:t>
            </a:r>
            <a:r>
              <a:rPr lang="en-US" baseline="-25000" dirty="0">
                <a:solidFill>
                  <a:srgbClr val="0070C0"/>
                </a:solidFill>
              </a:rPr>
              <a:t>1</a:t>
            </a:r>
            <a:r>
              <a:rPr lang="en-US" dirty="0">
                <a:solidFill>
                  <a:srgbClr val="0070C0"/>
                </a:solidFill>
              </a:rPr>
              <a:t> + (</a:t>
            </a:r>
            <a:r>
              <a:rPr lang="en-US" dirty="0" err="1">
                <a:solidFill>
                  <a:srgbClr val="0070C0"/>
                </a:solidFill>
              </a:rPr>
              <a:t>Y</a:t>
            </a:r>
            <a:r>
              <a:rPr lang="en-US" baseline="-25000" dirty="0" err="1">
                <a:solidFill>
                  <a:srgbClr val="0070C0"/>
                </a:solidFill>
              </a:rPr>
              <a:t>max</a:t>
            </a:r>
            <a:r>
              <a:rPr lang="en-US" dirty="0">
                <a:solidFill>
                  <a:srgbClr val="0070C0"/>
                </a:solidFill>
              </a:rPr>
              <a:t> - Y</a:t>
            </a:r>
            <a:r>
              <a:rPr lang="en-US" baseline="-25000" dirty="0">
                <a:solidFill>
                  <a:srgbClr val="0070C0"/>
                </a:solidFill>
              </a:rPr>
              <a:t>1</a:t>
            </a:r>
            <a:r>
              <a:rPr lang="en-US" dirty="0">
                <a:solidFill>
                  <a:srgbClr val="0070C0"/>
                </a:solidFill>
              </a:rPr>
              <a:t>)   </a:t>
            </a:r>
          </a:p>
        </p:txBody>
      </p:sp>
      <p:pic>
        <p:nvPicPr>
          <p:cNvPr id="4" name="Picture 3"/>
          <p:cNvPicPr>
            <a:picLocks noChangeAspect="1"/>
          </p:cNvPicPr>
          <p:nvPr/>
        </p:nvPicPr>
        <p:blipFill rotWithShape="1">
          <a:blip r:embed="rId2"/>
          <a:srcRect t="63883" b="6220"/>
          <a:stretch/>
        </p:blipFill>
        <p:spPr>
          <a:xfrm>
            <a:off x="1371600" y="1137276"/>
            <a:ext cx="5915174" cy="1072524"/>
          </a:xfrm>
          <a:prstGeom prst="rect">
            <a:avLst/>
          </a:prstGeom>
        </p:spPr>
      </p:pic>
      <p:cxnSp>
        <p:nvCxnSpPr>
          <p:cNvPr id="6" name="Straight Arrow Connector 5"/>
          <p:cNvCxnSpPr/>
          <p:nvPr/>
        </p:nvCxnSpPr>
        <p:spPr>
          <a:xfrm>
            <a:off x="2133600" y="2895600"/>
            <a:ext cx="609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08994" y="2905909"/>
            <a:ext cx="609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95800" y="4267200"/>
            <a:ext cx="1200970" cy="1154162"/>
          </a:xfrm>
          <a:prstGeom prst="rect">
            <a:avLst/>
          </a:prstGeom>
          <a:noFill/>
        </p:spPr>
        <p:txBody>
          <a:bodyPr wrap="none" rtlCol="0">
            <a:spAutoFit/>
          </a:bodyPr>
          <a:lstStyle/>
          <a:p>
            <a:pPr>
              <a:spcAft>
                <a:spcPts val="600"/>
              </a:spcAft>
            </a:pPr>
            <a:r>
              <a:rPr lang="en-US" sz="3200" dirty="0">
                <a:solidFill>
                  <a:srgbClr val="0070C0"/>
                </a:solidFill>
              </a:rPr>
              <a:t>X</a:t>
            </a:r>
            <a:r>
              <a:rPr lang="en-US" sz="3200" baseline="-25000" dirty="0">
                <a:solidFill>
                  <a:srgbClr val="0070C0"/>
                </a:solidFill>
              </a:rPr>
              <a:t>2</a:t>
            </a:r>
            <a:r>
              <a:rPr lang="en-US" sz="3200" dirty="0">
                <a:solidFill>
                  <a:srgbClr val="0070C0"/>
                </a:solidFill>
              </a:rPr>
              <a:t> - X</a:t>
            </a:r>
            <a:r>
              <a:rPr lang="en-US" sz="3200" baseline="-25000" dirty="0">
                <a:solidFill>
                  <a:srgbClr val="0070C0"/>
                </a:solidFill>
              </a:rPr>
              <a:t>1</a:t>
            </a:r>
          </a:p>
          <a:p>
            <a:r>
              <a:rPr lang="en-US" sz="3200" dirty="0">
                <a:solidFill>
                  <a:srgbClr val="0070C0"/>
                </a:solidFill>
              </a:rPr>
              <a:t>Y</a:t>
            </a:r>
            <a:r>
              <a:rPr lang="en-US" sz="3200" baseline="-25000" dirty="0">
                <a:solidFill>
                  <a:srgbClr val="0070C0"/>
                </a:solidFill>
              </a:rPr>
              <a:t>2</a:t>
            </a:r>
            <a:r>
              <a:rPr lang="en-US" sz="3200" dirty="0">
                <a:solidFill>
                  <a:srgbClr val="0070C0"/>
                </a:solidFill>
              </a:rPr>
              <a:t> - Y</a:t>
            </a:r>
            <a:r>
              <a:rPr lang="en-US" sz="3200" baseline="-25000" dirty="0">
                <a:solidFill>
                  <a:srgbClr val="0070C0"/>
                </a:solidFill>
              </a:rPr>
              <a:t>1</a:t>
            </a:r>
          </a:p>
        </p:txBody>
      </p:sp>
      <p:cxnSp>
        <p:nvCxnSpPr>
          <p:cNvPr id="10" name="Straight Connector 9"/>
          <p:cNvCxnSpPr>
            <a:stCxn id="8" idx="1"/>
            <a:endCxn id="8" idx="3"/>
          </p:cNvCxnSpPr>
          <p:nvPr/>
        </p:nvCxnSpPr>
        <p:spPr>
          <a:xfrm>
            <a:off x="4495800" y="4844281"/>
            <a:ext cx="1200970" cy="0"/>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3"/>
          <a:srcRect l="10247" t="12500" r="11202" b="9375"/>
          <a:stretch/>
        </p:blipFill>
        <p:spPr>
          <a:xfrm>
            <a:off x="7620000" y="304800"/>
            <a:ext cx="1219200" cy="1325217"/>
          </a:xfrm>
          <a:prstGeom prst="rect">
            <a:avLst/>
          </a:prstGeom>
        </p:spPr>
      </p:pic>
      <p:sp>
        <p:nvSpPr>
          <p:cNvPr id="12" name="TextBox 11"/>
          <p:cNvSpPr txBox="1"/>
          <p:nvPr/>
        </p:nvSpPr>
        <p:spPr>
          <a:xfrm>
            <a:off x="1209337" y="2428856"/>
            <a:ext cx="857927" cy="954107"/>
          </a:xfrm>
          <a:prstGeom prst="rect">
            <a:avLst/>
          </a:prstGeom>
          <a:noFill/>
        </p:spPr>
        <p:txBody>
          <a:bodyPr wrap="none" rtlCol="0">
            <a:spAutoFit/>
          </a:bodyPr>
          <a:lstStyle/>
          <a:p>
            <a:r>
              <a:rPr lang="en-US" sz="2800" dirty="0"/>
              <a:t>(4,4)</a:t>
            </a:r>
          </a:p>
          <a:p>
            <a:r>
              <a:rPr lang="en-US" sz="2800" dirty="0"/>
              <a:t>(0,0)</a:t>
            </a:r>
          </a:p>
        </p:txBody>
      </p:sp>
      <p:sp>
        <p:nvSpPr>
          <p:cNvPr id="13" name="TextBox 12"/>
          <p:cNvSpPr txBox="1"/>
          <p:nvPr/>
        </p:nvSpPr>
        <p:spPr>
          <a:xfrm>
            <a:off x="4284930" y="2428856"/>
            <a:ext cx="867545" cy="954107"/>
          </a:xfrm>
          <a:prstGeom prst="rect">
            <a:avLst/>
          </a:prstGeom>
          <a:noFill/>
        </p:spPr>
        <p:txBody>
          <a:bodyPr wrap="none" rtlCol="0">
            <a:spAutoFit/>
          </a:bodyPr>
          <a:lstStyle/>
          <a:p>
            <a:r>
              <a:rPr lang="en-US" sz="2800" b="1" dirty="0">
                <a:solidFill>
                  <a:srgbClr val="C00000"/>
                </a:solidFill>
              </a:rPr>
              <a:t>(1,1)</a:t>
            </a:r>
          </a:p>
          <a:p>
            <a:r>
              <a:rPr lang="en-US" sz="2800" b="1" dirty="0">
                <a:solidFill>
                  <a:srgbClr val="C00000"/>
                </a:solidFill>
              </a:rPr>
              <a:t>(0,0)</a:t>
            </a:r>
          </a:p>
        </p:txBody>
      </p:sp>
    </p:spTree>
    <p:extLst>
      <p:ext uri="{BB962C8B-B14F-4D97-AF65-F5344CB8AC3E}">
        <p14:creationId xmlns:p14="http://schemas.microsoft.com/office/powerpoint/2010/main" val="122033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91501" cy="1143000"/>
          </a:xfrm>
        </p:spPr>
        <p:txBody>
          <a:bodyPr>
            <a:normAutofit/>
          </a:bodyPr>
          <a:lstStyle/>
          <a:p>
            <a:r>
              <a:rPr lang="en-US" sz="4800" b="1" i="1" dirty="0">
                <a:effectLst>
                  <a:outerShdw blurRad="38100" dist="38100" dir="2700000" algn="tl">
                    <a:srgbClr val="000000">
                      <a:alpha val="43137"/>
                    </a:srgbClr>
                  </a:outerShdw>
                </a:effectLst>
              </a:rPr>
              <a:t>Starter Question</a:t>
            </a:r>
          </a:p>
        </p:txBody>
      </p:sp>
      <p:sp>
        <p:nvSpPr>
          <p:cNvPr id="3" name="Content Placeholder 2"/>
          <p:cNvSpPr>
            <a:spLocks noGrp="1"/>
          </p:cNvSpPr>
          <p:nvPr>
            <p:ph idx="1"/>
          </p:nvPr>
        </p:nvSpPr>
        <p:spPr/>
        <p:txBody>
          <a:bodyPr>
            <a:normAutofit/>
          </a:bodyPr>
          <a:lstStyle/>
          <a:p>
            <a:r>
              <a:rPr lang="en-US" sz="3600" b="1" dirty="0">
                <a:solidFill>
                  <a:srgbClr val="7030A0"/>
                </a:solidFill>
              </a:rPr>
              <a:t>How do we clip these lines?</a:t>
            </a:r>
          </a:p>
        </p:txBody>
      </p:sp>
      <p:pic>
        <p:nvPicPr>
          <p:cNvPr id="2050" name="Picture 2" descr="C:\Users\dannellys\AppData\Local\Microsoft\Windows\Temporary Internet Files\Content.IE5\N2MHOOP4\MC90029368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28600"/>
            <a:ext cx="1619402" cy="18242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96112" y="2960132"/>
            <a:ext cx="2743200" cy="2743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7512" y="2590800"/>
            <a:ext cx="607859" cy="369332"/>
          </a:xfrm>
          <a:prstGeom prst="rect">
            <a:avLst/>
          </a:prstGeom>
          <a:noFill/>
        </p:spPr>
        <p:txBody>
          <a:bodyPr wrap="none" rtlCol="0">
            <a:spAutoFit/>
          </a:bodyPr>
          <a:lstStyle/>
          <a:p>
            <a:r>
              <a:rPr lang="en-US" dirty="0"/>
              <a:t>X=-5</a:t>
            </a:r>
          </a:p>
        </p:txBody>
      </p:sp>
      <p:sp>
        <p:nvSpPr>
          <p:cNvPr id="7" name="TextBox 6"/>
          <p:cNvSpPr txBox="1"/>
          <p:nvPr/>
        </p:nvSpPr>
        <p:spPr>
          <a:xfrm>
            <a:off x="1376397" y="5767864"/>
            <a:ext cx="599844" cy="369332"/>
          </a:xfrm>
          <a:prstGeom prst="rect">
            <a:avLst/>
          </a:prstGeom>
          <a:noFill/>
        </p:spPr>
        <p:txBody>
          <a:bodyPr wrap="none" rtlCol="0">
            <a:spAutoFit/>
          </a:bodyPr>
          <a:lstStyle/>
          <a:p>
            <a:r>
              <a:rPr lang="en-US" dirty="0"/>
              <a:t>Y=-5</a:t>
            </a:r>
          </a:p>
        </p:txBody>
      </p:sp>
      <p:sp>
        <p:nvSpPr>
          <p:cNvPr id="8" name="TextBox 7"/>
          <p:cNvSpPr txBox="1"/>
          <p:nvPr/>
        </p:nvSpPr>
        <p:spPr>
          <a:xfrm>
            <a:off x="990600" y="2819400"/>
            <a:ext cx="529312" cy="369332"/>
          </a:xfrm>
          <a:prstGeom prst="rect">
            <a:avLst/>
          </a:prstGeom>
          <a:noFill/>
        </p:spPr>
        <p:txBody>
          <a:bodyPr wrap="none" rtlCol="0">
            <a:spAutoFit/>
          </a:bodyPr>
          <a:lstStyle/>
          <a:p>
            <a:r>
              <a:rPr lang="en-US" dirty="0"/>
              <a:t>Y=5</a:t>
            </a:r>
          </a:p>
        </p:txBody>
      </p:sp>
      <p:sp>
        <p:nvSpPr>
          <p:cNvPr id="9" name="TextBox 8"/>
          <p:cNvSpPr txBox="1"/>
          <p:nvPr/>
        </p:nvSpPr>
        <p:spPr>
          <a:xfrm>
            <a:off x="4035382" y="2590800"/>
            <a:ext cx="537327" cy="369332"/>
          </a:xfrm>
          <a:prstGeom prst="rect">
            <a:avLst/>
          </a:prstGeom>
          <a:noFill/>
        </p:spPr>
        <p:txBody>
          <a:bodyPr wrap="none" rtlCol="0">
            <a:spAutoFit/>
          </a:bodyPr>
          <a:lstStyle/>
          <a:p>
            <a:r>
              <a:rPr lang="en-US" dirty="0"/>
              <a:t>X=5</a:t>
            </a:r>
          </a:p>
        </p:txBody>
      </p:sp>
      <p:cxnSp>
        <p:nvCxnSpPr>
          <p:cNvPr id="10" name="Straight Connector 9"/>
          <p:cNvCxnSpPr/>
          <p:nvPr/>
        </p:nvCxnSpPr>
        <p:spPr>
          <a:xfrm flipV="1">
            <a:off x="2967712" y="3493532"/>
            <a:ext cx="914400" cy="838200"/>
          </a:xfrm>
          <a:prstGeom prst="line">
            <a:avLst/>
          </a:prstGeom>
          <a:ln w="50800">
            <a:solidFill>
              <a:srgbClr val="C000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50235" y="3969026"/>
            <a:ext cx="617477" cy="369332"/>
          </a:xfrm>
          <a:prstGeom prst="rect">
            <a:avLst/>
          </a:prstGeom>
          <a:noFill/>
        </p:spPr>
        <p:txBody>
          <a:bodyPr wrap="none" rtlCol="0">
            <a:spAutoFit/>
          </a:bodyPr>
          <a:lstStyle/>
          <a:p>
            <a:r>
              <a:rPr lang="en-US" dirty="0">
                <a:solidFill>
                  <a:srgbClr val="C00000"/>
                </a:solidFill>
              </a:rPr>
              <a:t>[0,0]</a:t>
            </a:r>
          </a:p>
        </p:txBody>
      </p:sp>
      <p:sp>
        <p:nvSpPr>
          <p:cNvPr id="13" name="TextBox 12"/>
          <p:cNvSpPr txBox="1"/>
          <p:nvPr/>
        </p:nvSpPr>
        <p:spPr>
          <a:xfrm>
            <a:off x="3264635" y="3167270"/>
            <a:ext cx="617477" cy="369332"/>
          </a:xfrm>
          <a:prstGeom prst="rect">
            <a:avLst/>
          </a:prstGeom>
          <a:noFill/>
        </p:spPr>
        <p:txBody>
          <a:bodyPr wrap="none" rtlCol="0">
            <a:spAutoFit/>
          </a:bodyPr>
          <a:lstStyle/>
          <a:p>
            <a:r>
              <a:rPr lang="en-US" dirty="0">
                <a:solidFill>
                  <a:srgbClr val="C00000"/>
                </a:solidFill>
              </a:rPr>
              <a:t>[3,3]</a:t>
            </a:r>
          </a:p>
        </p:txBody>
      </p:sp>
      <p:cxnSp>
        <p:nvCxnSpPr>
          <p:cNvPr id="14" name="Straight Connector 13"/>
          <p:cNvCxnSpPr/>
          <p:nvPr/>
        </p:nvCxnSpPr>
        <p:spPr>
          <a:xfrm>
            <a:off x="2967712" y="5093732"/>
            <a:ext cx="1909088" cy="11668"/>
          </a:xfrm>
          <a:prstGeom prst="line">
            <a:avLst/>
          </a:prstGeom>
          <a:ln w="50800">
            <a:solidFill>
              <a:srgbClr val="7030A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5219700"/>
            <a:ext cx="688009" cy="369332"/>
          </a:xfrm>
          <a:prstGeom prst="rect">
            <a:avLst/>
          </a:prstGeom>
          <a:noFill/>
        </p:spPr>
        <p:txBody>
          <a:bodyPr wrap="none" rtlCol="0">
            <a:spAutoFit/>
          </a:bodyPr>
          <a:lstStyle/>
          <a:p>
            <a:r>
              <a:rPr lang="en-US" dirty="0">
                <a:solidFill>
                  <a:srgbClr val="7030A0"/>
                </a:solidFill>
              </a:rPr>
              <a:t>[7,-3]</a:t>
            </a:r>
          </a:p>
        </p:txBody>
      </p:sp>
      <p:sp>
        <p:nvSpPr>
          <p:cNvPr id="18" name="TextBox 17"/>
          <p:cNvSpPr txBox="1"/>
          <p:nvPr/>
        </p:nvSpPr>
        <p:spPr>
          <a:xfrm>
            <a:off x="2647158" y="5169932"/>
            <a:ext cx="688009" cy="369332"/>
          </a:xfrm>
          <a:prstGeom prst="rect">
            <a:avLst/>
          </a:prstGeom>
          <a:noFill/>
        </p:spPr>
        <p:txBody>
          <a:bodyPr wrap="none" rtlCol="0">
            <a:spAutoFit/>
          </a:bodyPr>
          <a:lstStyle/>
          <a:p>
            <a:r>
              <a:rPr lang="en-US" dirty="0">
                <a:solidFill>
                  <a:srgbClr val="7030A0"/>
                </a:solidFill>
              </a:rPr>
              <a:t>[0,-3]</a:t>
            </a:r>
          </a:p>
        </p:txBody>
      </p:sp>
      <p:pic>
        <p:nvPicPr>
          <p:cNvPr id="2052" name="Picture 4" descr="&#10;\begin{align}&#10;(P_x, P_y)= \bigg(&amp;\frac{(x_1 y_2-y_1 x_2)(x_3-x_4)-(x_1-x_2)(x_3 y_4-y_3 x_4)}{(x_1-x_2)(y_3-y_4)-(y_1-y_2)(x_3-x_4)}, \\&#10;         &amp;\frac{(x_1 y_2-y_1 x_2)(y_3-y_4)-(y_1-y_2)(x_3 y_4-y_3 x_4)}{(x_1-x_2)(y_3-y_4)-(y_1-y_2)(x_3-x_4)}\bigg)&#10;\end{alig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895" y="3572396"/>
            <a:ext cx="4302461" cy="84720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20000" y="6553200"/>
            <a:ext cx="1463862" cy="253916"/>
          </a:xfrm>
          <a:prstGeom prst="rect">
            <a:avLst/>
          </a:prstGeom>
          <a:noFill/>
        </p:spPr>
        <p:txBody>
          <a:bodyPr wrap="none" rtlCol="0">
            <a:spAutoFit/>
          </a:bodyPr>
          <a:lstStyle/>
          <a:p>
            <a:r>
              <a:rPr lang="en-US" sz="1050" dirty="0">
                <a:solidFill>
                  <a:schemeClr val="bg1">
                    <a:lumMod val="50000"/>
                  </a:schemeClr>
                </a:solidFill>
              </a:rPr>
              <a:t>formula from </a:t>
            </a:r>
            <a:r>
              <a:rPr lang="en-US" sz="1050" dirty="0" err="1">
                <a:solidFill>
                  <a:schemeClr val="bg1">
                    <a:lumMod val="50000"/>
                  </a:schemeClr>
                </a:solidFill>
              </a:rPr>
              <a:t>wikipedia</a:t>
            </a:r>
            <a:endParaRPr lang="en-US" sz="1050" dirty="0">
              <a:solidFill>
                <a:schemeClr val="bg1">
                  <a:lumMod val="50000"/>
                </a:schemeClr>
              </a:solidFill>
            </a:endParaRPr>
          </a:p>
        </p:txBody>
      </p:sp>
    </p:spTree>
    <p:extLst>
      <p:ext uri="{BB962C8B-B14F-4D97-AF65-F5344CB8AC3E}">
        <p14:creationId xmlns:p14="http://schemas.microsoft.com/office/powerpoint/2010/main" val="42586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effectLst>
                  <a:outerShdw blurRad="38100" dist="38100" dir="2700000" algn="tl">
                    <a:srgbClr val="000000">
                      <a:alpha val="43137"/>
                    </a:srgbClr>
                  </a:outerShdw>
                </a:effectLst>
              </a:rPr>
              <a:t>Goals of Clipping</a:t>
            </a:r>
          </a:p>
        </p:txBody>
      </p:sp>
      <p:sp>
        <p:nvSpPr>
          <p:cNvPr id="3" name="Content Placeholder 2"/>
          <p:cNvSpPr>
            <a:spLocks noGrp="1"/>
          </p:cNvSpPr>
          <p:nvPr>
            <p:ph idx="1"/>
          </p:nvPr>
        </p:nvSpPr>
        <p:spPr>
          <a:xfrm>
            <a:off x="457200" y="1600200"/>
            <a:ext cx="8229600" cy="5029200"/>
          </a:xfrm>
        </p:spPr>
        <p:txBody>
          <a:bodyPr/>
          <a:lstStyle/>
          <a:p>
            <a:pPr marL="514350" indent="-514350">
              <a:buFont typeface="+mj-lt"/>
              <a:buAutoNum type="arabicPeriod"/>
            </a:pPr>
            <a:r>
              <a:rPr lang="en-US" sz="4000" b="1" dirty="0">
                <a:solidFill>
                  <a:srgbClr val="7030A0"/>
                </a:solidFill>
              </a:rPr>
              <a:t>Reject, Accept, or Accept a portion</a:t>
            </a:r>
          </a:p>
          <a:p>
            <a:pPr marL="514350" indent="-514350">
              <a:buFont typeface="+mj-lt"/>
              <a:buAutoNum type="arabicPeriod"/>
            </a:pPr>
            <a:r>
              <a:rPr lang="en-US" sz="4000" b="1" dirty="0">
                <a:solidFill>
                  <a:srgbClr val="7030A0"/>
                </a:solidFill>
              </a:rPr>
              <a:t>Do it Fast!</a:t>
            </a:r>
          </a:p>
          <a:p>
            <a:pPr marL="850900" lvl="1"/>
            <a:r>
              <a:rPr lang="en-US" b="1" dirty="0">
                <a:solidFill>
                  <a:schemeClr val="accent4"/>
                </a:solidFill>
              </a:rPr>
              <a:t>limit multiplication and division</a:t>
            </a:r>
          </a:p>
          <a:p>
            <a:endParaRPr lang="en-US" dirty="0"/>
          </a:p>
          <a:p>
            <a:endParaRPr lang="en-US" dirty="0"/>
          </a:p>
          <a:p>
            <a:endParaRPr lang="en-US" dirty="0"/>
          </a:p>
          <a:p>
            <a:r>
              <a:rPr lang="en-US" dirty="0"/>
              <a:t>In </a:t>
            </a:r>
            <a:r>
              <a:rPr lang="en-US" dirty="0" err="1"/>
              <a:t>WebGL</a:t>
            </a:r>
            <a:r>
              <a:rPr lang="en-US" dirty="0"/>
              <a:t>, clipping is done by hardware after transformation and before </a:t>
            </a:r>
            <a:r>
              <a:rPr lang="en-US" dirty="0" err="1"/>
              <a:t>rasterization</a:t>
            </a:r>
            <a:r>
              <a:rPr lang="en-US" dirty="0"/>
              <a:t>.</a:t>
            </a:r>
          </a:p>
        </p:txBody>
      </p:sp>
      <p:pic>
        <p:nvPicPr>
          <p:cNvPr id="4098" name="Picture 2" descr="http://sr.photos2.fotosearch.com/bthumb/CSP/CSP388/k38858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900" y="2514600"/>
            <a:ext cx="23749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effectLst>
                  <a:outerShdw blurRad="38100" dist="38100" dir="2700000" algn="tl">
                    <a:srgbClr val="000000">
                      <a:alpha val="43137"/>
                    </a:srgbClr>
                  </a:outerShdw>
                </a:effectLst>
              </a:rPr>
              <a:t>Line Clipping Cases</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00201"/>
            <a:ext cx="6400800" cy="3727264"/>
          </a:xfrm>
        </p:spPr>
      </p:pic>
      <p:sp>
        <p:nvSpPr>
          <p:cNvPr id="5" name="TextBox 4"/>
          <p:cNvSpPr txBox="1"/>
          <p:nvPr/>
        </p:nvSpPr>
        <p:spPr>
          <a:xfrm>
            <a:off x="7736025" y="6477000"/>
            <a:ext cx="1331775" cy="307777"/>
          </a:xfrm>
          <a:prstGeom prst="rect">
            <a:avLst/>
          </a:prstGeom>
          <a:noFill/>
        </p:spPr>
        <p:txBody>
          <a:bodyPr wrap="none" rtlCol="0">
            <a:spAutoFit/>
          </a:bodyPr>
          <a:lstStyle/>
          <a:p>
            <a:r>
              <a:rPr lang="en-US" sz="1400" dirty="0">
                <a:solidFill>
                  <a:schemeClr val="accent2"/>
                </a:solidFill>
              </a:rPr>
              <a:t>Angel figure 8.7</a:t>
            </a:r>
          </a:p>
        </p:txBody>
      </p:sp>
    </p:spTree>
    <p:extLst>
      <p:ext uri="{BB962C8B-B14F-4D97-AF65-F5344CB8AC3E}">
        <p14:creationId xmlns:p14="http://schemas.microsoft.com/office/powerpoint/2010/main" val="205914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Cohen-Sutherland Clipping</a:t>
            </a:r>
          </a:p>
        </p:txBody>
      </p:sp>
      <p:sp>
        <p:nvSpPr>
          <p:cNvPr id="3" name="Content Placeholder 2"/>
          <p:cNvSpPr>
            <a:spLocks noGrp="1"/>
          </p:cNvSpPr>
          <p:nvPr>
            <p:ph idx="1"/>
          </p:nvPr>
        </p:nvSpPr>
        <p:spPr>
          <a:xfrm>
            <a:off x="457200" y="1600200"/>
            <a:ext cx="8610600" cy="4525963"/>
          </a:xfrm>
        </p:spPr>
        <p:txBody>
          <a:bodyPr>
            <a:noAutofit/>
          </a:bodyPr>
          <a:lstStyle/>
          <a:p>
            <a:pPr>
              <a:buClr>
                <a:schemeClr val="accent2"/>
              </a:buClr>
              <a:buFont typeface="Wingdings" panose="05000000000000000000" pitchFamily="2" charset="2"/>
              <a:buChar char="Ø"/>
            </a:pPr>
            <a:r>
              <a:rPr lang="en-US" sz="2800" dirty="0"/>
              <a:t>Limits floating point division.  Mostly uses subtraction and bit operations.</a:t>
            </a:r>
          </a:p>
          <a:p>
            <a:endParaRPr lang="en-US" sz="1600" dirty="0"/>
          </a:p>
          <a:p>
            <a:pPr marL="514350" indent="-514350">
              <a:buFont typeface="+mj-lt"/>
              <a:buAutoNum type="arabicPeriod"/>
            </a:pPr>
            <a:r>
              <a:rPr lang="en-US" sz="2800" dirty="0"/>
              <a:t>For each endpoint, determine the "</a:t>
            </a:r>
            <a:r>
              <a:rPr lang="en-US" sz="2800" dirty="0" err="1"/>
              <a:t>outcode</a:t>
            </a:r>
            <a:r>
              <a:rPr lang="en-US" sz="2800" dirty="0"/>
              <a:t>".</a:t>
            </a:r>
          </a:p>
          <a:p>
            <a:pPr marL="514350" indent="-514350">
              <a:buFont typeface="+mj-lt"/>
              <a:buAutoNum type="arabicPeriod"/>
            </a:pPr>
            <a:r>
              <a:rPr lang="en-US" sz="2800" dirty="0"/>
              <a:t>There are four conditions for </a:t>
            </a:r>
            <a:r>
              <a:rPr lang="en-US" sz="2800" dirty="0" err="1"/>
              <a:t>outcodes</a:t>
            </a:r>
            <a:r>
              <a:rPr lang="en-US" sz="2800" dirty="0"/>
              <a:t>:</a:t>
            </a:r>
          </a:p>
          <a:p>
            <a:pPr marL="914400" lvl="1" indent="-396875">
              <a:buFont typeface="+mj-lt"/>
              <a:buAutoNum type="arabicPeriod"/>
            </a:pPr>
            <a:r>
              <a:rPr lang="en-US" sz="2000" dirty="0"/>
              <a:t>both endpoints are inside the clipping window (accept)</a:t>
            </a:r>
          </a:p>
          <a:p>
            <a:pPr marL="914400" lvl="1" indent="-396875">
              <a:buFont typeface="+mj-lt"/>
              <a:buAutoNum type="arabicPeriod"/>
            </a:pPr>
            <a:r>
              <a:rPr lang="en-US" sz="2000" dirty="0"/>
              <a:t>one endpoint is inside the clipping window (accept partial)</a:t>
            </a:r>
          </a:p>
          <a:p>
            <a:pPr marL="914400" lvl="1" indent="-396875">
              <a:buFont typeface="+mj-lt"/>
              <a:buAutoNum type="arabicPeriod"/>
            </a:pPr>
            <a:r>
              <a:rPr lang="en-US" sz="2000" dirty="0"/>
              <a:t>both endpoints outside and on same side of the window (reject)</a:t>
            </a:r>
          </a:p>
          <a:p>
            <a:pPr marL="914400" lvl="1" indent="-396875">
              <a:buFont typeface="+mj-lt"/>
              <a:buAutoNum type="arabicPeriod"/>
            </a:pPr>
            <a:r>
              <a:rPr lang="en-US" sz="2000" dirty="0"/>
              <a:t>both points outside, but might intersect clipping window (accept partial, maybe)</a:t>
            </a:r>
          </a:p>
          <a:p>
            <a:pPr marL="514350" indent="-514350">
              <a:buFont typeface="+mj-lt"/>
              <a:buAutoNum type="arabicPeriod"/>
            </a:pPr>
            <a:r>
              <a:rPr lang="en-US" sz="2800" dirty="0"/>
              <a:t>Do line intersection (with division) for cases 2 and 4</a:t>
            </a:r>
          </a:p>
        </p:txBody>
      </p:sp>
    </p:spTree>
    <p:extLst>
      <p:ext uri="{BB962C8B-B14F-4D97-AF65-F5344CB8AC3E}">
        <p14:creationId xmlns:p14="http://schemas.microsoft.com/office/powerpoint/2010/main" val="211782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2"/>
                </a:solidFill>
              </a:rPr>
              <a:t>Outcodes</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err="1"/>
              <a:t>Outcode</a:t>
            </a:r>
            <a:r>
              <a:rPr lang="en-US" dirty="0"/>
              <a:t> = 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3</a:t>
            </a:r>
            <a:r>
              <a:rPr lang="en-US" dirty="0"/>
              <a:t> </a:t>
            </a:r>
          </a:p>
          <a:p>
            <a:pPr marL="0" indent="0">
              <a:buNone/>
            </a:pPr>
            <a:endParaRPr lang="en-US" dirty="0"/>
          </a:p>
          <a:p>
            <a:pPr marL="0" indent="0">
              <a:buNone/>
            </a:pPr>
            <a:r>
              <a:rPr lang="en-US" dirty="0"/>
              <a:t>b</a:t>
            </a:r>
            <a:r>
              <a:rPr lang="en-US" baseline="-25000" dirty="0"/>
              <a:t>0</a:t>
            </a:r>
            <a:r>
              <a:rPr lang="en-US" dirty="0"/>
              <a:t> = is y &gt; </a:t>
            </a:r>
            <a:r>
              <a:rPr lang="en-US" dirty="0" err="1"/>
              <a:t>y</a:t>
            </a:r>
            <a:r>
              <a:rPr lang="en-US" baseline="-25000" dirty="0" err="1"/>
              <a:t>max</a:t>
            </a:r>
            <a:r>
              <a:rPr lang="en-US" dirty="0"/>
              <a:t> </a:t>
            </a:r>
          </a:p>
          <a:p>
            <a:pPr marL="0" indent="0">
              <a:buNone/>
            </a:pPr>
            <a:r>
              <a:rPr lang="en-US" dirty="0"/>
              <a:t>b</a:t>
            </a:r>
            <a:r>
              <a:rPr lang="en-US" baseline="-25000" dirty="0"/>
              <a:t>1</a:t>
            </a:r>
            <a:r>
              <a:rPr lang="en-US" dirty="0"/>
              <a:t> = is y &lt; </a:t>
            </a:r>
            <a:r>
              <a:rPr lang="en-US" dirty="0" err="1"/>
              <a:t>y</a:t>
            </a:r>
            <a:r>
              <a:rPr lang="en-US" baseline="-25000" dirty="0" err="1"/>
              <a:t>min</a:t>
            </a:r>
            <a:r>
              <a:rPr lang="en-US" dirty="0"/>
              <a:t> </a:t>
            </a:r>
          </a:p>
          <a:p>
            <a:pPr marL="0" indent="0">
              <a:buNone/>
            </a:pPr>
            <a:r>
              <a:rPr lang="en-US" dirty="0"/>
              <a:t>b</a:t>
            </a:r>
            <a:r>
              <a:rPr lang="en-US" baseline="-25000" dirty="0"/>
              <a:t>2</a:t>
            </a:r>
            <a:r>
              <a:rPr lang="en-US" dirty="0"/>
              <a:t> = is x &gt; </a:t>
            </a:r>
            <a:r>
              <a:rPr lang="en-US" dirty="0" err="1"/>
              <a:t>x</a:t>
            </a:r>
            <a:r>
              <a:rPr lang="en-US" baseline="-25000" dirty="0" err="1"/>
              <a:t>max</a:t>
            </a:r>
            <a:r>
              <a:rPr lang="en-US" dirty="0"/>
              <a:t> </a:t>
            </a:r>
          </a:p>
          <a:p>
            <a:pPr marL="0" indent="0">
              <a:buNone/>
            </a:pPr>
            <a:r>
              <a:rPr lang="en-US" dirty="0"/>
              <a:t>b</a:t>
            </a:r>
            <a:r>
              <a:rPr lang="en-US" baseline="-25000" dirty="0"/>
              <a:t>3</a:t>
            </a:r>
            <a:r>
              <a:rPr lang="en-US" dirty="0"/>
              <a:t> = is x &lt; </a:t>
            </a:r>
            <a:r>
              <a:rPr lang="en-US" dirty="0" err="1"/>
              <a:t>x</a:t>
            </a:r>
            <a:r>
              <a:rPr lang="en-US" baseline="-25000" dirty="0" err="1"/>
              <a:t>min</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05000"/>
            <a:ext cx="4130936" cy="2743200"/>
          </a:xfrm>
          <a:prstGeom prst="rect">
            <a:avLst/>
          </a:prstGeom>
        </p:spPr>
      </p:pic>
      <p:sp>
        <p:nvSpPr>
          <p:cNvPr id="5" name="TextBox 4"/>
          <p:cNvSpPr txBox="1"/>
          <p:nvPr/>
        </p:nvSpPr>
        <p:spPr>
          <a:xfrm>
            <a:off x="7736025" y="6477000"/>
            <a:ext cx="1331775" cy="307777"/>
          </a:xfrm>
          <a:prstGeom prst="rect">
            <a:avLst/>
          </a:prstGeom>
          <a:noFill/>
        </p:spPr>
        <p:txBody>
          <a:bodyPr wrap="none" rtlCol="0">
            <a:spAutoFit/>
          </a:bodyPr>
          <a:lstStyle/>
          <a:p>
            <a:r>
              <a:rPr lang="en-US" sz="1400" dirty="0">
                <a:solidFill>
                  <a:schemeClr val="accent2"/>
                </a:solidFill>
              </a:rPr>
              <a:t>Angel figure 8.6</a:t>
            </a:r>
          </a:p>
        </p:txBody>
      </p:sp>
    </p:spTree>
    <p:extLst>
      <p:ext uri="{BB962C8B-B14F-4D97-AF65-F5344CB8AC3E}">
        <p14:creationId xmlns:p14="http://schemas.microsoft.com/office/powerpoint/2010/main" val="400584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Line Clipping Cases</a:t>
            </a:r>
          </a:p>
        </p:txBody>
      </p:sp>
      <p:sp>
        <p:nvSpPr>
          <p:cNvPr id="3" name="Content Placeholder 2"/>
          <p:cNvSpPr>
            <a:spLocks noGrp="1"/>
          </p:cNvSpPr>
          <p:nvPr>
            <p:ph idx="1"/>
          </p:nvPr>
        </p:nvSpPr>
        <p:spPr/>
        <p:txBody>
          <a:bodyPr/>
          <a:lstStyle/>
          <a:p>
            <a:pPr marL="0" indent="0">
              <a:buNone/>
            </a:pPr>
            <a:r>
              <a:rPr lang="en-US" sz="2800" dirty="0">
                <a:solidFill>
                  <a:schemeClr val="accent6">
                    <a:lumMod val="75000"/>
                  </a:schemeClr>
                </a:solidFill>
              </a:rPr>
              <a:t>O</a:t>
            </a:r>
            <a:r>
              <a:rPr lang="en-US" sz="2800" baseline="-25000" dirty="0">
                <a:solidFill>
                  <a:schemeClr val="accent6">
                    <a:lumMod val="75000"/>
                  </a:schemeClr>
                </a:solidFill>
              </a:rPr>
              <a:t>1</a:t>
            </a:r>
            <a:r>
              <a:rPr lang="en-US" sz="2800" dirty="0">
                <a:solidFill>
                  <a:schemeClr val="accent6">
                    <a:lumMod val="75000"/>
                  </a:schemeClr>
                </a:solidFill>
              </a:rPr>
              <a:t> = </a:t>
            </a:r>
            <a:r>
              <a:rPr lang="en-US" sz="2800" dirty="0" err="1">
                <a:solidFill>
                  <a:schemeClr val="accent6">
                    <a:lumMod val="75000"/>
                  </a:schemeClr>
                </a:solidFill>
              </a:rPr>
              <a:t>outcode</a:t>
            </a:r>
            <a:r>
              <a:rPr lang="en-US" sz="2800" dirty="0">
                <a:solidFill>
                  <a:schemeClr val="accent6">
                    <a:lumMod val="75000"/>
                  </a:schemeClr>
                </a:solidFill>
              </a:rPr>
              <a:t> (x</a:t>
            </a:r>
            <a:r>
              <a:rPr lang="en-US" sz="2800" baseline="-25000" dirty="0">
                <a:solidFill>
                  <a:schemeClr val="accent6">
                    <a:lumMod val="75000"/>
                  </a:schemeClr>
                </a:solidFill>
              </a:rPr>
              <a:t>1</a:t>
            </a:r>
            <a:r>
              <a:rPr lang="en-US" sz="2800" dirty="0">
                <a:solidFill>
                  <a:schemeClr val="accent6">
                    <a:lumMod val="75000"/>
                  </a:schemeClr>
                </a:solidFill>
              </a:rPr>
              <a:t>,y</a:t>
            </a:r>
            <a:r>
              <a:rPr lang="en-US" sz="2800" baseline="-25000" dirty="0">
                <a:solidFill>
                  <a:schemeClr val="accent6">
                    <a:lumMod val="75000"/>
                  </a:schemeClr>
                </a:solidFill>
              </a:rPr>
              <a:t>1</a:t>
            </a:r>
            <a:r>
              <a:rPr lang="en-US" sz="2800" dirty="0">
                <a:solidFill>
                  <a:schemeClr val="accent6">
                    <a:lumMod val="75000"/>
                  </a:schemeClr>
                </a:solidFill>
              </a:rPr>
              <a:t>)</a:t>
            </a:r>
          </a:p>
          <a:p>
            <a:pPr marL="0" indent="0">
              <a:spcBef>
                <a:spcPts val="0"/>
              </a:spcBef>
              <a:buNone/>
            </a:pPr>
            <a:r>
              <a:rPr lang="en-US" sz="2800" dirty="0">
                <a:solidFill>
                  <a:schemeClr val="accent6">
                    <a:lumMod val="75000"/>
                  </a:schemeClr>
                </a:solidFill>
              </a:rPr>
              <a:t>O</a:t>
            </a:r>
            <a:r>
              <a:rPr lang="en-US" sz="2800" baseline="-25000" dirty="0">
                <a:solidFill>
                  <a:schemeClr val="accent6">
                    <a:lumMod val="75000"/>
                  </a:schemeClr>
                </a:solidFill>
              </a:rPr>
              <a:t>2</a:t>
            </a:r>
            <a:r>
              <a:rPr lang="en-US" sz="2800" dirty="0">
                <a:solidFill>
                  <a:schemeClr val="accent6">
                    <a:lumMod val="75000"/>
                  </a:schemeClr>
                </a:solidFill>
              </a:rPr>
              <a:t> = </a:t>
            </a:r>
            <a:r>
              <a:rPr lang="en-US" sz="2800" dirty="0" err="1">
                <a:solidFill>
                  <a:schemeClr val="accent6">
                    <a:lumMod val="75000"/>
                  </a:schemeClr>
                </a:solidFill>
              </a:rPr>
              <a:t>outcode</a:t>
            </a:r>
            <a:r>
              <a:rPr lang="en-US" sz="2800" dirty="0">
                <a:solidFill>
                  <a:schemeClr val="accent6">
                    <a:lumMod val="75000"/>
                  </a:schemeClr>
                </a:solidFill>
              </a:rPr>
              <a:t> (x</a:t>
            </a:r>
            <a:r>
              <a:rPr lang="en-US" sz="2800" baseline="-25000" dirty="0">
                <a:solidFill>
                  <a:schemeClr val="accent6">
                    <a:lumMod val="75000"/>
                  </a:schemeClr>
                </a:solidFill>
              </a:rPr>
              <a:t>2</a:t>
            </a:r>
            <a:r>
              <a:rPr lang="en-US" sz="2800" dirty="0">
                <a:solidFill>
                  <a:schemeClr val="accent6">
                    <a:lumMod val="75000"/>
                  </a:schemeClr>
                </a:solidFill>
              </a:rPr>
              <a:t>,y</a:t>
            </a:r>
            <a:r>
              <a:rPr lang="en-US" sz="2800" baseline="-25000" dirty="0">
                <a:solidFill>
                  <a:schemeClr val="accent6">
                    <a:lumMod val="75000"/>
                  </a:schemeClr>
                </a:solidFill>
              </a:rPr>
              <a:t>2</a:t>
            </a:r>
            <a:r>
              <a:rPr lang="en-US" sz="2800" dirty="0">
                <a:solidFill>
                  <a:schemeClr val="accent6">
                    <a:lumMod val="75000"/>
                  </a:schemeClr>
                </a:solidFill>
              </a:rPr>
              <a:t>)</a:t>
            </a:r>
          </a:p>
          <a:p>
            <a:pPr marL="514350" indent="-514350">
              <a:spcBef>
                <a:spcPts val="1800"/>
              </a:spcBef>
              <a:buClr>
                <a:schemeClr val="accent6">
                  <a:lumMod val="75000"/>
                </a:schemeClr>
              </a:buClr>
              <a:buFont typeface="+mj-lt"/>
              <a:buAutoNum type="arabicPeriod"/>
            </a:pPr>
            <a:r>
              <a:rPr lang="en-US" b="1" dirty="0"/>
              <a:t>O</a:t>
            </a:r>
            <a:r>
              <a:rPr lang="en-US" b="1" baseline="-25000" dirty="0"/>
              <a:t>1</a:t>
            </a:r>
            <a:r>
              <a:rPr lang="en-US" b="1" dirty="0"/>
              <a:t> = O</a:t>
            </a:r>
            <a:r>
              <a:rPr lang="en-US" b="1" baseline="-25000" dirty="0"/>
              <a:t>2</a:t>
            </a:r>
            <a:r>
              <a:rPr lang="en-US" b="1" dirty="0"/>
              <a:t> = 0</a:t>
            </a:r>
          </a:p>
          <a:p>
            <a:pPr marL="914400" lvl="1" indent="-338138">
              <a:buFont typeface="Arial" panose="020B0604020202020204" pitchFamily="34" charset="0"/>
              <a:buChar char="•"/>
            </a:pPr>
            <a:r>
              <a:rPr lang="en-US" dirty="0"/>
              <a:t>both endpoints are inside the window</a:t>
            </a:r>
          </a:p>
          <a:p>
            <a:pPr marL="914400" lvl="1" indent="-338138">
              <a:buFont typeface="Arial" panose="020B0604020202020204" pitchFamily="34" charset="0"/>
              <a:buChar char="•"/>
            </a:pPr>
            <a:r>
              <a:rPr lang="en-US" dirty="0"/>
              <a:t>for example, line </a:t>
            </a:r>
            <a:r>
              <a:rPr lang="en-US" b="1" dirty="0">
                <a:solidFill>
                  <a:srgbClr val="0070C0"/>
                </a:solidFill>
              </a:rPr>
              <a:t>AB</a:t>
            </a:r>
          </a:p>
          <a:p>
            <a:pPr marL="514350" indent="-514350">
              <a:spcBef>
                <a:spcPts val="1800"/>
              </a:spcBef>
              <a:buClr>
                <a:schemeClr val="accent6">
                  <a:lumMod val="75000"/>
                </a:schemeClr>
              </a:buClr>
              <a:buFont typeface="+mj-lt"/>
              <a:buAutoNum type="arabicPeriod"/>
            </a:pPr>
            <a:r>
              <a:rPr lang="en-US" b="1" dirty="0"/>
              <a:t>O</a:t>
            </a:r>
            <a:r>
              <a:rPr lang="en-US" b="1" baseline="-25000" dirty="0"/>
              <a:t>1</a:t>
            </a:r>
            <a:r>
              <a:rPr lang="en-US" b="1" dirty="0"/>
              <a:t> ≠ 0, O</a:t>
            </a:r>
            <a:r>
              <a:rPr lang="en-US" b="1" baseline="-25000" dirty="0"/>
              <a:t>2</a:t>
            </a:r>
            <a:r>
              <a:rPr lang="en-US" b="1" dirty="0"/>
              <a:t> = 0</a:t>
            </a:r>
            <a:r>
              <a:rPr lang="en-US" dirty="0"/>
              <a:t>  </a:t>
            </a:r>
            <a:r>
              <a:rPr lang="en-US" sz="2400" dirty="0"/>
              <a:t>or vice versa</a:t>
            </a:r>
            <a:endParaRPr lang="en-US" dirty="0"/>
          </a:p>
          <a:p>
            <a:pPr marL="914400" lvl="1" indent="-338138">
              <a:buFont typeface="Arial" panose="020B0604020202020204" pitchFamily="34" charset="0"/>
              <a:buChar char="•"/>
            </a:pPr>
            <a:r>
              <a:rPr lang="en-US" dirty="0"/>
              <a:t>for example, line </a:t>
            </a:r>
            <a:r>
              <a:rPr lang="en-US" b="1" dirty="0">
                <a:solidFill>
                  <a:srgbClr val="0070C0"/>
                </a:solidFill>
              </a:rPr>
              <a:t>CD</a:t>
            </a:r>
          </a:p>
          <a:p>
            <a:pPr marL="914400" lvl="1" indent="-338138">
              <a:buFont typeface="Arial" panose="020B0604020202020204" pitchFamily="34" charset="0"/>
              <a:buChar char="•"/>
            </a:pPr>
            <a:r>
              <a:rPr lang="en-US" dirty="0"/>
              <a:t>create a new line segment between point C and intersection of CD and X=</a:t>
            </a:r>
            <a:r>
              <a:rPr lang="en-US" dirty="0" err="1"/>
              <a:t>X</a:t>
            </a:r>
            <a:r>
              <a:rPr lang="en-US" baseline="-25000" dirty="0" err="1"/>
              <a:t>max</a:t>
            </a:r>
            <a:r>
              <a:rPr lang="en-US" dirty="0"/>
              <a:t>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43000"/>
            <a:ext cx="3581400" cy="208549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5058" b="15123"/>
          <a:stretch/>
        </p:blipFill>
        <p:spPr>
          <a:xfrm>
            <a:off x="6556513" y="3886200"/>
            <a:ext cx="1977887" cy="1487557"/>
          </a:xfrm>
          <a:prstGeom prst="rect">
            <a:avLst/>
          </a:prstGeom>
        </p:spPr>
      </p:pic>
    </p:spTree>
    <p:extLst>
      <p:ext uri="{BB962C8B-B14F-4D97-AF65-F5344CB8AC3E}">
        <p14:creationId xmlns:p14="http://schemas.microsoft.com/office/powerpoint/2010/main" val="6937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5943600" cy="1143000"/>
          </a:xfrm>
        </p:spPr>
        <p:txBody>
          <a:bodyPr/>
          <a:lstStyle/>
          <a:p>
            <a:r>
              <a:rPr lang="en-US" dirty="0">
                <a:solidFill>
                  <a:schemeClr val="accent2"/>
                </a:solidFill>
              </a:rPr>
              <a:t>Clipping Cases…</a:t>
            </a:r>
          </a:p>
        </p:txBody>
      </p:sp>
      <p:sp>
        <p:nvSpPr>
          <p:cNvPr id="3" name="Content Placeholder 2"/>
          <p:cNvSpPr>
            <a:spLocks noGrp="1"/>
          </p:cNvSpPr>
          <p:nvPr>
            <p:ph idx="1"/>
          </p:nvPr>
        </p:nvSpPr>
        <p:spPr>
          <a:xfrm>
            <a:off x="457200" y="1874837"/>
            <a:ext cx="8229600" cy="4525963"/>
          </a:xfrm>
        </p:spPr>
        <p:txBody>
          <a:bodyPr/>
          <a:lstStyle/>
          <a:p>
            <a:pPr marL="514350" indent="-514350">
              <a:spcBef>
                <a:spcPts val="1800"/>
              </a:spcBef>
              <a:buClr>
                <a:schemeClr val="accent6">
                  <a:lumMod val="75000"/>
                </a:schemeClr>
              </a:buClr>
              <a:buFont typeface="+mj-lt"/>
              <a:buAutoNum type="arabicPeriod" startAt="3"/>
            </a:pPr>
            <a:r>
              <a:rPr lang="en-US" b="1" dirty="0"/>
              <a:t>O</a:t>
            </a:r>
            <a:r>
              <a:rPr lang="en-US" b="1" baseline="-25000" dirty="0"/>
              <a:t>1</a:t>
            </a:r>
            <a:r>
              <a:rPr lang="en-US" b="1" dirty="0"/>
              <a:t> &amp; O</a:t>
            </a:r>
            <a:r>
              <a:rPr lang="en-US" b="1" baseline="-25000" dirty="0"/>
              <a:t>2</a:t>
            </a:r>
            <a:r>
              <a:rPr lang="en-US" b="1" dirty="0"/>
              <a:t> ≠ 0</a:t>
            </a:r>
          </a:p>
          <a:p>
            <a:pPr marL="914400" lvl="1" indent="-338138">
              <a:spcBef>
                <a:spcPts val="0"/>
              </a:spcBef>
              <a:buFont typeface="Arial" panose="020B0604020202020204" pitchFamily="34" charset="0"/>
              <a:buChar char="•"/>
            </a:pPr>
            <a:r>
              <a:rPr lang="en-US" dirty="0"/>
              <a:t>bitwise AND</a:t>
            </a:r>
          </a:p>
          <a:p>
            <a:pPr marL="914400" lvl="1" indent="-338138">
              <a:spcBef>
                <a:spcPts val="0"/>
              </a:spcBef>
              <a:buFont typeface="Arial" panose="020B0604020202020204" pitchFamily="34" charset="0"/>
              <a:buChar char="•"/>
            </a:pPr>
            <a:r>
              <a:rPr lang="en-US" dirty="0"/>
              <a:t>both endpoints are on same outside edge</a:t>
            </a:r>
          </a:p>
          <a:p>
            <a:pPr lvl="2">
              <a:spcBef>
                <a:spcPts val="0"/>
              </a:spcBef>
              <a:buFont typeface="Wingdings" panose="05000000000000000000" pitchFamily="2" charset="2"/>
              <a:buChar char="§"/>
            </a:pPr>
            <a:r>
              <a:rPr lang="en-US" dirty="0"/>
              <a:t>for example, line </a:t>
            </a:r>
            <a:r>
              <a:rPr lang="en-US" b="1" dirty="0">
                <a:solidFill>
                  <a:srgbClr val="0070C0"/>
                </a:solidFill>
              </a:rPr>
              <a:t>EF</a:t>
            </a:r>
          </a:p>
          <a:p>
            <a:pPr marL="914400" lvl="1" indent="-338138">
              <a:spcBef>
                <a:spcPts val="0"/>
              </a:spcBef>
              <a:buFont typeface="Arial" panose="020B0604020202020204" pitchFamily="34" charset="0"/>
              <a:buChar char="•"/>
            </a:pPr>
            <a:r>
              <a:rPr lang="en-US" dirty="0"/>
              <a:t>discard entire line</a:t>
            </a:r>
          </a:p>
          <a:p>
            <a:pPr marL="514350" indent="-514350">
              <a:spcBef>
                <a:spcPts val="1800"/>
              </a:spcBef>
              <a:buClr>
                <a:schemeClr val="accent6">
                  <a:lumMod val="75000"/>
                </a:schemeClr>
              </a:buClr>
              <a:buFont typeface="+mj-lt"/>
              <a:buAutoNum type="arabicPeriod" startAt="3"/>
            </a:pPr>
            <a:r>
              <a:rPr lang="en-US" b="1" dirty="0"/>
              <a:t>O</a:t>
            </a:r>
            <a:r>
              <a:rPr lang="en-US" b="1" baseline="-25000" dirty="0"/>
              <a:t>1</a:t>
            </a:r>
            <a:r>
              <a:rPr lang="en-US" b="1" dirty="0"/>
              <a:t> &amp; O</a:t>
            </a:r>
            <a:r>
              <a:rPr lang="en-US" b="1" baseline="-25000" dirty="0"/>
              <a:t>2</a:t>
            </a:r>
            <a:r>
              <a:rPr lang="en-US" b="1" dirty="0"/>
              <a:t> = 0</a:t>
            </a:r>
            <a:endParaRPr lang="en-US" dirty="0"/>
          </a:p>
          <a:p>
            <a:pPr marL="914400" lvl="1" indent="-338138">
              <a:spcBef>
                <a:spcPts val="0"/>
              </a:spcBef>
              <a:buFont typeface="Arial" panose="020B0604020202020204" pitchFamily="34" charset="0"/>
              <a:buChar char="•"/>
            </a:pPr>
            <a:r>
              <a:rPr lang="en-US" dirty="0"/>
              <a:t>both endpoints are outside the window, but outside of different edges</a:t>
            </a:r>
          </a:p>
          <a:p>
            <a:pPr marL="1266825" lvl="2" indent="-342900">
              <a:spcBef>
                <a:spcPts val="0"/>
              </a:spcBef>
              <a:buFont typeface="Wingdings" panose="05000000000000000000" pitchFamily="2" charset="2"/>
              <a:buChar char="§"/>
            </a:pPr>
            <a:r>
              <a:rPr lang="en-US" dirty="0"/>
              <a:t>for example, lines </a:t>
            </a:r>
            <a:r>
              <a:rPr lang="en-US" b="1" dirty="0">
                <a:solidFill>
                  <a:srgbClr val="0070C0"/>
                </a:solidFill>
              </a:rPr>
              <a:t>GH</a:t>
            </a:r>
            <a:r>
              <a:rPr lang="en-US" dirty="0"/>
              <a:t> and </a:t>
            </a:r>
            <a:r>
              <a:rPr lang="en-US" b="1" dirty="0">
                <a:solidFill>
                  <a:srgbClr val="0070C0"/>
                </a:solidFill>
              </a:rPr>
              <a:t>IJ</a:t>
            </a:r>
          </a:p>
          <a:p>
            <a:pPr marL="914400" lvl="1" indent="-338138">
              <a:spcBef>
                <a:spcPts val="0"/>
              </a:spcBef>
              <a:buFont typeface="Arial" panose="020B0604020202020204" pitchFamily="34" charset="0"/>
              <a:buChar char="•"/>
            </a:pPr>
            <a:r>
              <a:rPr lang="en-US" dirty="0"/>
              <a:t>calculate line intersection</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66800"/>
            <a:ext cx="2819400" cy="164177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5058" b="15123"/>
          <a:stretch/>
        </p:blipFill>
        <p:spPr>
          <a:xfrm>
            <a:off x="6934200" y="152400"/>
            <a:ext cx="1977887" cy="1487557"/>
          </a:xfrm>
          <a:prstGeom prst="rect">
            <a:avLst/>
          </a:prstGeom>
        </p:spPr>
      </p:pic>
    </p:spTree>
    <p:extLst>
      <p:ext uri="{BB962C8B-B14F-4D97-AF65-F5344CB8AC3E}">
        <p14:creationId xmlns:p14="http://schemas.microsoft.com/office/powerpoint/2010/main" val="158736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1143000"/>
          </a:xfrm>
        </p:spPr>
        <p:txBody>
          <a:bodyPr/>
          <a:lstStyle/>
          <a:p>
            <a:r>
              <a:rPr lang="en-US" b="1" dirty="0">
                <a:solidFill>
                  <a:schemeClr val="accent3">
                    <a:lumMod val="75000"/>
                  </a:schemeClr>
                </a:solidFill>
                <a:effectLst>
                  <a:outerShdw blurRad="38100" dist="38100" dir="2700000" algn="tl">
                    <a:srgbClr val="000000">
                      <a:alpha val="43137"/>
                    </a:srgbClr>
                  </a:outerShdw>
                </a:effectLst>
              </a:rPr>
              <a:t>Cohen-Sutherland in 3D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5463381" cy="4525963"/>
          </a:xfrm>
        </p:spPr>
      </p:pic>
      <p:pic>
        <p:nvPicPr>
          <p:cNvPr id="3076" name="Picture 4" descr="http://us.cdn4.123rf.com/168nwm/julydfg/julydfg1103/julydfg110300158/9122086-3d-glasses-on-a-white-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76200"/>
            <a:ext cx="16002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736025" y="6477000"/>
            <a:ext cx="1423147" cy="307777"/>
          </a:xfrm>
          <a:prstGeom prst="rect">
            <a:avLst/>
          </a:prstGeom>
          <a:noFill/>
        </p:spPr>
        <p:txBody>
          <a:bodyPr wrap="none" rtlCol="0">
            <a:spAutoFit/>
          </a:bodyPr>
          <a:lstStyle/>
          <a:p>
            <a:r>
              <a:rPr lang="en-US" sz="1400" dirty="0">
                <a:solidFill>
                  <a:schemeClr val="accent2"/>
                </a:solidFill>
              </a:rPr>
              <a:t>Angel figure 8.22</a:t>
            </a:r>
          </a:p>
        </p:txBody>
      </p:sp>
    </p:spTree>
    <p:extLst>
      <p:ext uri="{BB962C8B-B14F-4D97-AF65-F5344CB8AC3E}">
        <p14:creationId xmlns:p14="http://schemas.microsoft.com/office/powerpoint/2010/main" val="9283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554</Words>
  <Application>Microsoft Office PowerPoint</Application>
  <PresentationFormat>On-screen Show (4:3)</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Clipping</vt:lpstr>
      <vt:lpstr>Starter Question</vt:lpstr>
      <vt:lpstr>Goals of Clipping</vt:lpstr>
      <vt:lpstr>Line Clipping Cases</vt:lpstr>
      <vt:lpstr>Cohen-Sutherland Clipping</vt:lpstr>
      <vt:lpstr>Outcodes</vt:lpstr>
      <vt:lpstr>Line Clipping Cases</vt:lpstr>
      <vt:lpstr>Clipping Cases…</vt:lpstr>
      <vt:lpstr>Cohen-Sutherland in 3D</vt:lpstr>
      <vt:lpstr>Clipping Polygons</vt:lpstr>
      <vt:lpstr>Clipping Polygons</vt:lpstr>
      <vt:lpstr>Clipping in a  Perspective Projection</vt:lpstr>
      <vt:lpstr>Got it?</vt:lpstr>
      <vt:lpstr>Line from 0,0 to 4,4</vt:lpstr>
      <vt:lpstr>Outcodes = 0000 and 1010</vt:lpstr>
      <vt:lpstr>New Line Segment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Clipping</dc:title>
  <dc:creator>Stephen Dannelly</dc:creator>
  <cp:lastModifiedBy>Jon Tice</cp:lastModifiedBy>
  <cp:revision>28</cp:revision>
  <dcterms:created xsi:type="dcterms:W3CDTF">2014-11-24T15:37:22Z</dcterms:created>
  <dcterms:modified xsi:type="dcterms:W3CDTF">2018-12-10T00:06:44Z</dcterms:modified>
</cp:coreProperties>
</file>