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Sheet1!$D$7:$D$19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15</c:v>
                </c:pt>
                <c:pt idx="3">
                  <c:v>20</c:v>
                </c:pt>
                <c:pt idx="7">
                  <c:v>0</c:v>
                </c:pt>
                <c:pt idx="8">
                  <c:v>1</c:v>
                </c:pt>
                <c:pt idx="9">
                  <c:v>6</c:v>
                </c:pt>
                <c:pt idx="10">
                  <c:v>13</c:v>
                </c:pt>
                <c:pt idx="11">
                  <c:v>18</c:v>
                </c:pt>
                <c:pt idx="12">
                  <c:v>20</c:v>
                </c:pt>
              </c:numCache>
            </c:numRef>
          </c:xVal>
          <c:yVal>
            <c:numRef>
              <c:f>Sheet1!$E$7:$E$19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3</c:v>
                </c:pt>
                <c:pt idx="10">
                  <c:v>3</c:v>
                </c:pt>
                <c:pt idx="11">
                  <c:v>1</c:v>
                </c:pt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60-4C53-86CA-0B260BCF5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781600"/>
        <c:axId val="494777856"/>
      </c:scatterChart>
      <c:valAx>
        <c:axId val="494781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77856"/>
        <c:crosses val="autoZero"/>
        <c:crossBetween val="midCat"/>
        <c:majorUnit val="1"/>
      </c:valAx>
      <c:valAx>
        <c:axId val="49477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81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Sheet1!$D$30:$D$40</c:f>
              <c:numCache>
                <c:formatCode>General</c:formatCode>
                <c:ptCount val="11"/>
                <c:pt idx="0">
                  <c:v>0</c:v>
                </c:pt>
                <c:pt idx="1">
                  <c:v>4</c:v>
                </c:pt>
                <c:pt idx="2">
                  <c:v>12</c:v>
                </c:pt>
                <c:pt idx="3">
                  <c:v>20</c:v>
                </c:pt>
                <c:pt idx="5">
                  <c:v>0</c:v>
                </c:pt>
                <c:pt idx="6">
                  <c:v>1</c:v>
                </c:pt>
                <c:pt idx="7">
                  <c:v>5</c:v>
                </c:pt>
                <c:pt idx="8">
                  <c:v>12</c:v>
                </c:pt>
                <c:pt idx="9">
                  <c:v>18</c:v>
                </c:pt>
                <c:pt idx="10">
                  <c:v>20</c:v>
                </c:pt>
              </c:numCache>
            </c:numRef>
          </c:xVal>
          <c:yVal>
            <c:numRef>
              <c:f>Sheet1!$E$30:$E$40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15</c:v>
                </c:pt>
                <c:pt idx="5">
                  <c:v>0</c:v>
                </c:pt>
                <c:pt idx="6">
                  <c:v>2</c:v>
                </c:pt>
                <c:pt idx="7">
                  <c:v>8</c:v>
                </c:pt>
                <c:pt idx="8">
                  <c:v>13</c:v>
                </c:pt>
                <c:pt idx="9">
                  <c:v>15</c:v>
                </c:pt>
                <c:pt idx="10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A9-42AA-AB1A-C34DAA8AF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715952"/>
        <c:axId val="495708464"/>
      </c:scatterChart>
      <c:valAx>
        <c:axId val="49571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708464"/>
        <c:crosses val="autoZero"/>
        <c:crossBetween val="midCat"/>
        <c:majorUnit val="1"/>
      </c:valAx>
      <c:valAx>
        <c:axId val="49570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71595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2DF-53A6-4C41-8AE4-D6BD26DB0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454-1528-472F-BA83-5FAB3B1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2DF-53A6-4C41-8AE4-D6BD26DB0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454-1528-472F-BA83-5FAB3B1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2DF-53A6-4C41-8AE4-D6BD26DB0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454-1528-472F-BA83-5FAB3B1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6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2DF-53A6-4C41-8AE4-D6BD26DB0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454-1528-472F-BA83-5FAB3B1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2DF-53A6-4C41-8AE4-D6BD26DB0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454-1528-472F-BA83-5FAB3B1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2DF-53A6-4C41-8AE4-D6BD26DB0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454-1528-472F-BA83-5FAB3B1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8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2DF-53A6-4C41-8AE4-D6BD26DB0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454-1528-472F-BA83-5FAB3B1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4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2DF-53A6-4C41-8AE4-D6BD26DB0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454-1528-472F-BA83-5FAB3B1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2DF-53A6-4C41-8AE4-D6BD26DB0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454-1528-472F-BA83-5FAB3B1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2DF-53A6-4C41-8AE4-D6BD26DB0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454-1528-472F-BA83-5FAB3B1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2DF-53A6-4C41-8AE4-D6BD26DB0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454-1528-472F-BA83-5FAB3B1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E2DF-53A6-4C41-8AE4-D6BD26DB0DC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2454-1528-472F-BA83-5FAB3B1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3184"/>
            <a:ext cx="7772400" cy="94706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4147469"/>
            <a:ext cx="6858000" cy="1655762"/>
          </a:xfrm>
        </p:spPr>
        <p:txBody>
          <a:bodyPr/>
          <a:lstStyle/>
          <a:p>
            <a:r>
              <a:rPr lang="en-US" b="1" dirty="0"/>
              <a:t>CSCI 440 Computer Graphics</a:t>
            </a:r>
          </a:p>
          <a:p>
            <a:endParaRPr lang="en-US" dirty="0"/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material blatantly stolen from Chapter 11 of Angel's</a:t>
            </a:r>
          </a:p>
          <a:p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Interactive Computer Graphics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053" r="10758" b="18140"/>
          <a:stretch/>
        </p:blipFill>
        <p:spPr>
          <a:xfrm>
            <a:off x="3071943" y="1873208"/>
            <a:ext cx="3000111" cy="2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7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Bèzier</a:t>
            </a:r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Curves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Control Points (cubic polynomial)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Fifth Order</a:t>
            </a:r>
          </a:p>
        </p:txBody>
      </p:sp>
      <p:pic>
        <p:nvPicPr>
          <p:cNvPr id="2052" name="Picture 4" descr="Construction of a cubic BÃ©zier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1" y="2537011"/>
            <a:ext cx="3098201" cy="12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imation of a cubic BÃ©zier curve, t in [0,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87" y="2537011"/>
            <a:ext cx="3098201" cy="12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imation of the construction of a fifth-order BÃ©zier curv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045" y="4854480"/>
            <a:ext cx="2286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36105" y="6604084"/>
            <a:ext cx="19078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animations from wikipedia.com</a:t>
            </a:r>
          </a:p>
        </p:txBody>
      </p:sp>
    </p:spTree>
    <p:extLst>
      <p:ext uri="{BB962C8B-B14F-4D97-AF65-F5344CB8AC3E}">
        <p14:creationId xmlns:p14="http://schemas.microsoft.com/office/powerpoint/2010/main" val="37958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Subdivision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90689"/>
            <a:ext cx="4876800" cy="1635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923526"/>
            <a:ext cx="4876800" cy="1635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6289" y="6601657"/>
            <a:ext cx="18149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Angel figures 11.34 and 11.35</a:t>
            </a:r>
          </a:p>
        </p:txBody>
      </p:sp>
    </p:spTree>
    <p:extLst>
      <p:ext uri="{BB962C8B-B14F-4D97-AF65-F5344CB8AC3E}">
        <p14:creationId xmlns:p14="http://schemas.microsoft.com/office/powerpoint/2010/main" val="117702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Subdivision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chemeClr val="accent2"/>
                </a:solidFill>
              </a:rPr>
              <a:t>Example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Given the Control Points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[0,0]  [5,5]   [15,5]   [20,0]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First subdivision yields: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[0,0]   [2,2]   [10,5]   [17,2]   [20,0]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Second subdivision yields: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[0,0]   [1,1]   [6,3]   [13,3]   [18,1]   [20,0]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633121"/>
              </p:ext>
            </p:extLst>
          </p:nvPr>
        </p:nvGraphicFramePr>
        <p:xfrm>
          <a:off x="4572000" y="2375254"/>
          <a:ext cx="4572000" cy="162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967563" y="2934585"/>
            <a:ext cx="1679944" cy="572665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4372" y="4001294"/>
            <a:ext cx="978196" cy="637954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5850234"/>
            <a:ext cx="7045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operation uses only one addition and one bit shift.</a:t>
            </a:r>
          </a:p>
        </p:txBody>
      </p:sp>
    </p:spTree>
    <p:extLst>
      <p:ext uri="{BB962C8B-B14F-4D97-AF65-F5344CB8AC3E}">
        <p14:creationId xmlns:p14="http://schemas.microsoft.com/office/powerpoint/2010/main" val="421103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Subdivision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chemeClr val="accent2"/>
                </a:solidFill>
              </a:rPr>
              <a:t>Example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Given the Control Points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[0,0]  [4,10]   [12,15]   [20,15]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First subdivision yields: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[0,0]   [2,5]   [8,12]   [16,15]   [20,15]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Second subdivision yields: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[0,0]   [1,2]   [5,8]   [12,13]   [18,15]   [20,15]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02965"/>
              </p:ext>
            </p:extLst>
          </p:nvPr>
        </p:nvGraphicFramePr>
        <p:xfrm>
          <a:off x="5784112" y="1698147"/>
          <a:ext cx="3271221" cy="263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840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Subdivision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4" y="1541722"/>
            <a:ext cx="2884968" cy="1690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75098"/>
            <a:ext cx="4467889" cy="1827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602126"/>
            <a:ext cx="4876800" cy="1922721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rot="7460810">
            <a:off x="3753292" y="2541183"/>
            <a:ext cx="435935" cy="8187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14378821">
            <a:off x="3615941" y="4192771"/>
            <a:ext cx="435935" cy="8187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26289" y="660165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Angel figures 11.37, 38 and 39</a:t>
            </a:r>
          </a:p>
        </p:txBody>
      </p:sp>
    </p:spTree>
    <p:extLst>
      <p:ext uri="{BB962C8B-B14F-4D97-AF65-F5344CB8AC3E}">
        <p14:creationId xmlns:p14="http://schemas.microsoft.com/office/powerpoint/2010/main" val="187275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047"/>
            <a:ext cx="7886700" cy="91255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Subdivision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17" y="1564757"/>
            <a:ext cx="2453113" cy="1625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219" y="1564757"/>
            <a:ext cx="2453113" cy="1625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218" y="3882655"/>
            <a:ext cx="2453113" cy="1625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117" y="3882655"/>
            <a:ext cx="2453113" cy="16250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6289" y="6601657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Angel figures 46A - 46D</a:t>
            </a:r>
          </a:p>
        </p:txBody>
      </p:sp>
    </p:spTree>
    <p:extLst>
      <p:ext uri="{BB962C8B-B14F-4D97-AF65-F5344CB8AC3E}">
        <p14:creationId xmlns:p14="http://schemas.microsoft.com/office/powerpoint/2010/main" val="83007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Meshes from Data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Delaunay Triangulation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24" y="2658140"/>
            <a:ext cx="2330667" cy="1360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787" y="2640327"/>
            <a:ext cx="2330667" cy="1360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675" y="4639248"/>
            <a:ext cx="2330667" cy="137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5529" y="6601657"/>
            <a:ext cx="1986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Angel figures 11.47, 11.49, 11.50</a:t>
            </a:r>
          </a:p>
        </p:txBody>
      </p:sp>
    </p:spTree>
    <p:extLst>
      <p:ext uri="{BB962C8B-B14F-4D97-AF65-F5344CB8AC3E}">
        <p14:creationId xmlns:p14="http://schemas.microsoft.com/office/powerpoint/2010/main" val="186198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Some curves do have an exact formula.</a:t>
                </a:r>
              </a:p>
              <a:p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dirty="0"/>
                  <a:t>Example: circle</a:t>
                </a:r>
              </a:p>
              <a:p>
                <a:pPr marL="137160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rad>
                    </m:oMath>
                  </m:oMathPara>
                </a14:m>
                <a:endParaRPr lang="en-US" baseline="30000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dirty="0"/>
                  <a:t>but that only gives positive values, so we also need</a:t>
                </a:r>
              </a:p>
              <a:p>
                <a:pPr marL="137160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rad>
                    </m:oMath>
                  </m:oMathPara>
                </a14:m>
                <a:endParaRPr lang="en-US" baseline="30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7899075" y="1934351"/>
            <a:ext cx="17237" cy="18963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995296" y="2826498"/>
            <a:ext cx="1842033" cy="31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455322" y="2382745"/>
            <a:ext cx="887506" cy="88750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Some lines do have an exact formula.</a:t>
            </a:r>
          </a:p>
          <a:p>
            <a:endParaRPr lang="en-US" dirty="0"/>
          </a:p>
          <a:p>
            <a:r>
              <a:rPr lang="en-US" dirty="0"/>
              <a:t>Example: y = mx + b</a:t>
            </a:r>
            <a:endParaRPr lang="en-US" baseline="30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what's the formula for this line: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99075" y="1934351"/>
            <a:ext cx="17237" cy="18963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995296" y="2826498"/>
            <a:ext cx="1842033" cy="31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333129" y="2070847"/>
            <a:ext cx="986118" cy="1246094"/>
          </a:xfrm>
          <a:prstGeom prst="line">
            <a:avLst/>
          </a:prstGeom>
          <a:ln w="38100" cap="rnd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899075" y="4139669"/>
            <a:ext cx="17237" cy="18963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95296" y="5031816"/>
            <a:ext cx="1842033" cy="31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19247" y="4276165"/>
            <a:ext cx="0" cy="1534649"/>
          </a:xfrm>
          <a:prstGeom prst="line">
            <a:avLst/>
          </a:prstGeom>
          <a:ln w="38100" cap="rnd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Parametric Polynomial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394"/>
            <a:ext cx="7886700" cy="5157887"/>
          </a:xfrm>
        </p:spPr>
        <p:txBody>
          <a:bodyPr/>
          <a:lstStyle/>
          <a:p>
            <a:r>
              <a:rPr lang="en-US" dirty="0"/>
              <a:t>We can form curves using </a:t>
            </a:r>
            <a:r>
              <a:rPr lang="en-US" b="1" dirty="0">
                <a:solidFill>
                  <a:srgbClr val="C00000"/>
                </a:solidFill>
              </a:rPr>
              <a:t>control points </a:t>
            </a:r>
            <a:r>
              <a:rPr lang="en-US" dirty="0"/>
              <a:t>to shape the curve.</a:t>
            </a:r>
          </a:p>
          <a:p>
            <a:r>
              <a:rPr lang="en-US" dirty="0"/>
              <a:t>The higher the order of the polynomial, the more control we have.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the higher the order, the more time it takes to compute the points.</a:t>
            </a:r>
          </a:p>
          <a:p>
            <a:r>
              <a:rPr lang="en-US" b="1" dirty="0">
                <a:solidFill>
                  <a:srgbClr val="C00000"/>
                </a:solidFill>
              </a:rPr>
              <a:t>Cubic</a:t>
            </a:r>
            <a:r>
              <a:rPr lang="en-US" dirty="0"/>
              <a:t> is the sweet spot.</a:t>
            </a:r>
          </a:p>
          <a:p>
            <a:pPr lvl="1"/>
            <a:r>
              <a:rPr lang="en-US" dirty="0"/>
              <a:t>uses 4 control points</a:t>
            </a:r>
          </a:p>
        </p:txBody>
      </p:sp>
      <p:pic>
        <p:nvPicPr>
          <p:cNvPr id="1026" name="Picture 2" descr="Polynomial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97" y="3358961"/>
            <a:ext cx="49339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3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Parametric Polynomial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methods that use control points to create curves.</a:t>
            </a:r>
          </a:p>
          <a:p>
            <a:pPr lvl="1"/>
            <a:r>
              <a:rPr lang="en-US" dirty="0" err="1"/>
              <a:t>Hermite</a:t>
            </a:r>
            <a:r>
              <a:rPr lang="en-US" dirty="0"/>
              <a:t> Curves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Bezier Curves</a:t>
            </a:r>
          </a:p>
          <a:p>
            <a:pPr lvl="2"/>
            <a:r>
              <a:rPr lang="en-US" dirty="0"/>
              <a:t>we just need to rotate and translate points (matrix math)</a:t>
            </a:r>
          </a:p>
          <a:p>
            <a:pPr lvl="1"/>
            <a:endParaRPr lang="en-US" dirty="0"/>
          </a:p>
          <a:p>
            <a:r>
              <a:rPr lang="en-US" dirty="0"/>
              <a:t>To build a more complex curve, break the curve into groups of four control points.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46" y="2403949"/>
            <a:ext cx="2142565" cy="935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58" y="5172634"/>
            <a:ext cx="4876800" cy="12057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8009" y="6601657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Angel figures 11.9 and 11.10</a:t>
            </a:r>
          </a:p>
        </p:txBody>
      </p:sp>
    </p:spTree>
    <p:extLst>
      <p:ext uri="{BB962C8B-B14F-4D97-AF65-F5344CB8AC3E}">
        <p14:creationId xmlns:p14="http://schemas.microsoft.com/office/powerpoint/2010/main" val="8425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Assume we want to model an airplane.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cross section near the cockpit would look like: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would probably break this into four curves and settle for this: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44" y="365126"/>
            <a:ext cx="3262891" cy="125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12" y="3316941"/>
            <a:ext cx="2161432" cy="891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099" y="4851562"/>
            <a:ext cx="1978245" cy="1697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7350" y="6548927"/>
            <a:ext cx="2015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Angel figures 11.5, 11.6, and 11.7</a:t>
            </a:r>
          </a:p>
        </p:txBody>
      </p:sp>
    </p:spTree>
    <p:extLst>
      <p:ext uri="{BB962C8B-B14F-4D97-AF65-F5344CB8AC3E}">
        <p14:creationId xmlns:p14="http://schemas.microsoft.com/office/powerpoint/2010/main" val="79394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when we break a curve into sections, we get: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Solutions include</a:t>
            </a:r>
          </a:p>
          <a:p>
            <a:pPr lvl="1"/>
            <a:r>
              <a:rPr lang="en-US" dirty="0"/>
              <a:t>Cubic B-Splines</a:t>
            </a:r>
          </a:p>
          <a:p>
            <a:pPr lvl="1"/>
            <a:r>
              <a:rPr lang="en-US" dirty="0" err="1"/>
              <a:t>Nonuniform</a:t>
            </a:r>
            <a:r>
              <a:rPr lang="en-US" dirty="0"/>
              <a:t> rational B-Splines (</a:t>
            </a:r>
            <a:r>
              <a:rPr lang="en-US" dirty="0" err="1"/>
              <a:t>nurbs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weights to change the importance of particular control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429435"/>
            <a:ext cx="2761129" cy="1682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6543" y="6604084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Angel figure 11.8</a:t>
            </a:r>
          </a:p>
        </p:txBody>
      </p:sp>
    </p:spTree>
    <p:extLst>
      <p:ext uri="{BB962C8B-B14F-4D97-AF65-F5344CB8AC3E}">
        <p14:creationId xmlns:p14="http://schemas.microsoft.com/office/powerpoint/2010/main" val="192672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Bèzier</a:t>
            </a:r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Curves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1" y="1927411"/>
            <a:ext cx="3393141" cy="3393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07342"/>
            <a:ext cx="4046198" cy="1528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6289" y="6601657"/>
            <a:ext cx="18149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Angel figures 11.19 and 11.20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836" y="5320552"/>
            <a:ext cx="64764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B(u)</a:t>
            </a:r>
            <a:r>
              <a:rPr lang="en-US" sz="2800" dirty="0"/>
              <a:t>, as u goes from 0 to 1 =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(1 - u)</a:t>
            </a:r>
            <a:r>
              <a:rPr lang="en-US" sz="2800" b="1" baseline="30000" dirty="0">
                <a:solidFill>
                  <a:srgbClr val="C00000"/>
                </a:solidFill>
              </a:rPr>
              <a:t>3</a:t>
            </a:r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b="1" baseline="-25000" dirty="0">
                <a:solidFill>
                  <a:srgbClr val="C00000"/>
                </a:solidFill>
              </a:rPr>
              <a:t>0</a:t>
            </a:r>
            <a:r>
              <a:rPr lang="en-US" sz="2800" b="1" dirty="0">
                <a:solidFill>
                  <a:srgbClr val="C00000"/>
                </a:solidFill>
              </a:rPr>
              <a:t> + 3(1 - u)</a:t>
            </a:r>
            <a:r>
              <a:rPr lang="en-US" sz="2800" b="1" baseline="30000" dirty="0">
                <a:solidFill>
                  <a:srgbClr val="C00000"/>
                </a:solidFill>
              </a:rPr>
              <a:t>2</a:t>
            </a:r>
            <a:r>
              <a:rPr lang="en-US" sz="2800" b="1" dirty="0">
                <a:solidFill>
                  <a:srgbClr val="C00000"/>
                </a:solidFill>
              </a:rPr>
              <a:t>uP</a:t>
            </a:r>
            <a:r>
              <a:rPr lang="en-US" sz="2800" b="1" baseline="-25000" dirty="0">
                <a:solidFill>
                  <a:srgbClr val="C00000"/>
                </a:solidFill>
              </a:rPr>
              <a:t>1</a:t>
            </a:r>
            <a:r>
              <a:rPr lang="en-US" sz="2800" b="1" dirty="0">
                <a:solidFill>
                  <a:srgbClr val="C00000"/>
                </a:solidFill>
              </a:rPr>
              <a:t> + 3(1 - u)u</a:t>
            </a:r>
            <a:r>
              <a:rPr lang="en-US" sz="2800" b="1" baseline="30000" dirty="0">
                <a:solidFill>
                  <a:srgbClr val="C00000"/>
                </a:solidFill>
              </a:rPr>
              <a:t>2</a:t>
            </a:r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b="1" baseline="-25000" dirty="0">
                <a:solidFill>
                  <a:srgbClr val="C00000"/>
                </a:solidFill>
              </a:rPr>
              <a:t>2</a:t>
            </a:r>
            <a:r>
              <a:rPr lang="en-US" sz="2800" b="1" dirty="0">
                <a:solidFill>
                  <a:srgbClr val="C00000"/>
                </a:solidFill>
              </a:rPr>
              <a:t> + u</a:t>
            </a:r>
            <a:r>
              <a:rPr lang="en-US" sz="2800" b="1" baseline="30000" dirty="0">
                <a:solidFill>
                  <a:srgbClr val="C00000"/>
                </a:solidFill>
              </a:rPr>
              <a:t>3</a:t>
            </a:r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b="1" baseline="-25000" dirty="0">
                <a:solidFill>
                  <a:srgbClr val="C00000"/>
                </a:solidFill>
              </a:rPr>
              <a:t>3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611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Bèzier</a:t>
            </a:r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Curves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control points (linear)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Three control points (quadratic)</a:t>
            </a:r>
          </a:p>
        </p:txBody>
      </p:sp>
      <p:pic>
        <p:nvPicPr>
          <p:cNvPr id="3074" name="Picture 2" descr="https://upload.wikimedia.org/wikipedia/commons/thumb/0/00/B%C3%A9zier_1_big.gif/240px-B%C3%A9zier_1_bi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41" y="2290808"/>
            <a:ext cx="3581512" cy="14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imation of a quadratic BÃ©zier curve, t in [0,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97" y="4356847"/>
            <a:ext cx="4368278" cy="182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6105" y="6604084"/>
            <a:ext cx="19078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animations from wikipedia.com</a:t>
            </a:r>
          </a:p>
        </p:txBody>
      </p:sp>
    </p:spTree>
    <p:extLst>
      <p:ext uri="{BB962C8B-B14F-4D97-AF65-F5344CB8AC3E}">
        <p14:creationId xmlns:p14="http://schemas.microsoft.com/office/powerpoint/2010/main" val="108909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501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Curves</vt:lpstr>
      <vt:lpstr>Explicit Representation</vt:lpstr>
      <vt:lpstr>Explicit Representation</vt:lpstr>
      <vt:lpstr>Parametric Polynomial Curves</vt:lpstr>
      <vt:lpstr>Parametric Polynomial Curves</vt:lpstr>
      <vt:lpstr>Example</vt:lpstr>
      <vt:lpstr>Problem</vt:lpstr>
      <vt:lpstr>Bèzier Curves</vt:lpstr>
      <vt:lpstr>Bèzier Curves</vt:lpstr>
      <vt:lpstr>Bèzier Curves</vt:lpstr>
      <vt:lpstr>Recursive Subdivision</vt:lpstr>
      <vt:lpstr>Recursive Subdivision</vt:lpstr>
      <vt:lpstr>Recursive Subdivision</vt:lpstr>
      <vt:lpstr>Recursive Subdivision</vt:lpstr>
      <vt:lpstr>Recursive Subdivision</vt:lpstr>
      <vt:lpstr>Building Meshes from Data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Curves</dc:title>
  <dc:creator>Dannelly, Robert Stephen</dc:creator>
  <cp:lastModifiedBy>Jon Tice</cp:lastModifiedBy>
  <cp:revision>18</cp:revision>
  <dcterms:created xsi:type="dcterms:W3CDTF">2018-11-25T19:49:29Z</dcterms:created>
  <dcterms:modified xsi:type="dcterms:W3CDTF">2018-12-10T00:45:07Z</dcterms:modified>
</cp:coreProperties>
</file>