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18" y="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3BA4803-05A8-45CA-A952-FB7220482E4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ED859F-E1EE-47BD-8227-9A29646CB2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/>
          <a:p>
            <a:pPr algn="r"/>
            <a:r>
              <a:rPr lang="en-US" sz="2800" b="1" dirty="0" smtClean="0"/>
              <a:t>Part One - Theory</a:t>
            </a:r>
          </a:p>
          <a:p>
            <a:pPr algn="r"/>
            <a:r>
              <a:rPr lang="en-US" sz="1800" dirty="0" smtClean="0"/>
              <a:t>based on Chapter 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27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ambient light reflects evenly across the surface, so calculation is simple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baseline="-25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</a:t>
            </a:r>
            <a:r>
              <a:rPr lang="en-US" sz="2800" b="1" baseline="-25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800" b="1" baseline="-25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Ka</a:t>
            </a:r>
            <a:r>
              <a:rPr lang="en-US" dirty="0" smtClean="0"/>
              <a:t> is the material's ambient coefficient</a:t>
            </a:r>
          </a:p>
          <a:p>
            <a:r>
              <a:rPr lang="en-US" dirty="0" smtClean="0"/>
              <a:t>0 ≤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Component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ym typeface="Wingdings"/>
                  </a:rPr>
                  <a:t>Adding in a reflection angle coefficient for the surface </a:t>
                </a:r>
                <a:r>
                  <a:rPr lang="en-US" dirty="0" err="1" smtClean="0">
                    <a:sym typeface="Wingdings"/>
                  </a:rPr>
                  <a:t>K</a:t>
                </a:r>
                <a:r>
                  <a:rPr lang="en-US" baseline="-25000" dirty="0" err="1" smtClean="0">
                    <a:sym typeface="Wingdings"/>
                  </a:rPr>
                  <a:t>d</a:t>
                </a:r>
                <a:r>
                  <a:rPr lang="en-US" dirty="0" smtClean="0">
                    <a:sym typeface="Wingdings"/>
                  </a:rPr>
                  <a:t> and a distance from the light, d, we get:</a:t>
                </a:r>
              </a:p>
              <a:p>
                <a:endParaRPr lang="en-US" dirty="0">
                  <a:sym typeface="Wingdings"/>
                </a:endParaRPr>
              </a:p>
              <a:p>
                <a:pPr marL="914400" indent="0">
                  <a:buNone/>
                </a:pPr>
                <a:r>
                  <a:rPr lang="en-US" sz="32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I</a:t>
                </a:r>
                <a:r>
                  <a:rPr lang="en-US" sz="3200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d</a:t>
                </a:r>
                <a:r>
                  <a:rPr lang="en-US" sz="32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</m:ctrlPr>
                      </m:fPr>
                      <m:num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  <m:t>𝐊</m:t>
                        </m:r>
                        <m:r>
                          <a:rPr lang="en-US" sz="3200" b="1" i="0" baseline="-25000" smtClean="0">
                            <a:solidFill>
                              <a:srgbClr val="C00000"/>
                            </a:solidFill>
                            <a:latin typeface="Cambria Math"/>
                            <a:sym typeface="Wingdings"/>
                          </a:rPr>
                          <m:t>𝐝</m:t>
                        </m:r>
                      </m:num>
                      <m:den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/>
                          </a:rPr>
                          <m:t>𝐚</m:t>
                        </m:r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/>
                          </a:rPr>
                          <m:t>+</m:t>
                        </m:r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/>
                          </a:rPr>
                          <m:t>𝐛𝐝</m:t>
                        </m:r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/>
                          </a:rPr>
                          <m:t>+</m:t>
                        </m:r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/>
                          </a:rPr>
                          <m:t>𝐜𝐝𝟐</m:t>
                        </m:r>
                      </m:den>
                    </m:f>
                  </m:oMath>
                </a14:m>
                <a:r>
                  <a:rPr lang="en-US" sz="3200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(</a:t>
                </a:r>
                <a:r>
                  <a:rPr lang="en-US" sz="32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ln</a:t>
                </a:r>
                <a:r>
                  <a:rPr lang="en-US" sz="32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) </a:t>
                </a:r>
                <a:r>
                  <a:rPr lang="en-US" sz="32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K</a:t>
                </a:r>
                <a:r>
                  <a:rPr lang="en-US" sz="3200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d</a:t>
                </a:r>
                <a:r>
                  <a:rPr lang="en-US" sz="32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L</a:t>
                </a:r>
                <a:r>
                  <a:rPr lang="en-US" sz="3200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d</a:t>
                </a:r>
                <a:endParaRPr lang="en-US" sz="3200" b="1" baseline="-25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/>
                </a:endParaRPr>
              </a:p>
              <a:p>
                <a:endParaRPr lang="en-US" dirty="0">
                  <a:sym typeface="Wingdings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445794"/>
            <a:ext cx="2657615" cy="2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determine glare, we need to factor in the difference between the direction to the viewer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dirty="0" smtClean="0"/>
              <a:t> and the perfect reflection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r>
              <a:rPr lang="en-US" dirty="0" smtClean="0"/>
              <a:t>.  That angle is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/>
              <a:t>We also need to account for the shininess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74725" indent="0"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baseline="-25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3200" b="1" baseline="-25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200" b="1" baseline="-25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cos</a:t>
            </a:r>
            <a:r>
              <a:rPr lang="el-GR" sz="3200" b="1" baseline="30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endParaRPr lang="en-US" sz="32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near infinity is a perfect mirror</a:t>
            </a:r>
          </a:p>
          <a:p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between 100 and 500 is metal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What about distance?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if cos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is negative?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( (r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  v), 0 )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1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 all Components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2209800"/>
              </a:xfrm>
            </p:spPr>
            <p:txBody>
              <a:bodyPr/>
              <a:lstStyle/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 =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𝐚</m:t>
                        </m:r>
                        <m:r>
                          <a:rPr lang="en-US" b="1" i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𝐛𝐝</m:t>
                        </m:r>
                        <m:r>
                          <a:rPr lang="en-US" b="1" i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𝐜𝐝𝟐</m:t>
                        </m:r>
                      </m:den>
                    </m:f>
                    <m:r>
                      <a:rPr lang="en-US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endParaRPr lang="en-US" b="1" i="0" dirty="0" smtClean="0">
                  <a:solidFill>
                    <a:schemeClr val="tx2">
                      <a:lumMod val="75000"/>
                    </a:schemeClr>
                  </a:solidFill>
                  <a:latin typeface="Cambria Math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ambria Math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cs typeface="Courier New" panose="02070309020205020404" pitchFamily="49" charset="0"/>
                      </a:rPr>
                      <m:t>( </m:t>
                    </m:r>
                    <m:r>
                      <a:rPr lang="en-US" b="1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cs typeface="Courier New" panose="02070309020205020404" pitchFamily="49" charset="0"/>
                      </a:rPr>
                      <m:t>𝐤𝐝𝐋</m:t>
                    </m:r>
                    <m:r>
                      <a:rPr lang="en-US" b="1" i="0" baseline="-2500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cs typeface="Courier New" panose="02070309020205020404" pitchFamily="49" charset="0"/>
                      </a:rPr>
                      <m:t>𝐝</m:t>
                    </m:r>
                    <m:r>
                      <a:rPr lang="en-US" b="1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cs typeface="Courier New" panose="02070309020205020404" pitchFamily="49" charset="0"/>
                      </a:rPr>
                      <m:t>𝐦𝐚𝐱</m:t>
                    </m:r>
                    <m:r>
                      <a:rPr lang="en-US" b="1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cs typeface="Courier New" panose="02070309020205020404" pitchFamily="49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cs typeface="Courier New" panose="02070309020205020404" pitchFamily="49" charset="0"/>
                      </a:rPr>
                      <m:t>𝐥</m:t>
                    </m:r>
                  </m:oMath>
                </a14:m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n,0) </a:t>
                </a:r>
                <a:r>
                  <a:rPr lang="en-US" sz="3200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+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 </a:t>
                </a:r>
                <a:r>
                  <a:rPr lang="en-US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k</a:t>
                </a:r>
                <a:r>
                  <a:rPr lang="en-US" b="1" baseline="-25000" dirty="0" err="1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s</a:t>
                </a:r>
                <a:r>
                  <a:rPr lang="en-US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L</a:t>
                </a:r>
                <a:r>
                  <a:rPr lang="en-US" b="1" baseline="-25000" dirty="0" err="1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s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 max((</a:t>
                </a:r>
                <a:r>
                  <a:rPr lang="en-US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rv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)</a:t>
                </a:r>
                <a:r>
                  <a:rPr lang="el-GR" b="1" baseline="30000" dirty="0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α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,0) )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	</a:t>
                </a:r>
                <a:r>
                  <a:rPr lang="en-US" sz="3200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+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 </a:t>
                </a:r>
                <a:r>
                  <a:rPr lang="en-US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k</a:t>
                </a:r>
                <a:r>
                  <a:rPr lang="en-US" b="1" baseline="-25000" dirty="0" err="1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</a:t>
                </a:r>
                <a:r>
                  <a:rPr lang="en-US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L</a:t>
                </a:r>
                <a:r>
                  <a:rPr lang="en-US" b="1" baseline="-25000" dirty="0" err="1" smtClean="0">
                    <a:solidFill>
                      <a:schemeClr val="tx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</a:t>
                </a:r>
                <a:endParaRPr lang="en-US" b="1" baseline="-25000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2209800"/>
              </a:xfrm>
              <a:blipFill>
                <a:blip r:embed="rId2"/>
                <a:stretch>
                  <a:fillRect l="-1111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50866"/>
            <a:ext cx="2429015" cy="19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Normal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3 non-linear points, P1 P2 P3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(P3 - P1) X (P2 - P1)</a:t>
            </a:r>
          </a:p>
          <a:p>
            <a:endParaRPr lang="en-US" dirty="0"/>
          </a:p>
          <a:p>
            <a:r>
              <a:rPr lang="en-US" dirty="0" smtClean="0"/>
              <a:t>remember to observe the right hand rule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(P3y-P2y)(P2z-P1z) - (P3z-P2z)(P2y-P1y)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P3z-P2z)(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P2x-P1x) - (P3x-P2x)(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P2z-P1z)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P3x-P2x)(P2y-P1y)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P3y-P2y)(P2x-P1x)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Which model do we use</a:t>
            </a:r>
          </a:p>
          <a:p>
            <a:pPr marL="457200" indent="-457200">
              <a:spcBef>
                <a:spcPts val="1200"/>
              </a:spcBef>
              <a:buFont typeface="+mj-lt"/>
              <a:buAutoNum type="alphaUcPeriod"/>
            </a:pPr>
            <a:r>
              <a:rPr lang="en-US" dirty="0" smtClean="0"/>
              <a:t>Constant shading with distant source</a:t>
            </a:r>
          </a:p>
          <a:p>
            <a:pPr marL="457200" indent="-457200">
              <a:spcBef>
                <a:spcPts val="1200"/>
              </a:spcBef>
              <a:buFont typeface="+mj-lt"/>
              <a:buAutoNum type="alphaUcPeriod"/>
            </a:pPr>
            <a:r>
              <a:rPr lang="en-US" dirty="0" smtClean="0"/>
              <a:t>Interpolative shading with distant source</a:t>
            </a:r>
          </a:p>
          <a:p>
            <a:pPr marL="457200" indent="-457200">
              <a:spcBef>
                <a:spcPts val="1200"/>
              </a:spcBef>
              <a:buFont typeface="+mj-lt"/>
              <a:buAutoNum type="alphaUcPeriod"/>
            </a:pPr>
            <a:r>
              <a:rPr lang="en-US" dirty="0" smtClean="0"/>
              <a:t>Constant shading with local source</a:t>
            </a:r>
          </a:p>
          <a:p>
            <a:pPr marL="457200" indent="-457200">
              <a:spcBef>
                <a:spcPts val="1200"/>
              </a:spcBef>
              <a:buFont typeface="+mj-lt"/>
              <a:buAutoNum type="alphaUcPeriod"/>
            </a:pPr>
            <a:r>
              <a:rPr lang="en-US" dirty="0" smtClean="0"/>
              <a:t>Interpolative shading with local source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9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Last line of the Fragment </a:t>
            </a:r>
            <a:r>
              <a:rPr lang="en-US" dirty="0" err="1" smtClean="0"/>
              <a:t>Shader</a:t>
            </a:r>
            <a:r>
              <a:rPr lang="en-US" dirty="0" smtClean="0"/>
              <a:t>:</a:t>
            </a:r>
          </a:p>
          <a:p>
            <a:pPr marL="457200" indent="0">
              <a:buNone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gl_FragColor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ambient + diffuse + specular;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Where do we compute those values?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inside the application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 the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 the fragment </a:t>
            </a:r>
            <a:r>
              <a:rPr lang="en-US" dirty="0" err="1" smtClean="0"/>
              <a:t>shader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some combination of those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classes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Lighting Code</a:t>
            </a:r>
          </a:p>
          <a:p>
            <a:endParaRPr lang="en-US" sz="3200" dirty="0" smtClean="0"/>
          </a:p>
          <a:p>
            <a:r>
              <a:rPr lang="en-US" sz="3200" dirty="0" smtClean="0"/>
              <a:t>Exam #2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676400"/>
            <a:ext cx="8305800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5257800" cy="1168400"/>
          </a:xfrm>
        </p:spPr>
        <p:txBody>
          <a:bodyPr/>
          <a:lstStyle/>
          <a:p>
            <a:r>
              <a:rPr lang="en-US" dirty="0" smtClean="0"/>
              <a:t>Lights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038600"/>
          </a:xfrm>
        </p:spPr>
        <p:txBody>
          <a:bodyPr/>
          <a:lstStyle/>
          <a:p>
            <a:r>
              <a:rPr lang="en-US" dirty="0" smtClean="0"/>
              <a:t>Lights bounce off surfaces</a:t>
            </a:r>
            <a:r>
              <a:rPr lang="en-US" dirty="0"/>
              <a:t> </a:t>
            </a:r>
            <a:r>
              <a:rPr lang="en-US" dirty="0" smtClean="0"/>
              <a:t>and reflect colors, scattering light in many directions.</a:t>
            </a:r>
          </a:p>
          <a:p>
            <a:pPr lvl="1"/>
            <a:r>
              <a:rPr lang="en-US" dirty="0" smtClean="0"/>
              <a:t>recursive process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Numeric methods are not fast enough to generate true lighting effects in real-time</a:t>
            </a:r>
          </a:p>
          <a:p>
            <a:pPr lvl="1"/>
            <a:r>
              <a:rPr lang="en-US" dirty="0" smtClean="0"/>
              <a:t>close is usually good enough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So…  We use a simpler lighting model, such the </a:t>
            </a:r>
            <a:r>
              <a:rPr lang="en-US" dirty="0" err="1" smtClean="0"/>
              <a:t>Phong</a:t>
            </a:r>
            <a:r>
              <a:rPr lang="en-US" dirty="0" smtClean="0"/>
              <a:t> Reflection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81001"/>
            <a:ext cx="3015931" cy="2108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9914" y="649702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figure 6.1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 of Lighting Model?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What are the components (variables) of a lighting model?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1" u="sng" dirty="0" smtClean="0">
                <a:solidFill>
                  <a:schemeClr val="tx2">
                    <a:lumMod val="50000"/>
                  </a:schemeClr>
                </a:solidFill>
              </a:rPr>
              <a:t>Light Sources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ocation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distance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direction of light rays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Color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red, green, blue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3048000"/>
            <a:ext cx="2473754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solidFill>
                  <a:schemeClr val="tx2">
                    <a:lumMod val="50000"/>
                  </a:schemeClr>
                </a:solidFill>
              </a:rPr>
              <a:t>Surfaces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Color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Location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orientation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Material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reflectivity</a:t>
            </a:r>
          </a:p>
          <a:p>
            <a:endParaRPr lang="en-US" dirty="0"/>
          </a:p>
        </p:txBody>
      </p:sp>
      <p:pic>
        <p:nvPicPr>
          <p:cNvPr id="1026" name="Picture 2" descr="C:\Users\dannellys\AppData\Local\Microsoft\Windows\Temporary Internet Files\Content.IE5\CRDBJZEJ\MC90043440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424792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Surface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800" b="1" dirty="0" smtClean="0"/>
              <a:t>Specular</a:t>
            </a:r>
          </a:p>
          <a:p>
            <a:pPr lvl="1"/>
            <a:r>
              <a:rPr lang="en-US" dirty="0" smtClean="0"/>
              <a:t>mirrors are perfectly specular</a:t>
            </a:r>
          </a:p>
          <a:p>
            <a:pPr marL="514350" indent="-514350"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800" b="1" dirty="0" smtClean="0"/>
              <a:t>Diffuse</a:t>
            </a:r>
          </a:p>
          <a:p>
            <a:pPr lvl="1"/>
            <a:r>
              <a:rPr lang="en-US" dirty="0" smtClean="0"/>
              <a:t>perfectly diffuse scatters light in all directions, thus appears the same to all viewers</a:t>
            </a:r>
          </a:p>
          <a:p>
            <a:pPr marL="514350" indent="-514350"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800" b="1" dirty="0" smtClean="0"/>
              <a:t>Translucent</a:t>
            </a:r>
          </a:p>
          <a:p>
            <a:pPr marL="514350" indent="-514350"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800" b="1" dirty="0" smtClean="0"/>
              <a:t>Emissive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must specify ambient, specular and diffuse for all surfaces.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19200"/>
            <a:ext cx="1656500" cy="165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50" y="1219200"/>
            <a:ext cx="1656500" cy="165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46" y="3517200"/>
            <a:ext cx="1656500" cy="165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9914" y="649702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figure 6.4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Lights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Ambient</a:t>
            </a:r>
          </a:p>
          <a:p>
            <a:pPr lvl="1"/>
            <a:r>
              <a:rPr lang="en-US" dirty="0" smtClean="0"/>
              <a:t>easiest to model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Point Sources</a:t>
            </a:r>
          </a:p>
          <a:p>
            <a:pPr lvl="1"/>
            <a:r>
              <a:rPr lang="en-US" dirty="0" smtClean="0"/>
              <a:t>scene with a single point source tend to have high contrast, so add some ambient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Spot Lights</a:t>
            </a:r>
          </a:p>
          <a:p>
            <a:pPr lvl="1"/>
            <a:r>
              <a:rPr lang="en-US" dirty="0" smtClean="0"/>
              <a:t>same as point source, but light does not emit in 360</a:t>
            </a:r>
            <a:r>
              <a:rPr lang="en-US" baseline="30000" dirty="0" smtClean="0"/>
              <a:t>o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Distant</a:t>
            </a:r>
          </a:p>
          <a:p>
            <a:pPr lvl="1"/>
            <a:r>
              <a:rPr lang="en-US" dirty="0" smtClean="0"/>
              <a:t>reflection across a surface does not change from point to point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 x, y, z, 1 ] is a local point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 x, y, z, 0 ] is a distant point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intensity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distant lights should have less effect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intensity (i) is proportional to the inverse square of the distance:</a:t>
                </a:r>
              </a:p>
              <a:p>
                <a:r>
                  <a:rPr lang="en-US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i</a:t>
                </a: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(p, P</a:t>
                </a:r>
                <a:r>
                  <a:rPr lang="en-US" baseline="-25000" dirty="0" smtClean="0">
                    <a:solidFill>
                      <a:schemeClr val="tx2">
                        <a:lumMod val="75000"/>
                      </a:schemeClr>
                    </a:solidFill>
                  </a:rPr>
                  <a:t>0</a:t>
                </a: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|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P</m:t>
                        </m:r>
                        <m:r>
                          <a:rPr lang="en-US" b="0" i="0" baseline="-2500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b="0" i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baseline="3000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I</m:t>
                    </m:r>
                    <m:r>
                      <a:rPr lang="en-US" b="0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P</m:t>
                    </m:r>
                    <m:r>
                      <a:rPr lang="en-US" b="0" i="0" baseline="-2500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en-US" b="0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dirty="0" smtClean="0"/>
                  <a:t>A better 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(easier) </a:t>
                </a:r>
                <a:r>
                  <a:rPr lang="en-US" dirty="0" smtClean="0"/>
                  <a:t>intensity </a:t>
                </a:r>
                <a:r>
                  <a:rPr lang="en-US" dirty="0" smtClean="0"/>
                  <a:t>calculation is</a:t>
                </a:r>
              </a:p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i</a:t>
                </a: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 = (a + </a:t>
                </a:r>
                <a:r>
                  <a:rPr lang="en-US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bd</a:t>
                </a: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 + cd</a:t>
                </a:r>
                <a:r>
                  <a:rPr lang="en-US" baseline="30000" dirty="0" smtClean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)</a:t>
                </a:r>
                <a:r>
                  <a:rPr lang="en-US" baseline="30000" dirty="0" smtClean="0">
                    <a:solidFill>
                      <a:schemeClr val="tx2">
                        <a:lumMod val="75000"/>
                      </a:schemeClr>
                    </a:solidFill>
                  </a:rPr>
                  <a:t>-1</a:t>
                </a:r>
              </a:p>
              <a:p>
                <a:pPr lvl="1"/>
                <a:r>
                  <a:rPr lang="en-US" dirty="0" smtClean="0"/>
                  <a:t>where d = distance</a:t>
                </a:r>
              </a:p>
              <a:p>
                <a:pPr lvl="1"/>
                <a:r>
                  <a:rPr lang="en-US" dirty="0" smtClean="0"/>
                  <a:t>a, b, c are variables to control the effect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95800" y="3124200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I(P</a:t>
            </a:r>
            <a:r>
              <a:rPr lang="en-US" sz="1400" baseline="-250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 = intensity of light source at P</a:t>
            </a:r>
            <a:r>
              <a:rPr lang="en-US" sz="1400" baseline="-250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 = a point to be lit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 light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876800"/>
          </a:xfrm>
        </p:spPr>
        <p:txBody>
          <a:bodyPr/>
          <a:lstStyle/>
          <a:p>
            <a:r>
              <a:rPr lang="en-US" sz="2800" dirty="0" smtClean="0"/>
              <a:t>a true spot light is not equally intense from side to side</a:t>
            </a:r>
          </a:p>
          <a:p>
            <a:pPr lvl="1"/>
            <a:r>
              <a:rPr lang="en-US" dirty="0" smtClean="0"/>
              <a:t>think of a flashlight</a:t>
            </a:r>
          </a:p>
          <a:p>
            <a:endParaRPr lang="en-US" dirty="0"/>
          </a:p>
          <a:p>
            <a:pPr marL="1660525" indent="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cos </a:t>
            </a:r>
            <a:r>
              <a:rPr lang="en-US" sz="2800" b="1" baseline="30000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2800" b="1" dirty="0" smtClean="0">
                <a:solidFill>
                  <a:schemeClr val="tx2">
                    <a:lumMod val="75000"/>
                  </a:schemeClr>
                </a:solidFill>
              </a:rPr>
              <a:t>Φ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exponent e controls the intensity </a:t>
            </a:r>
          </a:p>
          <a:p>
            <a:pPr marL="168275" indent="0">
              <a:buNone/>
            </a:pPr>
            <a:r>
              <a:rPr lang="en-US" dirty="0" smtClean="0"/>
              <a:t>drop 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14"/>
          <a:stretch/>
        </p:blipFill>
        <p:spPr>
          <a:xfrm>
            <a:off x="5867400" y="2743200"/>
            <a:ext cx="3011556" cy="2385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7200" y="6497023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figure 6.12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 </a:t>
            </a:r>
            <a:r>
              <a:rPr lang="en-US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4000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4000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4000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4000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4000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4000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4000" baseline="-25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L = light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 = reflection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 = ambient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 = diffuse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 = specular</a:t>
            </a:r>
          </a:p>
          <a:p>
            <a:endParaRPr lang="en-US" dirty="0"/>
          </a:p>
          <a:p>
            <a:r>
              <a:rPr lang="en-US" dirty="0" smtClean="0"/>
              <a:t>We calculate the intensity for each point.</a:t>
            </a:r>
          </a:p>
          <a:p>
            <a:r>
              <a:rPr lang="en-US" dirty="0" smtClean="0"/>
              <a:t>Each light source adds more color.</a:t>
            </a:r>
          </a:p>
          <a:p>
            <a:r>
              <a:rPr lang="en-US" dirty="0" smtClean="0"/>
              <a:t>Lights and Reflections have </a:t>
            </a:r>
            <a:r>
              <a:rPr lang="en-US" dirty="0" err="1" smtClean="0"/>
              <a:t>red,green,blue</a:t>
            </a:r>
            <a:r>
              <a:rPr lang="en-US" dirty="0" smtClean="0"/>
              <a:t> components.</a:t>
            </a:r>
          </a:p>
          <a:p>
            <a:r>
              <a:rPr lang="en-US" dirty="0"/>
              <a:t>W</a:t>
            </a:r>
            <a:r>
              <a:rPr lang="en-US" dirty="0" smtClean="0"/>
              <a:t>e usually also add a global ambient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Uses four vectors</a:t>
            </a:r>
          </a:p>
          <a:p>
            <a:pPr lvl="1"/>
            <a:r>
              <a:rPr lang="en-US" sz="2400" dirty="0" smtClean="0"/>
              <a:t>n = normal</a:t>
            </a:r>
          </a:p>
          <a:p>
            <a:pPr lvl="1"/>
            <a:r>
              <a:rPr lang="en-US" sz="2400" dirty="0" smtClean="0"/>
              <a:t>v = direction to viewer</a:t>
            </a:r>
          </a:p>
          <a:p>
            <a:pPr lvl="1"/>
            <a:r>
              <a:rPr lang="en-US" sz="2400" dirty="0" smtClean="0"/>
              <a:t>l = direction to light source</a:t>
            </a:r>
          </a:p>
          <a:p>
            <a:pPr lvl="1"/>
            <a:r>
              <a:rPr lang="en-US" sz="2400" dirty="0" smtClean="0"/>
              <a:t>r = direction of perfectly reflected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light ray</a:t>
            </a:r>
          </a:p>
          <a:p>
            <a:endParaRPr lang="en-US" sz="2800" dirty="0" smtClean="0"/>
          </a:p>
          <a:p>
            <a:r>
              <a:rPr lang="en-US" sz="2800" dirty="0" smtClean="0"/>
              <a:t>vectors </a:t>
            </a:r>
            <a:r>
              <a:rPr lang="en-US" sz="2800" dirty="0"/>
              <a:t>can change from point to point on a surface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47800"/>
            <a:ext cx="3267215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</a:t>
            </a:r>
            <a:r>
              <a:rPr lang="en-US" dirty="0" err="1" smtClean="0"/>
              <a:t>Phong</a:t>
            </a:r>
            <a:r>
              <a:rPr lang="en-US" dirty="0" smtClean="0"/>
              <a:t> Reflection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6497023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figure 6.13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497</TotalTime>
  <Words>668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Courier New</vt:lpstr>
      <vt:lpstr>Wingdings</vt:lpstr>
      <vt:lpstr>Clarity</vt:lpstr>
      <vt:lpstr>Lighting</vt:lpstr>
      <vt:lpstr>Lights in the real world</vt:lpstr>
      <vt:lpstr>Components of Lighting Model?</vt:lpstr>
      <vt:lpstr>Surface Types</vt:lpstr>
      <vt:lpstr>Types of Lights</vt:lpstr>
      <vt:lpstr>light intensity</vt:lpstr>
      <vt:lpstr>spot light effects</vt:lpstr>
      <vt:lpstr>Basic Phong Reflection Model</vt:lpstr>
      <vt:lpstr>Improved Phong Reflection Model</vt:lpstr>
      <vt:lpstr>Ambient Component</vt:lpstr>
      <vt:lpstr>Diffuse Component</vt:lpstr>
      <vt:lpstr>Specular Component</vt:lpstr>
      <vt:lpstr>Combining all Components</vt:lpstr>
      <vt:lpstr>Finding Normal Vectors</vt:lpstr>
      <vt:lpstr>Implementation Issues</vt:lpstr>
      <vt:lpstr>Implementation Issues</vt:lpstr>
      <vt:lpstr>Next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Lighting</dc:title>
  <dc:creator>Stephen Dannelly</dc:creator>
  <cp:lastModifiedBy>Dannelly, Robert Stephen</cp:lastModifiedBy>
  <cp:revision>27</cp:revision>
  <dcterms:created xsi:type="dcterms:W3CDTF">2014-10-27T12:43:46Z</dcterms:created>
  <dcterms:modified xsi:type="dcterms:W3CDTF">2018-10-22T14:56:09Z</dcterms:modified>
</cp:coreProperties>
</file>