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B0D10BC-1E38-49BA-A0A2-7E8326832B96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C47A3B-A234-496D-ABEA-CCDAC11689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pl.wikipedia.org/wiki/Plik:Mipmapping_example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97180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Textures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Part One: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terms, concepts,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775552"/>
            <a:ext cx="5114778" cy="1101248"/>
          </a:xfrm>
        </p:spPr>
        <p:txBody>
          <a:bodyPr/>
          <a:lstStyle/>
          <a:p>
            <a:r>
              <a:rPr lang="en-US" sz="2000" dirty="0"/>
              <a:t>CSCI 440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Sampling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 Sampling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texel</a:t>
            </a:r>
            <a:r>
              <a:rPr lang="en-US" dirty="0"/>
              <a:t> closest to the center of the pixel</a:t>
            </a:r>
          </a:p>
          <a:p>
            <a:pPr lvl="1"/>
            <a:r>
              <a:rPr lang="en-US" dirty="0"/>
              <a:t>simple (fast), but creates visible aliasing errors</a:t>
            </a:r>
          </a:p>
          <a:p>
            <a:endParaRPr lang="en-US" b="1" dirty="0"/>
          </a:p>
          <a:p>
            <a:r>
              <a:rPr lang="en-US" b="1" dirty="0"/>
              <a:t>Linear Filtering</a:t>
            </a:r>
          </a:p>
          <a:p>
            <a:pPr lvl="1"/>
            <a:r>
              <a:rPr lang="en-US" dirty="0"/>
              <a:t>weighted average of neighboring </a:t>
            </a:r>
            <a:r>
              <a:rPr lang="en-US" dirty="0" err="1"/>
              <a:t>texels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411860"/>
            <a:ext cx="3810000" cy="22175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6550223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Angel figure 7.16</a:t>
            </a:r>
          </a:p>
        </p:txBody>
      </p:sp>
    </p:spTree>
    <p:extLst>
      <p:ext uri="{BB962C8B-B14F-4D97-AF65-F5344CB8AC3E}">
        <p14:creationId xmlns:p14="http://schemas.microsoft.com/office/powerpoint/2010/main" val="124567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 and Mag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391400" cy="5096184"/>
          </a:xfrm>
        </p:spPr>
        <p:txBody>
          <a:bodyPr/>
          <a:lstStyle/>
          <a:p>
            <a:r>
              <a:rPr lang="en-US" dirty="0"/>
              <a:t>The size of the pixel may be larger or smaller than the </a:t>
            </a:r>
            <a:r>
              <a:rPr lang="en-US" dirty="0" err="1"/>
              <a:t>texel</a:t>
            </a:r>
            <a:r>
              <a:rPr lang="en-US" dirty="0"/>
              <a:t>.  So, we may need to magnify or minify.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gl.texParameter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(gl.TEXTURE_2D,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gl.TEXTURE_MAG_FILTER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gl.NEAREST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gl.texParameter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(gl.TEXTURE_2D,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gl.TEXTURE_MIN_FILTER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gl.LINEAR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2" y="2971800"/>
            <a:ext cx="6158678" cy="18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MipMaps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small distant object textured with a big image.  Mapping that huge picture to a tiny surface will look terrible and take a lot of GPU time.</a:t>
            </a:r>
          </a:p>
          <a:p>
            <a:pPr>
              <a:spcBef>
                <a:spcPts val="1800"/>
              </a:spcBef>
            </a:pPr>
            <a:r>
              <a:rPr lang="en-US" dirty="0"/>
              <a:t>Suppose the opposite.  We have a small texture, but the surface has gotten really close, so we see lots of detail.</a:t>
            </a:r>
          </a:p>
          <a:p>
            <a:pPr>
              <a:spcBef>
                <a:spcPts val="1800"/>
              </a:spcBef>
            </a:pPr>
            <a:r>
              <a:rPr lang="en-US" dirty="0"/>
              <a:t>We can use levels of textures.</a:t>
            </a:r>
          </a:p>
          <a:p>
            <a:pPr lvl="1"/>
            <a:r>
              <a:rPr lang="en-US" dirty="0"/>
              <a:t>64x64, 32x32, … 1x1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That is called a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Mipmap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91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and with </a:t>
            </a:r>
            <a:r>
              <a:rPr lang="en-US" dirty="0" err="1"/>
              <a:t>mipmaps</a:t>
            </a:r>
            <a:endParaRPr lang="en-US" dirty="0"/>
          </a:p>
        </p:txBody>
      </p:sp>
      <p:pic>
        <p:nvPicPr>
          <p:cNvPr id="2050" name="Picture 2" descr="http://upload.wikimedia.org/wikipedia/commons/8/8a/Mipmapping_exampl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85913"/>
            <a:ext cx="60007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8" y="4633914"/>
            <a:ext cx="3757612" cy="1860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8692" y="6550223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219788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Mipmap</a:t>
            </a:r>
            <a:r>
              <a:rPr lang="en-US" dirty="0"/>
              <a:t>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Nearest_Mipmap_Nearest</a:t>
            </a:r>
            <a:endParaRPr lang="en-US" b="1" dirty="0"/>
          </a:p>
          <a:p>
            <a:pPr lvl="1"/>
            <a:r>
              <a:rPr lang="en-US" dirty="0"/>
              <a:t>point sample with closest </a:t>
            </a:r>
            <a:r>
              <a:rPr lang="en-US" dirty="0" err="1"/>
              <a:t>mipmap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 err="1"/>
              <a:t>Nearest_Mipmap_Linear</a:t>
            </a:r>
            <a:endParaRPr lang="en-US" b="1" dirty="0"/>
          </a:p>
          <a:p>
            <a:pPr lvl="1"/>
            <a:r>
              <a:rPr lang="en-US" dirty="0"/>
              <a:t>linear filtering within the closest </a:t>
            </a:r>
            <a:r>
              <a:rPr lang="en-US" dirty="0" err="1"/>
              <a:t>mipmap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 err="1"/>
              <a:t>Linear_Mipmap_Nearest</a:t>
            </a:r>
            <a:endParaRPr lang="en-US" b="1" dirty="0"/>
          </a:p>
          <a:p>
            <a:pPr lvl="1"/>
            <a:r>
              <a:rPr lang="en-US" dirty="0"/>
              <a:t>point sampling using filtering between </a:t>
            </a:r>
            <a:r>
              <a:rPr lang="en-US" dirty="0" err="1"/>
              <a:t>mipmaps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b="1" dirty="0" err="1"/>
              <a:t>Linear_Mipmap_Linear</a:t>
            </a:r>
            <a:endParaRPr lang="en-US" b="1" dirty="0"/>
          </a:p>
          <a:p>
            <a:pPr lvl="1"/>
            <a:r>
              <a:rPr lang="en-US" dirty="0"/>
              <a:t>linear filtering of linear filtered </a:t>
            </a:r>
            <a:r>
              <a:rPr lang="en-US" dirty="0" err="1"/>
              <a:t>mipmaps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3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280"/>
            <a:ext cx="7239000" cy="37795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Texture code</a:t>
            </a:r>
          </a:p>
        </p:txBody>
      </p:sp>
    </p:spTree>
    <p:extLst>
      <p:ext uri="{BB962C8B-B14F-4D97-AF65-F5344CB8AC3E}">
        <p14:creationId xmlns:p14="http://schemas.microsoft.com/office/powerpoint/2010/main" val="299650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learned how to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build shapes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create movement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change views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add simple lights</a:t>
            </a:r>
          </a:p>
          <a:p>
            <a:pPr>
              <a:spcBef>
                <a:spcPts val="1800"/>
              </a:spcBef>
            </a:pPr>
            <a:r>
              <a:rPr lang="en-US" dirty="0"/>
              <a:t>But, our objects still look very cartoonish.</a:t>
            </a:r>
          </a:p>
          <a:p>
            <a:pPr lvl="1"/>
            <a:r>
              <a:rPr lang="en-US" dirty="0"/>
              <a:t>mostly because they lack detail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7030A0"/>
                </a:solidFill>
              </a:rPr>
              <a:t>For more detail, we need to deal with individual pixels, not just big shapes.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so, we move from the vertex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shader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to the fragment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shader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45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7239000" cy="3703320"/>
          </a:xfrm>
        </p:spPr>
        <p:txBody>
          <a:bodyPr/>
          <a:lstStyle/>
          <a:p>
            <a:r>
              <a:rPr lang="en-US" dirty="0"/>
              <a:t>All four are the "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frame buffer</a:t>
            </a:r>
            <a:r>
              <a:rPr lang="en-US" dirty="0"/>
              <a:t>".</a:t>
            </a:r>
          </a:p>
          <a:p>
            <a:pPr>
              <a:spcBef>
                <a:spcPts val="1800"/>
              </a:spcBef>
            </a:pPr>
            <a:r>
              <a:rPr lang="en-US" dirty="0"/>
              <a:t>Front and Back are typically 32 bits per pixel</a:t>
            </a:r>
          </a:p>
          <a:p>
            <a:pPr lvl="1"/>
            <a:r>
              <a:rPr lang="en-US" dirty="0"/>
              <a:t>8 bits for each of RGBA</a:t>
            </a:r>
          </a:p>
          <a:p>
            <a:pPr>
              <a:spcBef>
                <a:spcPts val="1800"/>
              </a:spcBef>
            </a:pPr>
            <a:r>
              <a:rPr lang="en-US" dirty="0"/>
              <a:t>Programmer usually sees the frame buffer as a black box.</a:t>
            </a:r>
          </a:p>
          <a:p>
            <a:pPr lvl="1"/>
            <a:r>
              <a:rPr lang="en-US" dirty="0"/>
              <a:t>reading frame data is possible, but contrary to the pipeline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81" y="76200"/>
            <a:ext cx="351371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9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7239000" cy="4846320"/>
          </a:xfrm>
        </p:spPr>
        <p:txBody>
          <a:bodyPr>
            <a:normAutofit/>
          </a:bodyPr>
          <a:lstStyle/>
          <a:p>
            <a:pPr marL="349250" indent="-349250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memory</a:t>
            </a:r>
          </a:p>
          <a:p>
            <a:pPr marL="349250" indent="-349250">
              <a:spcBef>
                <a:spcPts val="1800"/>
              </a:spcBef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memory</a:t>
            </a:r>
          </a:p>
          <a:p>
            <a:pPr lvl="1"/>
            <a:r>
              <a:rPr lang="en-US" sz="2400" dirty="0"/>
              <a:t>frame buffer</a:t>
            </a:r>
          </a:p>
          <a:p>
            <a:pPr lvl="1"/>
            <a:r>
              <a:rPr lang="en-US" sz="2400" dirty="0"/>
              <a:t>arrays of vertex data, </a:t>
            </a:r>
            <a:r>
              <a:rPr lang="en-US" sz="2400" dirty="0" err="1"/>
              <a:t>normals</a:t>
            </a:r>
            <a:r>
              <a:rPr lang="en-US" sz="2400" dirty="0"/>
              <a:t> data, …</a:t>
            </a:r>
          </a:p>
          <a:p>
            <a:pPr marL="349250" indent="-349250">
              <a:spcBef>
                <a:spcPts val="1800"/>
              </a:spcBef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Texture memory</a:t>
            </a:r>
          </a:p>
          <a:p>
            <a:pPr lvl="1"/>
            <a:r>
              <a:rPr lang="en-US" sz="2400" dirty="0"/>
              <a:t>stored on GPU</a:t>
            </a:r>
          </a:p>
        </p:txBody>
      </p:sp>
    </p:spTree>
    <p:extLst>
      <p:ext uri="{BB962C8B-B14F-4D97-AF65-F5344CB8AC3E}">
        <p14:creationId xmlns:p14="http://schemas.microsoft.com/office/powerpoint/2010/main" val="279253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20000" cy="484632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To create a realistic shape, we either need to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 - use a lot of surfaces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 - make the few surfaces look complex</a:t>
            </a:r>
          </a:p>
          <a:p>
            <a:r>
              <a:rPr lang="en-US" b="1" dirty="0">
                <a:solidFill>
                  <a:srgbClr val="0070C0"/>
                </a:solidFill>
              </a:rPr>
              <a:t>B is more manageable</a:t>
            </a:r>
          </a:p>
          <a:p>
            <a:endParaRPr lang="en-US" dirty="0"/>
          </a:p>
          <a:p>
            <a:r>
              <a:rPr lang="en-US" dirty="0"/>
              <a:t>done in pipeline as part of fragment processing</a:t>
            </a:r>
          </a:p>
          <a:p>
            <a:r>
              <a:rPr lang="en-US" dirty="0"/>
              <a:t>texture mapping is part of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standard hardware for most GPUs</a:t>
            </a:r>
          </a:p>
          <a:p>
            <a:r>
              <a:rPr lang="en-US" dirty="0"/>
              <a:t>bump mapping can be done in the fragment </a:t>
            </a:r>
            <a:r>
              <a:rPr lang="en-US" dirty="0" err="1"/>
              <a:t>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634" y="76200"/>
            <a:ext cx="1768741" cy="1447800"/>
          </a:xfrm>
          <a:prstGeom prst="rect">
            <a:avLst/>
          </a:prstGeom>
        </p:spPr>
      </p:pic>
      <p:pic>
        <p:nvPicPr>
          <p:cNvPr id="1026" name="Picture 2" descr="C:\Users\dannellys\AppData\Local\Microsoft\Windows\Temporary Internet Files\Content.IE5\WZAS5X93\MC900436894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62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7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Mapping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Texture Mapping</a:t>
            </a:r>
          </a:p>
          <a:p>
            <a:pPr lvl="1"/>
            <a:r>
              <a:rPr lang="en-US" dirty="0"/>
              <a:t>an image influences the color of pixels</a:t>
            </a:r>
          </a:p>
          <a:p>
            <a:pPr lvl="1"/>
            <a:r>
              <a:rPr lang="en-US" dirty="0"/>
              <a:t>image could be a photo, generated pattern, …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Environment Mapping</a:t>
            </a:r>
          </a:p>
          <a:p>
            <a:pPr lvl="1"/>
            <a:r>
              <a:rPr lang="en-US" dirty="0"/>
              <a:t>used to simulate very shiny surfaces</a:t>
            </a:r>
          </a:p>
          <a:p>
            <a:pPr lvl="1"/>
            <a:r>
              <a:rPr lang="en-US" dirty="0"/>
              <a:t>texture of another nearby surface is merged with the shiny surface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Bump Maps</a:t>
            </a:r>
          </a:p>
          <a:p>
            <a:pPr lvl="1"/>
            <a:r>
              <a:rPr lang="en-US" dirty="0"/>
              <a:t>create irregular surfaces by altering the normal vectors</a:t>
            </a:r>
          </a:p>
        </p:txBody>
      </p:sp>
    </p:spTree>
    <p:extLst>
      <p:ext uri="{BB962C8B-B14F-4D97-AF65-F5344CB8AC3E}">
        <p14:creationId xmlns:p14="http://schemas.microsoft.com/office/powerpoint/2010/main" val="9651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7239000" cy="4846320"/>
          </a:xfrm>
        </p:spPr>
        <p:txBody>
          <a:bodyPr/>
          <a:lstStyle/>
          <a:p>
            <a:r>
              <a:rPr lang="en-US" sz="2800" b="1" dirty="0" err="1"/>
              <a:t>texel</a:t>
            </a:r>
            <a:endParaRPr lang="en-US" sz="2800" b="1" dirty="0"/>
          </a:p>
          <a:p>
            <a:pPr lvl="1"/>
            <a:r>
              <a:rPr lang="en-US" dirty="0"/>
              <a:t>a texture pixel</a:t>
            </a:r>
          </a:p>
          <a:p>
            <a:pPr>
              <a:spcBef>
                <a:spcPts val="2400"/>
              </a:spcBef>
            </a:pPr>
            <a:r>
              <a:rPr lang="en-US" sz="2800" b="1" dirty="0"/>
              <a:t>texture coordinates</a:t>
            </a:r>
          </a:p>
          <a:p>
            <a:pPr lvl="1"/>
            <a:r>
              <a:rPr lang="en-US" dirty="0"/>
              <a:t>[ s, t ]</a:t>
            </a:r>
          </a:p>
          <a:p>
            <a:pPr lvl="1"/>
            <a:r>
              <a:rPr lang="en-US" dirty="0"/>
              <a:t>range from 0.0 to 1.0</a:t>
            </a:r>
          </a:p>
          <a:p>
            <a:pPr>
              <a:spcBef>
                <a:spcPts val="2400"/>
              </a:spcBef>
            </a:pPr>
            <a:r>
              <a:rPr lang="en-US" sz="2800" b="1" dirty="0"/>
              <a:t>texture map</a:t>
            </a:r>
          </a:p>
          <a:p>
            <a:pPr lvl="1"/>
            <a:r>
              <a:rPr lang="en-US" dirty="0"/>
              <a:t>how points on the surface map to points on the texture</a:t>
            </a:r>
          </a:p>
        </p:txBody>
      </p:sp>
    </p:spTree>
    <p:extLst>
      <p:ext uri="{BB962C8B-B14F-4D97-AF65-F5344CB8AC3E}">
        <p14:creationId xmlns:p14="http://schemas.microsoft.com/office/powerpoint/2010/main" val="275472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Mapping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661819" cy="4486275"/>
          </a:xfrm>
        </p:spPr>
      </p:pic>
      <p:sp>
        <p:nvSpPr>
          <p:cNvPr id="7" name="TextBox 6"/>
          <p:cNvSpPr txBox="1"/>
          <p:nvPr/>
        </p:nvSpPr>
        <p:spPr>
          <a:xfrm>
            <a:off x="3048000" y="6400800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Angel figure 7.5</a:t>
            </a:r>
          </a:p>
        </p:txBody>
      </p:sp>
    </p:spTree>
    <p:extLst>
      <p:ext uri="{BB962C8B-B14F-4D97-AF65-F5344CB8AC3E}">
        <p14:creationId xmlns:p14="http://schemas.microsoft.com/office/powerpoint/2010/main" val="351189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Aliasing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9725"/>
            <a:ext cx="7696200" cy="3419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6400800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Angel figure 7.7</a:t>
            </a:r>
          </a:p>
        </p:txBody>
      </p:sp>
    </p:spTree>
    <p:extLst>
      <p:ext uri="{BB962C8B-B14F-4D97-AF65-F5344CB8AC3E}">
        <p14:creationId xmlns:p14="http://schemas.microsoft.com/office/powerpoint/2010/main" val="149898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243</TotalTime>
  <Words>518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 New</vt:lpstr>
      <vt:lpstr>Trebuchet MS</vt:lpstr>
      <vt:lpstr>Wingdings</vt:lpstr>
      <vt:lpstr>Wingdings 2</vt:lpstr>
      <vt:lpstr>Opulent</vt:lpstr>
      <vt:lpstr>Textures  Part One:  terms, concepts, algorithms</vt:lpstr>
      <vt:lpstr>Context</vt:lpstr>
      <vt:lpstr>Buffers</vt:lpstr>
      <vt:lpstr>Memory</vt:lpstr>
      <vt:lpstr>Mapping</vt:lpstr>
      <vt:lpstr>Mapping techniques</vt:lpstr>
      <vt:lpstr>Terminology</vt:lpstr>
      <vt:lpstr>Mapping</vt:lpstr>
      <vt:lpstr>the Aliasing problem</vt:lpstr>
      <vt:lpstr>Sampling Options</vt:lpstr>
      <vt:lpstr>Min and Mag</vt:lpstr>
      <vt:lpstr>MipMaps</vt:lpstr>
      <vt:lpstr>Without and with mipmaps</vt:lpstr>
      <vt:lpstr>Mipmap options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Textures Part One: terms, concepts, algorithms</dc:title>
  <dc:creator>Stephen Dannelly</dc:creator>
  <cp:lastModifiedBy>Jon Tice</cp:lastModifiedBy>
  <cp:revision>14</cp:revision>
  <dcterms:created xsi:type="dcterms:W3CDTF">2014-11-10T15:37:26Z</dcterms:created>
  <dcterms:modified xsi:type="dcterms:W3CDTF">2018-12-09T23:01:27Z</dcterms:modified>
</cp:coreProperties>
</file>