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6" r:id="rId1"/>
  </p:sldMasterIdLst>
  <p:notesMasterIdLst>
    <p:notesMasterId r:id="rId28"/>
  </p:notesMasterIdLst>
  <p:handoutMasterIdLst>
    <p:handoutMasterId r:id="rId29"/>
  </p:handoutMasterIdLst>
  <p:sldIdLst>
    <p:sldId id="360" r:id="rId2"/>
    <p:sldId id="332" r:id="rId3"/>
    <p:sldId id="333" r:id="rId4"/>
    <p:sldId id="334" r:id="rId5"/>
    <p:sldId id="335" r:id="rId6"/>
    <p:sldId id="336" r:id="rId7"/>
    <p:sldId id="338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8" r:id="rId16"/>
    <p:sldId id="349" r:id="rId17"/>
    <p:sldId id="350" r:id="rId18"/>
    <p:sldId id="351" r:id="rId19"/>
    <p:sldId id="353" r:id="rId20"/>
    <p:sldId id="352" r:id="rId21"/>
    <p:sldId id="354" r:id="rId22"/>
    <p:sldId id="355" r:id="rId23"/>
    <p:sldId id="356" r:id="rId24"/>
    <p:sldId id="359" r:id="rId25"/>
    <p:sldId id="357" r:id="rId26"/>
    <p:sldId id="358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8BC"/>
    <a:srgbClr val="6B70AF"/>
    <a:srgbClr val="6065AA"/>
    <a:srgbClr val="B2B2B2"/>
    <a:srgbClr val="EAEAEA"/>
    <a:srgbClr val="FFFFFF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480" y="-90"/>
      </p:cViewPr>
      <p:guideLst>
        <p:guide orient="horz" pos="3024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23" tIns="48511" rIns="97023" bIns="48511" numCol="1" anchor="t" anchorCtr="0" compatLnSpc="1">
            <a:prstTxWarp prst="textNoShape">
              <a:avLst/>
            </a:prstTxWarp>
          </a:bodyPr>
          <a:lstStyle>
            <a:lvl1pPr defTabSz="971550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23" tIns="48511" rIns="97023" bIns="48511" numCol="1" anchor="t" anchorCtr="0" compatLnSpc="1">
            <a:prstTxWarp prst="textNoShape">
              <a:avLst/>
            </a:prstTxWarp>
          </a:bodyPr>
          <a:lstStyle>
            <a:lvl1pPr algn="r" defTabSz="971550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23" tIns="48511" rIns="97023" bIns="48511" numCol="1" anchor="b" anchorCtr="0" compatLnSpc="1">
            <a:prstTxWarp prst="textNoShape">
              <a:avLst/>
            </a:prstTxWarp>
          </a:bodyPr>
          <a:lstStyle>
            <a:lvl1pPr defTabSz="971550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23" tIns="48511" rIns="97023" bIns="48511" numCol="1" anchor="b" anchorCtr="0" compatLnSpc="1">
            <a:prstTxWarp prst="textNoShape">
              <a:avLst/>
            </a:prstTxWarp>
          </a:bodyPr>
          <a:lstStyle>
            <a:lvl1pPr algn="r" defTabSz="971550">
              <a:defRPr sz="1300" smtClean="0"/>
            </a:lvl1pPr>
          </a:lstStyle>
          <a:p>
            <a:pPr>
              <a:defRPr/>
            </a:pPr>
            <a:fld id="{8C077869-9C5D-4098-94D3-C52821E115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1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23" tIns="48511" rIns="97023" bIns="48511" numCol="1" anchor="b" anchorCtr="0" compatLnSpc="1">
            <a:prstTxWarp prst="textNoShape">
              <a:avLst/>
            </a:prstTxWarp>
          </a:bodyPr>
          <a:lstStyle>
            <a:lvl1pPr defTabSz="971550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BBC1A655-FE77-4DA6-9CF9-1B345F1DEEEE}" type="datetime1">
              <a:rPr lang="en-US"/>
              <a:pPr>
                <a:defRPr/>
              </a:pPr>
              <a:t>2/10/2019</a:t>
            </a:fld>
            <a:endParaRPr lang="en-US" altLang="en-US"/>
          </a:p>
        </p:txBody>
      </p:sp>
      <p:sp>
        <p:nvSpPr>
          <p:cNvPr id="430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63563" y="568325"/>
            <a:ext cx="6184900" cy="4638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8325" y="5289550"/>
            <a:ext cx="617855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23" tIns="48511" rIns="97023" bIns="48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23" tIns="48511" rIns="97023" bIns="48511" numCol="1" anchor="t" anchorCtr="0" compatLnSpc="1">
            <a:prstTxWarp prst="textNoShape">
              <a:avLst/>
            </a:prstTxWarp>
          </a:bodyPr>
          <a:lstStyle>
            <a:lvl1pPr defTabSz="971550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23" tIns="48511" rIns="97023" bIns="48511" numCol="1" anchor="b" anchorCtr="0" compatLnSpc="1">
            <a:prstTxWarp prst="textNoShape">
              <a:avLst/>
            </a:prstTxWarp>
          </a:bodyPr>
          <a:lstStyle>
            <a:lvl1pPr algn="r" defTabSz="971550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F2BD4B1D-8698-420F-92EC-E2B2E35530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41454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63513" indent="-163513" algn="l" rtl="0" eaLnBrk="0" fontAlgn="base" hangingPunct="0">
      <a:spcBef>
        <a:spcPct val="30000"/>
      </a:spcBef>
      <a:spcAft>
        <a:spcPct val="0"/>
      </a:spcAft>
      <a:buChar char="•"/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ourses.coreservlets.com/about-instructor.html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-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913" y="-47625"/>
            <a:ext cx="9267826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CSAJSP2-Cover-Brid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25450"/>
            <a:ext cx="3587750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934200" y="0"/>
            <a:ext cx="220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0" dirty="0">
                <a:latin typeface="Times New Roman" pitchFamily="18" charset="0"/>
              </a:rPr>
              <a:t>© 2012 </a:t>
            </a:r>
            <a:r>
              <a:rPr lang="en-US" sz="1200" b="0" dirty="0">
                <a:latin typeface="Times New Roman" pitchFamily="18" charset="0"/>
                <a:hlinkClick r:id="rId4"/>
              </a:rPr>
              <a:t>Marty Hall</a:t>
            </a:r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95400" y="6096000"/>
            <a:ext cx="7848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latin typeface="Times New Roman" pitchFamily="18" charset="0"/>
              </a:rPr>
              <a:t>Customized Java EE Training: http://courses.coreservlets.com/</a:t>
            </a:r>
          </a:p>
          <a:p>
            <a:pPr algn="ctr">
              <a:defRPr/>
            </a:pPr>
            <a:r>
              <a:rPr lang="en-US" sz="1300" baseline="0" dirty="0">
                <a:latin typeface="Times New Roman" pitchFamily="18" charset="0"/>
              </a:rPr>
              <a:t>Java, JSF 2, PrimeFaces, </a:t>
            </a:r>
            <a:r>
              <a:rPr lang="en-US" sz="1300" dirty="0">
                <a:latin typeface="Times New Roman" pitchFamily="18" charset="0"/>
              </a:rPr>
              <a:t>Servlets, JSP, Ajax,</a:t>
            </a:r>
            <a:r>
              <a:rPr lang="en-US" sz="1300" baseline="0" dirty="0">
                <a:latin typeface="Times New Roman" pitchFamily="18" charset="0"/>
              </a:rPr>
              <a:t> jQuery, </a:t>
            </a:r>
            <a:r>
              <a:rPr lang="en-US" sz="1300" dirty="0">
                <a:latin typeface="Times New Roman" pitchFamily="18" charset="0"/>
              </a:rPr>
              <a:t>Spring,</a:t>
            </a:r>
            <a:r>
              <a:rPr lang="en-US" sz="1300" baseline="0" dirty="0">
                <a:latin typeface="Times New Roman" pitchFamily="18" charset="0"/>
              </a:rPr>
              <a:t> Hibernate, RESTful Web Services, Hadoop, </a:t>
            </a:r>
            <a:r>
              <a:rPr lang="en-US" sz="1300" dirty="0">
                <a:latin typeface="Times New Roman" pitchFamily="18" charset="0"/>
              </a:rPr>
              <a:t>Android. </a:t>
            </a:r>
            <a:br>
              <a:rPr lang="en-US" sz="1400" dirty="0">
                <a:latin typeface="Times New Roman" pitchFamily="18" charset="0"/>
              </a:rPr>
            </a:br>
            <a:r>
              <a:rPr lang="en-US" sz="1400" dirty="0">
                <a:latin typeface="Times New Roman" pitchFamily="18" charset="0"/>
              </a:rPr>
              <a:t>Developed and taught by well-known author and developer. At public venues or onsite at </a:t>
            </a:r>
            <a:r>
              <a:rPr lang="en-US" sz="1400" i="1" dirty="0">
                <a:latin typeface="Times New Roman" pitchFamily="18" charset="0"/>
              </a:rPr>
              <a:t>your</a:t>
            </a:r>
            <a:r>
              <a:rPr lang="en-US" sz="1400" dirty="0">
                <a:latin typeface="Times New Roman" pitchFamily="18" charset="0"/>
              </a:rPr>
              <a:t> location.</a:t>
            </a:r>
            <a:r>
              <a:rPr lang="en-US" sz="1600" dirty="0">
                <a:latin typeface="Times New Roman" pitchFamily="18" charset="0"/>
              </a:rPr>
              <a:t> </a:t>
            </a:r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276600"/>
            <a:ext cx="8077200" cy="19050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9D18F90-501D-4300-BCA7-5D84F30352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 descr="CSAJSP2-Cover-Bridg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25450"/>
            <a:ext cx="3587750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4F69A-E6C7-4594-A504-D79106C97BFB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52400"/>
            <a:ext cx="2152650" cy="670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305550" cy="6705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2A1D2-DE62-4070-A576-4E970878AB13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458200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EB354-1003-4018-96BB-77188FB2F122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20665-FEBE-47C2-9683-55846655761E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229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4229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629CA-2DB0-48D3-BB43-23A0E3050B94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519B4-98B5-4200-8598-02917C21BED6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05800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74CA7-9F4D-4827-A1C7-8DACF3F60754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66782-62BD-4DDE-8C45-2957F397C81E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F0CA-6805-4025-A05A-D30CAF40EAFD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537B-B47E-4210-A7C0-6CF3695C4798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ewgraph-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1913" y="-47625"/>
            <a:ext cx="9267826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3373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D597F1C-DED5-4C92-BD24-862938552D9E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CC0000"/>
        </a:buClr>
        <a:buChar char="•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CC0000"/>
        </a:buClr>
        <a:buChar char="–"/>
        <a:defRPr sz="26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CC0000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C000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C0000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C0000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C0000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C0000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C0000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coreservlets.com/Course-Materials/csajsp2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Cookies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CAD5A-E0DA-48AD-B381-B2ADE97A4F45}" type="slidenum">
              <a:rPr lang="en-US" altLang="en-US"/>
              <a:pPr>
                <a:defRPr/>
              </a:pPr>
              <a:t>1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200400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latin typeface="Arial Narrow" pitchFamily="34" charset="0"/>
              </a:rPr>
              <a:t>These slides have been modified for this course.</a:t>
            </a:r>
          </a:p>
          <a:p>
            <a:pPr marL="0" indent="0" algn="ctr">
              <a:buNone/>
            </a:pPr>
            <a:r>
              <a:rPr lang="en-US" sz="2000" dirty="0">
                <a:latin typeface="Arial Narrow" pitchFamily="34" charset="0"/>
              </a:rPr>
              <a:t>Originals of Slides and Source Code for Examples:</a:t>
            </a:r>
          </a:p>
          <a:p>
            <a:pPr marL="0" indent="0" algn="ctr">
              <a:buNone/>
            </a:pPr>
            <a:r>
              <a:rPr lang="en-US" sz="2000" dirty="0">
                <a:latin typeface="Arial Narrow" pitchFamily="34" charset="0"/>
                <a:hlinkClick r:id="rId2"/>
              </a:rPr>
              <a:t>http://courses.coreservlets.com/Course-Materials/csajsp2.html</a:t>
            </a:r>
            <a:endParaRPr lang="en-US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4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Differentiating Session Cookies from Persistent Cookies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Result of initial visit to CookieTest servlet</a:t>
            </a:r>
          </a:p>
          <a:p>
            <a:pPr lvl="1"/>
            <a:r>
              <a:rPr lang="en-US"/>
              <a:t>Same result as when visiting the servlet, quitting the browser, waiting an hour, and revisiting the servlet.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5ADE68-5852-46F0-A268-F27A52E17347}" type="slidenum">
              <a:rPr lang="en-US" altLang="en-US"/>
              <a:pPr>
                <a:defRPr/>
              </a:pPr>
              <a:t>10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6" name="Picture 5" descr="cookie-test-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819400"/>
            <a:ext cx="533400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Differentiating Session Cookies from Persistent Cookies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900"/>
              <a:t>Result of revisiting CookieTest within an hour of original visit (same browser session)</a:t>
            </a:r>
            <a:r>
              <a:rPr lang="en-US"/>
              <a:t> </a:t>
            </a:r>
          </a:p>
          <a:p>
            <a:pPr lvl="1"/>
            <a:r>
              <a:rPr lang="en-US"/>
              <a:t>I.e., browser stayed open between the original visit and the visit shown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F4CE6-C858-4DDA-9FF0-A6AED95CD1D7}" type="slidenum">
              <a:rPr lang="en-US" altLang="en-US"/>
              <a:pPr>
                <a:defRPr/>
              </a:pPr>
              <a:t>11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6" name="Picture 5" descr="cookie-test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190875"/>
            <a:ext cx="533400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Differentiating Session Cookies from Persistent Cookies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900"/>
              <a:t>Result of revisiting CookieTest within an hour of original visit (different browser session)</a:t>
            </a:r>
          </a:p>
          <a:p>
            <a:pPr lvl="1"/>
            <a:r>
              <a:rPr lang="en-US"/>
              <a:t>I.e., browser was restarted between the original visit and the visit shown here.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A6464A-6326-451A-83C1-AA78E5EF83D8}" type="slidenum">
              <a:rPr lang="en-US" altLang="en-US"/>
              <a:pPr>
                <a:defRPr/>
              </a:pPr>
              <a:t>12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6" name="Picture 5" descr="cookie-test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124200"/>
            <a:ext cx="533400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Utility: Finding Cookies with Specified Names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public class </a:t>
            </a:r>
            <a:r>
              <a:rPr lang="en-US" sz="2000" dirty="0" err="1">
                <a:latin typeface="Courier New" pitchFamily="49" charset="0"/>
              </a:rPr>
              <a:t>CookieUtilities</a:t>
            </a:r>
            <a:r>
              <a:rPr lang="en-US" sz="2000" dirty="0">
                <a:latin typeface="Courier New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public static String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getCookieValue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                     (HttpServletRequest request,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                      String </a:t>
            </a:r>
            <a:r>
              <a:rPr lang="en-US" sz="2000" dirty="0" err="1">
                <a:latin typeface="Courier New" pitchFamily="49" charset="0"/>
              </a:rPr>
              <a:t>cookieName</a:t>
            </a:r>
            <a:r>
              <a:rPr lang="en-US" sz="20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                      String </a:t>
            </a:r>
            <a:r>
              <a:rPr lang="en-US" sz="2000" dirty="0" err="1">
                <a:latin typeface="Courier New" pitchFamily="49" charset="0"/>
              </a:rPr>
              <a:t>defaultValue</a:t>
            </a:r>
            <a:r>
              <a:rPr lang="en-US" sz="2000" dirty="0">
                <a:latin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Cookie[] cookies = </a:t>
            </a:r>
            <a:r>
              <a:rPr lang="en-US" sz="2000" dirty="0" err="1">
                <a:latin typeface="Courier New" pitchFamily="49" charset="0"/>
              </a:rPr>
              <a:t>request.getCookies</a:t>
            </a:r>
            <a:r>
              <a:rPr lang="en-US" sz="2000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if (cookies != null) {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for(Cookie </a:t>
            </a:r>
            <a:r>
              <a:rPr lang="en-US" sz="2000" dirty="0" err="1">
                <a:latin typeface="Courier New" pitchFamily="49" charset="0"/>
              </a:rPr>
              <a:t>cookie</a:t>
            </a:r>
            <a:r>
              <a:rPr lang="en-US" sz="2000" dirty="0">
                <a:latin typeface="Courier New" pitchFamily="49" charset="0"/>
              </a:rPr>
              <a:t>: cookies) {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  if (</a:t>
            </a:r>
            <a:r>
              <a:rPr lang="en-US" sz="2000" dirty="0" err="1">
                <a:latin typeface="Courier New" pitchFamily="49" charset="0"/>
              </a:rPr>
              <a:t>cookieName.equals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cookie.getName</a:t>
            </a:r>
            <a:r>
              <a:rPr lang="en-US" sz="2000" dirty="0">
                <a:latin typeface="Courier New" pitchFamily="49" charset="0"/>
              </a:rPr>
              <a:t>())) {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    return(</a:t>
            </a:r>
            <a:r>
              <a:rPr lang="en-US" sz="2000" dirty="0" err="1">
                <a:latin typeface="Courier New" pitchFamily="49" charset="0"/>
              </a:rPr>
              <a:t>cookie.getValue</a:t>
            </a:r>
            <a:r>
              <a:rPr lang="en-US" sz="2000" dirty="0">
                <a:latin typeface="Courier New" pitchFamily="49" charset="0"/>
              </a:rPr>
              <a:t>());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  }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  }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 return(</a:t>
            </a:r>
            <a:r>
              <a:rPr lang="en-US" sz="2000" dirty="0" err="1">
                <a:latin typeface="Courier New" pitchFamily="49" charset="0"/>
              </a:rPr>
              <a:t>defaultValue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…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40967-A25E-4569-A3D5-82F421FB6DFD}" type="slidenum">
              <a:rPr lang="en-US" altLang="en-US"/>
              <a:pPr>
                <a:defRPr/>
              </a:pPr>
              <a:t>13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Utility: Creating Long-Lived Cookies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public class LongLivedCookie extends Cookie {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public static final int SECONDS_PER_YEAR = 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60*60*24*365;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public LongLivedCookie(String name, String value) {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super(name, value);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setMaxAge(SECONDS_PER_YEAR);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BCBFC-B13F-4703-A502-86CF5FC09B88}" type="slidenum">
              <a:rPr lang="en-US" altLang="en-US"/>
              <a:pPr>
                <a:defRPr/>
              </a:pPr>
              <a:t>14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Cookie Values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Replacing a cookie value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Send the same cookie name with a different cookie value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Reusing incoming Cookie objects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Need to call </a:t>
            </a:r>
            <a:r>
              <a:rPr lang="en-US" dirty="0" err="1"/>
              <a:t>response.addCookie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merely calling </a:t>
            </a:r>
            <a:r>
              <a:rPr lang="en-US" dirty="0" err="1"/>
              <a:t>setValue</a:t>
            </a:r>
            <a:r>
              <a:rPr lang="en-US" dirty="0"/>
              <a:t> is not sufficient. 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Also need to reapply any relevant cookie attributes by calling </a:t>
            </a:r>
            <a:r>
              <a:rPr lang="en-US" dirty="0" err="1"/>
              <a:t>setMaxAge</a:t>
            </a:r>
            <a:r>
              <a:rPr lang="en-US" dirty="0"/>
              <a:t>, </a:t>
            </a:r>
            <a:r>
              <a:rPr lang="en-US" dirty="0" err="1"/>
              <a:t>setPath</a:t>
            </a:r>
            <a:r>
              <a:rPr lang="en-US" dirty="0"/>
              <a:t>, etc.—cookie attributes are not specified for incoming cookies.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Usually not worth the bother, so new Cookie object used </a:t>
            </a:r>
          </a:p>
          <a:p>
            <a:pPr marL="914400" lvl="2" indent="0">
              <a:lnSpc>
                <a:spcPct val="95000"/>
              </a:lnSpc>
              <a:buNone/>
            </a:pPr>
            <a:r>
              <a:rPr lang="en-US" dirty="0"/>
              <a:t> </a:t>
            </a:r>
          </a:p>
          <a:p>
            <a:pPr>
              <a:lnSpc>
                <a:spcPct val="95000"/>
              </a:lnSpc>
            </a:pPr>
            <a:r>
              <a:rPr lang="en-US" dirty="0"/>
              <a:t>Instructing the browser to delete a cookie 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Call </a:t>
            </a:r>
            <a:r>
              <a:rPr lang="en-US" dirty="0" err="1"/>
              <a:t>setMaxAge</a:t>
            </a:r>
            <a:r>
              <a:rPr lang="en-US" dirty="0"/>
              <a:t>(0)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3694B-2280-4371-ACDA-08E1F6C2FF00}" type="slidenum">
              <a:rPr lang="en-US" altLang="en-US"/>
              <a:pPr>
                <a:defRPr/>
              </a:pPr>
              <a:t>15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Tracking User Access Counts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9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@WebServlet("/client-access-counts")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public class </a:t>
            </a:r>
            <a:r>
              <a:rPr lang="en-US" sz="1200" dirty="0" err="1">
                <a:latin typeface="Courier New" pitchFamily="49" charset="0"/>
              </a:rPr>
              <a:t>ClientAccessCounts</a:t>
            </a:r>
            <a:r>
              <a:rPr lang="en-US" sz="1200" dirty="0">
                <a:latin typeface="Courier New" pitchFamily="49" charset="0"/>
              </a:rPr>
              <a:t> extends HttpServlet {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public void doGet(HttpServletRequest request, </a:t>
            </a:r>
            <a:r>
              <a:rPr lang="en-US" sz="1200" dirty="0" err="1">
                <a:latin typeface="Courier New" pitchFamily="49" charset="0"/>
              </a:rPr>
              <a:t>HttpServletResponse</a:t>
            </a:r>
            <a:r>
              <a:rPr lang="en-US" sz="1200" dirty="0">
                <a:latin typeface="Courier New" pitchFamily="49" charset="0"/>
              </a:rPr>
              <a:t> response)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  throws ServletException, IOException {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String </a:t>
            </a:r>
            <a:r>
              <a:rPr lang="en-US" sz="2000" dirty="0" err="1">
                <a:latin typeface="Courier New" pitchFamily="49" charset="0"/>
              </a:rPr>
              <a:t>countString</a:t>
            </a:r>
            <a:r>
              <a:rPr lang="en-US" sz="2000" dirty="0">
                <a:latin typeface="Courier New" pitchFamily="49" charset="0"/>
              </a:rPr>
              <a:t> =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CookieUtilities.getCookieValue</a:t>
            </a:r>
            <a:r>
              <a:rPr lang="en-US" sz="2000" dirty="0">
                <a:latin typeface="Courier New" pitchFamily="49" charset="0"/>
              </a:rPr>
              <a:t>(request,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                             "</a:t>
            </a:r>
            <a:r>
              <a:rPr lang="en-US" sz="2000" dirty="0" err="1">
                <a:latin typeface="Courier New" pitchFamily="49" charset="0"/>
              </a:rPr>
              <a:t>accessCount</a:t>
            </a:r>
            <a:r>
              <a:rPr lang="en-US" sz="2000" dirty="0">
                <a:latin typeface="Courier New" pitchFamily="49" charset="0"/>
              </a:rPr>
              <a:t>",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                             "1");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int count = 1;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try {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count = Integer.parseInt(</a:t>
            </a:r>
            <a:r>
              <a:rPr lang="en-US" sz="2000" dirty="0" err="1">
                <a:latin typeface="Courier New" pitchFamily="49" charset="0"/>
              </a:rPr>
              <a:t>countString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} catch(NumberFormatException </a:t>
            </a:r>
            <a:r>
              <a:rPr lang="en-US" sz="2000" dirty="0" err="1">
                <a:latin typeface="Courier New" pitchFamily="49" charset="0"/>
              </a:rPr>
              <a:t>nfe</a:t>
            </a:r>
            <a:r>
              <a:rPr lang="en-US" sz="2000" dirty="0">
                <a:latin typeface="Courier New" pitchFamily="49" charset="0"/>
              </a:rPr>
              <a:t>) { }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LongLivedCookie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c =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     new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LongLivedCookie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("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accessCount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",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                        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String.valueOf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(count+1));</a:t>
            </a:r>
          </a:p>
          <a:p>
            <a:pPr>
              <a:lnSpc>
                <a:spcPct val="89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response.addCookie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(c);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836DBE-BDD1-4D59-9599-C966D98E0522}" type="slidenum">
              <a:rPr lang="en-US" altLang="en-US"/>
              <a:pPr>
                <a:defRPr/>
              </a:pPr>
              <a:t>16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Tracking User Access Counts (Continued)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…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</a:rPr>
              <a:t>out.println</a:t>
            </a:r>
            <a:r>
              <a:rPr lang="en-US" sz="2100" dirty="0">
                <a:latin typeface="Courier New" pitchFamily="49" charset="0"/>
              </a:rPr>
              <a:t>(</a:t>
            </a:r>
            <a:r>
              <a:rPr lang="en-US" sz="2100" dirty="0" err="1">
                <a:latin typeface="Courier New" pitchFamily="49" charset="0"/>
              </a:rPr>
              <a:t>docType</a:t>
            </a:r>
            <a:r>
              <a:rPr lang="en-US" sz="2100" dirty="0">
                <a:latin typeface="Courier New" pitchFamily="49" charset="0"/>
              </a:rPr>
              <a:t> +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     "&lt;html&gt;\n" +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     "&lt;head&gt;&lt;title&gt;" + title + 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     "&lt;/title&gt;&lt;/head&gt;\n" +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     "&lt;body </a:t>
            </a:r>
            <a:r>
              <a:rPr lang="en-US" sz="2100" dirty="0" err="1">
                <a:latin typeface="Courier New" pitchFamily="49" charset="0"/>
              </a:rPr>
              <a:t>bgcolor</a:t>
            </a:r>
            <a:r>
              <a:rPr lang="en-US" sz="2100" dirty="0">
                <a:latin typeface="Courier New" pitchFamily="49" charset="0"/>
              </a:rPr>
              <a:t>=\"#FDF5E6\"&gt;\n" +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     "&lt;center&gt;\n" +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     "&lt;h1&gt;" + title + "&lt;/h1&gt;\n" +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     "&lt;h2&gt;This is visit number " +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     </a:t>
            </a: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count</a:t>
            </a:r>
            <a:r>
              <a:rPr lang="en-US" sz="2100" dirty="0">
                <a:latin typeface="Courier New" pitchFamily="49" charset="0"/>
              </a:rPr>
              <a:t> + " by this browser.&lt;/h2&gt;\n"+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     "&lt;/center&gt;&lt;/body&gt;&lt;/html&gt;");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6C241-12B8-469E-B555-6F9A15F926CF}" type="slidenum">
              <a:rPr lang="en-US" altLang="en-US"/>
              <a:pPr>
                <a:defRPr/>
              </a:pPr>
              <a:t>17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Tracking User Access Counts (Results)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012C7-83B2-4632-BE15-E4E11C15A680}" type="slidenum">
              <a:rPr lang="en-US" altLang="en-US"/>
              <a:pPr>
                <a:defRPr/>
              </a:pPr>
              <a:t>18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7" name="Picture 6" descr="client-access-counts-firefo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786" y="1472566"/>
            <a:ext cx="4777740" cy="2255520"/>
          </a:xfrm>
          <a:prstGeom prst="rect">
            <a:avLst/>
          </a:prstGeom>
        </p:spPr>
      </p:pic>
      <p:pic>
        <p:nvPicPr>
          <p:cNvPr id="8" name="Picture 7" descr="client-access-counts-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2971800"/>
            <a:ext cx="4777740" cy="2263140"/>
          </a:xfrm>
          <a:prstGeom prst="rect">
            <a:avLst/>
          </a:prstGeom>
        </p:spPr>
      </p:pic>
      <p:pic>
        <p:nvPicPr>
          <p:cNvPr id="6" name="Picture 5" descr="client-access-counts-chro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4617720"/>
            <a:ext cx="4770120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Cookies to Remember User Preferences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RegistrationForm servlet</a:t>
            </a:r>
          </a:p>
          <a:p>
            <a:pPr lvl="1"/>
            <a:r>
              <a:rPr lang="en-US"/>
              <a:t>Uses cookie values to prepopulate form field values</a:t>
            </a:r>
          </a:p>
          <a:p>
            <a:pPr lvl="1"/>
            <a:r>
              <a:rPr lang="en-US"/>
              <a:t>Uses default values if no cookies are found</a:t>
            </a:r>
          </a:p>
          <a:p>
            <a:pPr lvl="1"/>
            <a:r>
              <a:rPr lang="en-US"/>
              <a:t>Will be redone in JSP later in class</a:t>
            </a:r>
          </a:p>
          <a:p>
            <a:pPr lvl="1"/>
            <a:endParaRPr lang="en-US"/>
          </a:p>
          <a:p>
            <a:r>
              <a:rPr lang="en-US"/>
              <a:t>Registration servlet</a:t>
            </a:r>
          </a:p>
          <a:p>
            <a:pPr lvl="1"/>
            <a:r>
              <a:rPr lang="en-US"/>
              <a:t>Creates cookies based on request parameters received</a:t>
            </a:r>
          </a:p>
          <a:p>
            <a:pPr lvl="1"/>
            <a:r>
              <a:rPr lang="en-US"/>
              <a:t>Displays values if all parameters are present</a:t>
            </a:r>
          </a:p>
          <a:p>
            <a:pPr lvl="1"/>
            <a:r>
              <a:rPr lang="en-US"/>
              <a:t>Redirects to form if any parameter is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E68D80-59CC-4C0A-8E6A-C8848BB27DFA}" type="slidenum">
              <a:rPr lang="en-US" altLang="en-US"/>
              <a:pPr>
                <a:defRPr/>
              </a:pPr>
              <a:t>19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Cookies to the Client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Cookie object. </a:t>
            </a:r>
          </a:p>
          <a:p>
            <a:pPr lvl="1"/>
            <a:r>
              <a:rPr lang="en-US" dirty="0"/>
              <a:t>Call the Cookie constructor with a cookie name and a cookie value, both of which are strings.</a:t>
            </a:r>
          </a:p>
          <a:p>
            <a:pPr lvl="2">
              <a:spcBef>
                <a:spcPts val="900"/>
              </a:spcBef>
              <a:spcAft>
                <a:spcPts val="900"/>
              </a:spcAft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Cookie c = new Cookie("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userID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", "a1234");</a:t>
            </a:r>
          </a:p>
          <a:p>
            <a:r>
              <a:rPr lang="en-US" dirty="0"/>
              <a:t>Set the maximum age. </a:t>
            </a:r>
          </a:p>
          <a:p>
            <a:pPr lvl="1"/>
            <a:r>
              <a:rPr lang="en-US" dirty="0"/>
              <a:t>To tell browser to store cookie on disk instead of just  in memory, use </a:t>
            </a:r>
            <a:r>
              <a:rPr lang="en-US" dirty="0" err="1"/>
              <a:t>setMaxAge</a:t>
            </a:r>
            <a:r>
              <a:rPr lang="en-US" dirty="0"/>
              <a:t> (argument is in seconds)</a:t>
            </a:r>
          </a:p>
          <a:p>
            <a:pPr lvl="2">
              <a:spcBef>
                <a:spcPts val="900"/>
              </a:spcBef>
              <a:spcAft>
                <a:spcPts val="900"/>
              </a:spcAft>
              <a:buFontTx/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c.setMaxAge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(60*60*24*7);</a:t>
            </a:r>
            <a:r>
              <a:rPr lang="en-US" sz="2000" dirty="0">
                <a:latin typeface="Courier New" pitchFamily="49" charset="0"/>
              </a:rPr>
              <a:t> // One week</a:t>
            </a:r>
          </a:p>
          <a:p>
            <a:r>
              <a:rPr lang="en-US" dirty="0"/>
              <a:t>Place the Cookie into the HTTP response 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response.addCookie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you forget this step, no cookie is sent to the browser!</a:t>
            </a:r>
          </a:p>
          <a:p>
            <a:pPr lvl="2">
              <a:spcBef>
                <a:spcPts val="900"/>
              </a:spcBef>
              <a:spcAft>
                <a:spcPts val="900"/>
              </a:spcAft>
              <a:buFontTx/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response.addCookie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(c);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CAD5A-E0DA-48AD-B381-B2ADE97A4F45}" type="slidenum">
              <a:rPr lang="en-US" altLang="en-US"/>
              <a:pPr>
                <a:defRPr/>
              </a:pPr>
              <a:t>2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RegistrationForm Servlet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@WebServlet("/registration-form")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public class </a:t>
            </a:r>
            <a:r>
              <a:rPr lang="en-US" sz="1200" dirty="0" err="1">
                <a:latin typeface="Courier New" pitchFamily="49" charset="0"/>
              </a:rPr>
              <a:t>RegistrationForm</a:t>
            </a:r>
            <a:r>
              <a:rPr lang="en-US" sz="1200" dirty="0">
                <a:latin typeface="Courier New" pitchFamily="49" charset="0"/>
              </a:rPr>
              <a:t> extends HttpServlet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public void doGet(HttpServletRequest request, </a:t>
            </a:r>
            <a:r>
              <a:rPr lang="en-US" sz="1200" dirty="0" err="1">
                <a:latin typeface="Courier New" pitchFamily="49" charset="0"/>
              </a:rPr>
              <a:t>HttpServletResponse</a:t>
            </a:r>
            <a:r>
              <a:rPr lang="en-US" sz="1200" dirty="0">
                <a:latin typeface="Courier New" pitchFamily="49" charset="0"/>
              </a:rPr>
              <a:t> response)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  throws ServletException, IOException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response.setContentType("text/html");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PrintWriter out = </a:t>
            </a:r>
            <a:r>
              <a:rPr lang="en-US" sz="1200" dirty="0" err="1">
                <a:latin typeface="Courier New" pitchFamily="49" charset="0"/>
              </a:rPr>
              <a:t>response.getWriter</a:t>
            </a:r>
            <a:r>
              <a:rPr lang="en-US" sz="1200" dirty="0">
                <a:latin typeface="Courier New" pitchFamily="49" charset="0"/>
              </a:rPr>
              <a:t>();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String </a:t>
            </a:r>
            <a:r>
              <a:rPr lang="en-US" sz="2000" dirty="0" err="1">
                <a:latin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</a:rPr>
              <a:t> =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CookieUtilities.getCookieValue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(request,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                                   "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firstName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", "");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String </a:t>
            </a:r>
            <a:r>
              <a:rPr lang="en-US" sz="2000" dirty="0" err="1">
                <a:latin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</a:rPr>
              <a:t> =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CookieUtilities.getCookieValue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(request,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                                    "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lastName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", "");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String </a:t>
            </a:r>
            <a:r>
              <a:rPr lang="en-US" sz="2000" dirty="0" err="1">
                <a:latin typeface="Courier New" pitchFamily="49" charset="0"/>
              </a:rPr>
              <a:t>emailAddress</a:t>
            </a:r>
            <a:r>
              <a:rPr lang="en-US" sz="2000" dirty="0">
                <a:latin typeface="Courier New" pitchFamily="49" charset="0"/>
              </a:rPr>
              <a:t> =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CookieUtilities.getCookieValue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(request,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                                    "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emailAddress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",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                                    "");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7E16FE-4185-4511-936A-0768CC7E3F2A}" type="slidenum">
              <a:rPr lang="en-US" altLang="en-US"/>
              <a:pPr>
                <a:defRPr/>
              </a:pPr>
              <a:t>20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RegistrationForm Servlet (Continued)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out.println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(docType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"&lt;html&gt;\n"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"&lt;head&gt;&lt;title&gt;" + title + "&lt;/title &gt;&lt;/head &gt;\n"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"&lt;body </a:t>
            </a:r>
            <a:r>
              <a:rPr lang="en-US" sz="1800" dirty="0" err="1">
                <a:latin typeface="Courier New" pitchFamily="49" charset="0"/>
              </a:rPr>
              <a:t>bgcolor</a:t>
            </a:r>
            <a:r>
              <a:rPr lang="en-US" sz="1800" dirty="0">
                <a:latin typeface="Courier New" pitchFamily="49" charset="0"/>
              </a:rPr>
              <a:t>=\"#FDF5E6\"&gt;\n"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"&lt;center&gt;\n"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"&lt;h1&gt;" + title + "&lt;/h1&gt;\n"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"&lt;form action=\"registration\"&gt;\n"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"First Name:\n"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  &lt;input type=\"text\" name=\"</a:t>
            </a:r>
            <a:r>
              <a:rPr lang="en-US" sz="1800" dirty="0" err="1">
                <a:latin typeface="Courier New" pitchFamily="49" charset="0"/>
              </a:rPr>
              <a:t>firstName</a:t>
            </a:r>
            <a:r>
              <a:rPr lang="en-US" sz="1800" dirty="0">
                <a:latin typeface="Courier New" pitchFamily="49" charset="0"/>
              </a:rPr>
              <a:t>\" 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"VALUE=\"" +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firstName</a:t>
            </a:r>
            <a:r>
              <a:rPr lang="en-US" sz="1800" dirty="0">
                <a:latin typeface="Courier New" pitchFamily="49" charset="0"/>
              </a:rPr>
              <a:t> + "\"&gt;&lt;</a:t>
            </a:r>
            <a:r>
              <a:rPr lang="en-US" sz="1800" dirty="0" err="1">
                <a:latin typeface="Courier New" pitchFamily="49" charset="0"/>
              </a:rPr>
              <a:t>br</a:t>
            </a:r>
            <a:r>
              <a:rPr lang="en-US" sz="1800" dirty="0">
                <a:latin typeface="Courier New" pitchFamily="49" charset="0"/>
              </a:rPr>
              <a:t>&gt;\n"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"Last Name:\n"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  &lt;input type=\"text\" name=\"</a:t>
            </a:r>
            <a:r>
              <a:rPr lang="en-US" sz="1800" dirty="0" err="1">
                <a:latin typeface="Courier New" pitchFamily="49" charset="0"/>
              </a:rPr>
              <a:t>lastName</a:t>
            </a:r>
            <a:r>
              <a:rPr lang="en-US" sz="1800" dirty="0">
                <a:latin typeface="Courier New" pitchFamily="49" charset="0"/>
              </a:rPr>
              <a:t>\" 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     "VALUE=\"" +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lastName</a:t>
            </a:r>
            <a:r>
              <a:rPr lang="en-US" sz="1800" dirty="0">
                <a:latin typeface="Courier New" pitchFamily="49" charset="0"/>
              </a:rPr>
              <a:t> + "\"&gt;&lt;</a:t>
            </a:r>
            <a:r>
              <a:rPr lang="en-US" sz="1800" dirty="0" err="1">
                <a:latin typeface="Courier New" pitchFamily="49" charset="0"/>
              </a:rPr>
              <a:t>br</a:t>
            </a:r>
            <a:r>
              <a:rPr lang="en-US" sz="1800" dirty="0">
                <a:latin typeface="Courier New" pitchFamily="49" charset="0"/>
              </a:rPr>
              <a:t>&gt;\n"+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"Email Address: \n"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  &lt;input type=\"text\" name=\"</a:t>
            </a:r>
            <a:r>
              <a:rPr lang="en-US" sz="1800" dirty="0" err="1">
                <a:latin typeface="Courier New" pitchFamily="49" charset="0"/>
              </a:rPr>
              <a:t>emailAddress</a:t>
            </a:r>
            <a:r>
              <a:rPr lang="en-US" sz="1800" dirty="0">
                <a:latin typeface="Courier New" pitchFamily="49" charset="0"/>
              </a:rPr>
              <a:t>\" 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"VALUE=\"" +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emailAddress</a:t>
            </a:r>
            <a:r>
              <a:rPr lang="en-US" sz="1800" dirty="0">
                <a:latin typeface="Courier New" pitchFamily="49" charset="0"/>
              </a:rPr>
              <a:t> + "\"&gt;&lt;p&gt;\n"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"&lt;input type=\"submit\" value=\"Register\"&gt;\n" +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"&lt;/form&gt;&lt;/center&gt;&lt;/body&gt;&lt;/html&gt;");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}</a:t>
            </a:r>
          </a:p>
          <a:p>
            <a:pPr>
              <a:lnSpc>
                <a:spcPct val="77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3591E6-7050-4C44-8D47-A0175970BA40}" type="slidenum">
              <a:rPr lang="en-US" altLang="en-US"/>
              <a:pPr>
                <a:defRPr/>
              </a:pPr>
              <a:t>21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Servlet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@WebServlet("/registration")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public class </a:t>
            </a:r>
            <a:r>
              <a:rPr lang="en-US" sz="1200" dirty="0" err="1">
                <a:latin typeface="Courier New" pitchFamily="49" charset="0"/>
              </a:rPr>
              <a:t>RegistrationServlet</a:t>
            </a:r>
            <a:r>
              <a:rPr lang="en-US" sz="1200" dirty="0">
                <a:latin typeface="Courier New" pitchFamily="49" charset="0"/>
              </a:rPr>
              <a:t> extends HttpServlet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public void doGet(HttpServletRequest request,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                HttpServletResponse response)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  throws ServletException, IOException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response.setContentType("text/html");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boolean </a:t>
            </a:r>
            <a:r>
              <a:rPr lang="en-US" sz="2000" dirty="0" err="1">
                <a:latin typeface="Courier New" pitchFamily="49" charset="0"/>
              </a:rPr>
              <a:t>isMissingValue</a:t>
            </a:r>
            <a:r>
              <a:rPr lang="en-US" sz="2000" dirty="0">
                <a:latin typeface="Courier New" pitchFamily="49" charset="0"/>
              </a:rPr>
              <a:t> = false;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String </a:t>
            </a:r>
            <a:r>
              <a:rPr lang="en-US" sz="2000" dirty="0" err="1">
                <a:latin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</a:rPr>
              <a:t> =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request.getParameter("</a:t>
            </a:r>
            <a:r>
              <a:rPr lang="en-US" sz="2000" dirty="0" err="1">
                <a:latin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</a:rPr>
              <a:t>");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if (</a:t>
            </a:r>
            <a:r>
              <a:rPr lang="en-US" sz="2000" dirty="0" err="1">
                <a:latin typeface="Courier New" pitchFamily="49" charset="0"/>
              </a:rPr>
              <a:t>CookieUtilities.isNullOrEmpty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</a:rPr>
              <a:t>))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</a:rPr>
              <a:t> = "Missing first name";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isMissingValue</a:t>
            </a:r>
            <a:r>
              <a:rPr lang="en-US" sz="2000" dirty="0">
                <a:latin typeface="Courier New" pitchFamily="49" charset="0"/>
              </a:rPr>
              <a:t> = true;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String </a:t>
            </a:r>
            <a:r>
              <a:rPr lang="en-US" sz="2000" dirty="0" err="1">
                <a:latin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</a:rPr>
              <a:t> =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request.getParameter("</a:t>
            </a:r>
            <a:r>
              <a:rPr lang="en-US" sz="2000" dirty="0" err="1">
                <a:latin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</a:rPr>
              <a:t>");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if (</a:t>
            </a:r>
            <a:r>
              <a:rPr lang="en-US" sz="2000" dirty="0" err="1">
                <a:latin typeface="Courier New" pitchFamily="49" charset="0"/>
              </a:rPr>
              <a:t>CookieUtilities.isNullOrEmpty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</a:rPr>
              <a:t>))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</a:rPr>
              <a:t> = "Missing last name";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isMissingValue</a:t>
            </a:r>
            <a:r>
              <a:rPr lang="en-US" sz="2000" dirty="0">
                <a:latin typeface="Courier New" pitchFamily="49" charset="0"/>
              </a:rPr>
              <a:t> = true;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E18F-AC3B-473C-8D3D-804CCEBF5AF7}" type="slidenum">
              <a:rPr lang="en-US" altLang="en-US"/>
              <a:pPr>
                <a:defRPr/>
              </a:pPr>
              <a:t>22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Servlet (Continued)</a:t>
            </a:r>
          </a:p>
        </p:txBody>
      </p:sp>
      <p:sp>
        <p:nvSpPr>
          <p:cNvPr id="35844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Cookie c1 = 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new </a:t>
            </a:r>
            <a:r>
              <a:rPr lang="en-US" sz="2100" dirty="0" err="1">
                <a:latin typeface="Courier New" pitchFamily="49" charset="0"/>
              </a:rPr>
              <a:t>LongLivedCookie</a:t>
            </a:r>
            <a:r>
              <a:rPr lang="en-US" sz="2100" dirty="0">
                <a:latin typeface="Courier New" pitchFamily="49" charset="0"/>
              </a:rPr>
              <a:t>("</a:t>
            </a:r>
            <a:r>
              <a:rPr lang="en-US" sz="2100" dirty="0" err="1">
                <a:latin typeface="Courier New" pitchFamily="49" charset="0"/>
              </a:rPr>
              <a:t>firstName</a:t>
            </a:r>
            <a:r>
              <a:rPr lang="en-US" sz="2100" dirty="0">
                <a:latin typeface="Courier New" pitchFamily="49" charset="0"/>
              </a:rPr>
              <a:t>", </a:t>
            </a:r>
            <a:r>
              <a:rPr lang="en-US" sz="2100" dirty="0" err="1">
                <a:latin typeface="Courier New" pitchFamily="49" charset="0"/>
              </a:rPr>
              <a:t>firstName</a:t>
            </a:r>
            <a:r>
              <a:rPr lang="en-US" sz="21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</a:rPr>
              <a:t>response.addCookie</a:t>
            </a:r>
            <a:r>
              <a:rPr lang="en-US" sz="2100" dirty="0">
                <a:latin typeface="Courier New" pitchFamily="49" charset="0"/>
              </a:rPr>
              <a:t>(c1);</a:t>
            </a:r>
          </a:p>
          <a:p>
            <a:pPr>
              <a:buFontTx/>
              <a:buNone/>
            </a:pPr>
            <a:endParaRPr lang="en-US" sz="21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Cookie c2 = 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new </a:t>
            </a:r>
            <a:r>
              <a:rPr lang="en-US" sz="2100" dirty="0" err="1">
                <a:latin typeface="Courier New" pitchFamily="49" charset="0"/>
              </a:rPr>
              <a:t>LongLivedCookie</a:t>
            </a:r>
            <a:r>
              <a:rPr lang="en-US" sz="2100" dirty="0">
                <a:latin typeface="Courier New" pitchFamily="49" charset="0"/>
              </a:rPr>
              <a:t>("</a:t>
            </a:r>
            <a:r>
              <a:rPr lang="en-US" sz="2100" dirty="0" err="1">
                <a:latin typeface="Courier New" pitchFamily="49" charset="0"/>
              </a:rPr>
              <a:t>lastName</a:t>
            </a:r>
            <a:r>
              <a:rPr lang="en-US" sz="2100" dirty="0">
                <a:latin typeface="Courier New" pitchFamily="49" charset="0"/>
              </a:rPr>
              <a:t>", </a:t>
            </a:r>
            <a:r>
              <a:rPr lang="en-US" sz="2100" dirty="0" err="1">
                <a:latin typeface="Courier New" pitchFamily="49" charset="0"/>
              </a:rPr>
              <a:t>lastName</a:t>
            </a:r>
            <a:r>
              <a:rPr lang="en-US" sz="21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</a:rPr>
              <a:t>response.addCookie</a:t>
            </a:r>
            <a:r>
              <a:rPr lang="en-US" sz="2100" dirty="0">
                <a:latin typeface="Courier New" pitchFamily="49" charset="0"/>
              </a:rPr>
              <a:t>(c2);</a:t>
            </a:r>
          </a:p>
          <a:p>
            <a:pPr>
              <a:buFontTx/>
              <a:buNone/>
            </a:pPr>
            <a:endParaRPr lang="en-US" sz="21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Cookie c3 = new </a:t>
            </a:r>
            <a:r>
              <a:rPr lang="en-US" sz="2100" dirty="0" err="1">
                <a:latin typeface="Courier New" pitchFamily="49" charset="0"/>
              </a:rPr>
              <a:t>LongLivedCookie</a:t>
            </a:r>
            <a:r>
              <a:rPr lang="en-US" sz="2100" dirty="0">
                <a:latin typeface="Courier New" pitchFamily="49" charset="0"/>
              </a:rPr>
              <a:t>("</a:t>
            </a:r>
            <a:r>
              <a:rPr lang="en-US" sz="2100" dirty="0" err="1">
                <a:latin typeface="Courier New" pitchFamily="49" charset="0"/>
              </a:rPr>
              <a:t>emailAddress</a:t>
            </a:r>
            <a:r>
              <a:rPr lang="en-US" sz="2100" dirty="0">
                <a:latin typeface="Courier New" pitchFamily="49" charset="0"/>
              </a:rPr>
              <a:t>",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                         </a:t>
            </a:r>
            <a:r>
              <a:rPr lang="en-US" sz="2100" dirty="0" err="1">
                <a:latin typeface="Courier New" pitchFamily="49" charset="0"/>
              </a:rPr>
              <a:t>emailAddress</a:t>
            </a:r>
            <a:r>
              <a:rPr lang="en-US" sz="21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</a:rPr>
              <a:t>response.addCookie</a:t>
            </a:r>
            <a:r>
              <a:rPr lang="en-US" sz="2100" dirty="0">
                <a:latin typeface="Courier New" pitchFamily="49" charset="0"/>
              </a:rPr>
              <a:t>(c3);</a:t>
            </a:r>
          </a:p>
          <a:p>
            <a:pPr>
              <a:buFontTx/>
              <a:buNone/>
            </a:pPr>
            <a:endParaRPr lang="en-US" sz="21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if (</a:t>
            </a:r>
            <a:r>
              <a:rPr lang="en-US" sz="2100" dirty="0" err="1">
                <a:latin typeface="Courier New" pitchFamily="49" charset="0"/>
              </a:rPr>
              <a:t>isMissingValue</a:t>
            </a:r>
            <a:r>
              <a:rPr lang="en-US" sz="2100" dirty="0">
                <a:latin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response.sendRedirect("registration-form");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} else { …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F33E0-842D-40C3-958F-CAC9D419C373}" type="slidenum">
              <a:rPr lang="en-US" altLang="en-US"/>
              <a:pPr>
                <a:defRPr/>
              </a:pPr>
              <a:t>23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RegistrationForm (Initial Result)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614ACA-A34D-4445-B864-AB8FC882CEBC}" type="slidenum">
              <a:rPr lang="en-US" altLang="en-US"/>
              <a:pPr>
                <a:defRPr/>
              </a:pPr>
              <a:t>24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5" name="Picture 4" descr="registration-form-blan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676400"/>
            <a:ext cx="57531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RegistrationForm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(Submitting Incomplete Form)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D0234-90EE-41A3-9E6B-1DCA44E35708}" type="slidenum">
              <a:rPr lang="en-US" altLang="en-US"/>
              <a:pPr>
                <a:defRPr/>
              </a:pPr>
              <a:t>25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6" name="Picture 5" descr="registration-form-incomplete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5753100" cy="2990850"/>
          </a:xfrm>
          <a:prstGeom prst="rect">
            <a:avLst/>
          </a:prstGeom>
        </p:spPr>
      </p:pic>
      <p:pic>
        <p:nvPicPr>
          <p:cNvPr id="7" name="Picture 6" descr="registration-form-incomplete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3867150"/>
            <a:ext cx="57531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RegistrationForm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(Submitting Complete Form)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21D8F-C908-472B-9776-03211741306A}" type="slidenum">
              <a:rPr lang="en-US" altLang="en-US"/>
              <a:pPr>
                <a:defRPr/>
              </a:pPr>
              <a:t>26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6" name="Picture 5" descr="registration-form-complete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504950"/>
            <a:ext cx="5753100" cy="2990850"/>
          </a:xfrm>
          <a:prstGeom prst="rect">
            <a:avLst/>
          </a:prstGeom>
        </p:spPr>
      </p:pic>
      <p:pic>
        <p:nvPicPr>
          <p:cNvPr id="7" name="Picture 6" descr="registration-form-complete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3790950"/>
            <a:ext cx="57531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Cookies from the Client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610600" cy="5410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600" dirty="0"/>
              <a:t>Call </a:t>
            </a:r>
            <a:r>
              <a:rPr lang="en-US" sz="2600" dirty="0" err="1"/>
              <a:t>request.getCookies</a:t>
            </a:r>
            <a:r>
              <a:rPr lang="en-US" sz="2600" dirty="0"/>
              <a:t>() </a:t>
            </a:r>
          </a:p>
          <a:p>
            <a:pPr lvl="1"/>
            <a:r>
              <a:rPr lang="en-US" sz="2200" dirty="0"/>
              <a:t>This yields an array of </a:t>
            </a:r>
            <a:r>
              <a:rPr lang="en-US" sz="2100" dirty="0">
                <a:latin typeface="Courier New" pitchFamily="49" charset="0"/>
              </a:rPr>
              <a:t>Cookie</a:t>
            </a:r>
            <a:r>
              <a:rPr lang="en-US" sz="2200" dirty="0"/>
              <a:t> objects.</a:t>
            </a:r>
          </a:p>
          <a:p>
            <a:endParaRPr lang="en-US" sz="800" dirty="0"/>
          </a:p>
          <a:p>
            <a:r>
              <a:rPr lang="en-US" sz="2600" dirty="0"/>
              <a:t>Loop down the array, calling </a:t>
            </a:r>
            <a:r>
              <a:rPr lang="en-US" sz="2600" dirty="0" err="1"/>
              <a:t>getName</a:t>
            </a:r>
            <a:r>
              <a:rPr lang="en-US" sz="2600" dirty="0"/>
              <a:t> on each entry until you find the cookie of interest</a:t>
            </a:r>
          </a:p>
          <a:p>
            <a:pPr lvl="1"/>
            <a:r>
              <a:rPr lang="en-US" sz="2200" dirty="0"/>
              <a:t>Use the value (</a:t>
            </a:r>
            <a:r>
              <a:rPr lang="en-US" sz="2200" dirty="0" err="1"/>
              <a:t>getValue</a:t>
            </a:r>
            <a:r>
              <a:rPr lang="en-US" sz="2200" dirty="0"/>
              <a:t>) in application-specific way.</a:t>
            </a:r>
          </a:p>
          <a:p>
            <a:pPr lvl="1">
              <a:spcBef>
                <a:spcPts val="900"/>
              </a:spcBef>
              <a:buFontTx/>
              <a:buNone/>
            </a:pPr>
            <a:r>
              <a:rPr lang="en-US" sz="200" b="1" dirty="0">
                <a:latin typeface="Courier New" pitchFamily="49" charset="0"/>
              </a:rPr>
              <a:t>.</a:t>
            </a:r>
          </a:p>
          <a:p>
            <a:pPr lvl="1">
              <a:spcBef>
                <a:spcPts val="90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String </a:t>
            </a:r>
            <a:r>
              <a:rPr lang="en-US" sz="2200" b="1" dirty="0" err="1">
                <a:latin typeface="Courier New" pitchFamily="49" charset="0"/>
              </a:rPr>
              <a:t>cookieName</a:t>
            </a:r>
            <a:r>
              <a:rPr lang="en-US" sz="2200" b="1" dirty="0">
                <a:latin typeface="Courier New" pitchFamily="49" charset="0"/>
              </a:rPr>
              <a:t> = "</a:t>
            </a:r>
            <a:r>
              <a:rPr lang="en-US" sz="2200" b="1" dirty="0" err="1">
                <a:latin typeface="Courier New" pitchFamily="49" charset="0"/>
              </a:rPr>
              <a:t>userID</a:t>
            </a:r>
            <a:r>
              <a:rPr lang="en-US" sz="2200" b="1" dirty="0">
                <a:latin typeface="Courier New" pitchFamily="49" charset="0"/>
              </a:rPr>
              <a:t>";</a:t>
            </a:r>
          </a:p>
          <a:p>
            <a:pPr lvl="1">
              <a:buFontTx/>
              <a:buNone/>
            </a:pPr>
            <a:r>
              <a:rPr lang="en-US" sz="2200" b="1" dirty="0">
                <a:latin typeface="Courier New" pitchFamily="49" charset="0"/>
              </a:rPr>
              <a:t>Cookie[] cookies =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request.getCookies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sz="2200" b="1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2200" b="1" dirty="0">
                <a:latin typeface="Courier New" pitchFamily="49" charset="0"/>
              </a:rPr>
              <a:t>if (cookies != null) {</a:t>
            </a:r>
          </a:p>
          <a:p>
            <a:pPr lvl="1">
              <a:buFontTx/>
              <a:buNone/>
            </a:pPr>
            <a:r>
              <a:rPr lang="en-US" sz="2200" b="1" dirty="0">
                <a:latin typeface="Courier New" pitchFamily="49" charset="0"/>
              </a:rPr>
              <a:t>  for(Cookie </a:t>
            </a:r>
            <a:r>
              <a:rPr lang="en-US" sz="2200" b="1" dirty="0" err="1">
                <a:latin typeface="Courier New" pitchFamily="49" charset="0"/>
              </a:rPr>
              <a:t>cookie</a:t>
            </a:r>
            <a:r>
              <a:rPr lang="en-US" sz="2200" b="1" dirty="0">
                <a:latin typeface="Courier New" pitchFamily="49" charset="0"/>
              </a:rPr>
              <a:t>: cookies) {</a:t>
            </a:r>
          </a:p>
          <a:p>
            <a:pPr lvl="1">
              <a:buFontTx/>
              <a:buNone/>
            </a:pPr>
            <a:r>
              <a:rPr lang="en-US" sz="2200" b="1" dirty="0">
                <a:latin typeface="Courier New" pitchFamily="49" charset="0"/>
              </a:rPr>
              <a:t>    if (</a:t>
            </a:r>
            <a:r>
              <a:rPr lang="en-US" sz="2200" b="1" dirty="0" err="1">
                <a:latin typeface="Courier New" pitchFamily="49" charset="0"/>
              </a:rPr>
              <a:t>cookieName.equals</a:t>
            </a:r>
            <a:r>
              <a:rPr lang="en-US" sz="2200" b="1" dirty="0">
                <a:latin typeface="Courier New" pitchFamily="49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cookie.getName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sz="2200" b="1" dirty="0">
                <a:latin typeface="Courier New" pitchFamily="49" charset="0"/>
              </a:rPr>
              <a:t>)) {</a:t>
            </a:r>
          </a:p>
          <a:p>
            <a:pPr lvl="1">
              <a:buFontTx/>
              <a:buNone/>
            </a:pPr>
            <a:r>
              <a:rPr lang="en-US" sz="2200" b="1" dirty="0">
                <a:latin typeface="Courier New" pitchFamily="49" charset="0"/>
              </a:rPr>
              <a:t>      doSomethingWith(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cookie.getValue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sz="2200" b="1" dirty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sz="2200" b="1" dirty="0">
                <a:latin typeface="Courier New" pitchFamily="49" charset="0"/>
              </a:rPr>
              <a:t>    }</a:t>
            </a:r>
          </a:p>
          <a:p>
            <a:pPr lvl="1">
              <a:buFontTx/>
              <a:buNone/>
            </a:pPr>
            <a:r>
              <a:rPr lang="en-US" sz="2200" b="1" dirty="0">
                <a:latin typeface="Courier New" pitchFamily="49" charset="0"/>
              </a:rPr>
              <a:t>  }</a:t>
            </a:r>
          </a:p>
          <a:p>
            <a:pPr lvl="1">
              <a:spcAft>
                <a:spcPts val="900"/>
              </a:spcAft>
              <a:buFontTx/>
              <a:buNone/>
            </a:pPr>
            <a:r>
              <a:rPr lang="en-US" sz="22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B547DA-BE23-4525-B4F0-337B2588250F}" type="slidenum">
              <a:rPr lang="en-US" altLang="en-US"/>
              <a:pPr>
                <a:defRPr/>
              </a:pPr>
              <a:t>3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Cookies to Detect </a:t>
            </a:r>
            <a:br>
              <a:rPr lang="en-US"/>
            </a:br>
            <a:r>
              <a:rPr lang="en-US"/>
              <a:t>First-Time Visitors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@</a:t>
            </a:r>
            <a:r>
              <a:rPr lang="en-US" sz="1200" dirty="0" err="1">
                <a:latin typeface="Courier New" pitchFamily="49" charset="0"/>
              </a:rPr>
              <a:t>WebServlet</a:t>
            </a:r>
            <a:r>
              <a:rPr lang="en-US" sz="1200" dirty="0">
                <a:latin typeface="Courier New" pitchFamily="49" charset="0"/>
              </a:rPr>
              <a:t>("/repeat-visitor")</a:t>
            </a:r>
          </a:p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public class </a:t>
            </a:r>
            <a:r>
              <a:rPr lang="en-US" sz="1200" dirty="0" err="1">
                <a:latin typeface="Courier New" pitchFamily="49" charset="0"/>
              </a:rPr>
              <a:t>RepeatVisitor</a:t>
            </a:r>
            <a:r>
              <a:rPr lang="en-US" sz="1200" dirty="0">
                <a:latin typeface="Courier New" pitchFamily="49" charset="0"/>
              </a:rPr>
              <a:t> extends HttpServlet {</a:t>
            </a:r>
          </a:p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  public void doGet(HttpServletRequest request, </a:t>
            </a:r>
            <a:r>
              <a:rPr lang="en-US" sz="1200" dirty="0" err="1">
                <a:latin typeface="Courier New" pitchFamily="49" charset="0"/>
              </a:rPr>
              <a:t>HttpServletResponse</a:t>
            </a:r>
            <a:r>
              <a:rPr lang="en-US" sz="1200" dirty="0">
                <a:latin typeface="Courier New" pitchFamily="49" charset="0"/>
              </a:rPr>
              <a:t> response)</a:t>
            </a:r>
          </a:p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      throws ServletException, </a:t>
            </a:r>
            <a:r>
              <a:rPr lang="en-US" sz="1200" dirty="0" err="1">
                <a:latin typeface="Courier New" pitchFamily="49" charset="0"/>
              </a:rPr>
              <a:t>IOException</a:t>
            </a:r>
            <a:r>
              <a:rPr lang="en-US" sz="1200" dirty="0">
                <a:latin typeface="Courier New" pitchFamily="49" charset="0"/>
              </a:rPr>
              <a:t> {</a:t>
            </a:r>
          </a:p>
          <a:p>
            <a:pPr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</a:rPr>
              <a:t>boolean</a:t>
            </a:r>
            <a:r>
              <a:rPr lang="en-US" sz="2100" dirty="0">
                <a:latin typeface="Courier New" pitchFamily="49" charset="0"/>
              </a:rPr>
              <a:t> newbie = true;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Cookie[] cookies = </a:t>
            </a:r>
            <a:r>
              <a:rPr lang="en-US" sz="2100" dirty="0" err="1">
                <a:latin typeface="Courier New" pitchFamily="49" charset="0"/>
              </a:rPr>
              <a:t>request.getCookies</a:t>
            </a:r>
            <a:r>
              <a:rPr lang="en-US" sz="2100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if (cookies != null) {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for(Cookie c: cookies) {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if ((</a:t>
            </a:r>
            <a:r>
              <a:rPr lang="en-US" sz="2100" dirty="0" err="1">
                <a:latin typeface="Courier New" pitchFamily="49" charset="0"/>
              </a:rPr>
              <a:t>c.getName</a:t>
            </a:r>
            <a:r>
              <a:rPr lang="en-US" sz="2100" dirty="0">
                <a:latin typeface="Courier New" pitchFamily="49" charset="0"/>
              </a:rPr>
              <a:t>().equals("</a:t>
            </a:r>
            <a:r>
              <a:rPr lang="en-US" sz="2100" dirty="0" err="1">
                <a:latin typeface="Courier New" pitchFamily="49" charset="0"/>
              </a:rPr>
              <a:t>repeatVisitor</a:t>
            </a:r>
            <a:r>
              <a:rPr lang="en-US" sz="2100" dirty="0">
                <a:latin typeface="Courier New" pitchFamily="49" charset="0"/>
              </a:rPr>
              <a:t>")) &amp;&amp;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 (</a:t>
            </a:r>
            <a:r>
              <a:rPr lang="en-US" sz="2100" dirty="0" err="1">
                <a:latin typeface="Courier New" pitchFamily="49" charset="0"/>
              </a:rPr>
              <a:t>c.getValue</a:t>
            </a:r>
            <a:r>
              <a:rPr lang="en-US" sz="2100" dirty="0">
                <a:latin typeface="Courier New" pitchFamily="49" charset="0"/>
              </a:rPr>
              <a:t>().equals("yes"))) {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newbie = false;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break;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}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}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4B954-D4B8-4378-8CCD-C57F508696B9}" type="slidenum">
              <a:rPr lang="en-US" altLang="en-US"/>
              <a:pPr>
                <a:defRPr/>
              </a:pPr>
              <a:t>4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Cookies to Detect </a:t>
            </a:r>
            <a:br>
              <a:rPr lang="en-US"/>
            </a:br>
            <a:r>
              <a:rPr lang="en-US"/>
              <a:t>First-Time Visitors (Continued)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 String title;</a:t>
            </a: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 if (newbie) {</a:t>
            </a: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   </a:t>
            </a:r>
            <a:r>
              <a:rPr lang="en-US" sz="2100">
                <a:solidFill>
                  <a:srgbClr val="FF0000"/>
                </a:solidFill>
                <a:latin typeface="Courier New" pitchFamily="49" charset="0"/>
              </a:rPr>
              <a:t>Cookie returnVisitorCookie =</a:t>
            </a:r>
          </a:p>
          <a:p>
            <a:pPr>
              <a:buFontTx/>
              <a:buNone/>
            </a:pPr>
            <a:r>
              <a:rPr lang="en-US" sz="2100">
                <a:solidFill>
                  <a:srgbClr val="FF0000"/>
                </a:solidFill>
                <a:latin typeface="Courier New" pitchFamily="49" charset="0"/>
              </a:rPr>
              <a:t>        new Cookie("repeatVisitor", "yes");</a:t>
            </a:r>
          </a:p>
          <a:p>
            <a:pPr>
              <a:buFontTx/>
              <a:buNone/>
            </a:pPr>
            <a:r>
              <a:rPr lang="en-US" sz="2100">
                <a:solidFill>
                  <a:srgbClr val="FF0000"/>
                </a:solidFill>
                <a:latin typeface="Courier New" pitchFamily="49" charset="0"/>
              </a:rPr>
              <a:t>      returnVisitorCookie.setMaxAge(60*60*24*365); </a:t>
            </a:r>
          </a:p>
          <a:p>
            <a:pPr>
              <a:buFontTx/>
              <a:buNone/>
            </a:pPr>
            <a:r>
              <a:rPr lang="en-US" sz="2100">
                <a:solidFill>
                  <a:srgbClr val="FF0000"/>
                </a:solidFill>
                <a:latin typeface="Courier New" pitchFamily="49" charset="0"/>
              </a:rPr>
              <a:t>      response.addCookie(returnVisitorCookie);</a:t>
            </a: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   title = "Welcome Aboard";</a:t>
            </a: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 } else {</a:t>
            </a: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   title = "Welcome Back";</a:t>
            </a: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 response.setContentType("text/html");</a:t>
            </a: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 PrintWriter out = response.getWriter();</a:t>
            </a: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 … // (Output page with above title)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8EE12D-6475-4094-816C-DA583FDCFAF6}" type="slidenum">
              <a:rPr lang="en-US" altLang="en-US"/>
              <a:pPr>
                <a:defRPr/>
              </a:pPr>
              <a:t>5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Cookies to Detect </a:t>
            </a:r>
            <a:br>
              <a:rPr lang="en-US"/>
            </a:br>
            <a:r>
              <a:rPr lang="en-US"/>
              <a:t>First-Time Visitors (Results)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C4DAB-0096-4959-9A83-0DC038772DDA}" type="slidenum">
              <a:rPr lang="en-US" altLang="en-US"/>
              <a:pPr>
                <a:defRPr/>
              </a:pPr>
              <a:t>6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6" name="Picture 5" descr="repeat-visitor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7775" y="1647825"/>
            <a:ext cx="5381625" cy="2619375"/>
          </a:xfrm>
          <a:prstGeom prst="rect">
            <a:avLst/>
          </a:prstGeom>
        </p:spPr>
      </p:pic>
      <p:pic>
        <p:nvPicPr>
          <p:cNvPr id="7" name="Picture 6" descr="repeat-visitor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775" y="3248025"/>
            <a:ext cx="5381625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Cookie Attributes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getMaxAge</a:t>
            </a:r>
            <a:r>
              <a:rPr lang="en-US" dirty="0"/>
              <a:t>/</a:t>
            </a:r>
            <a:r>
              <a:rPr lang="en-US" dirty="0" err="1"/>
              <a:t>setMaxAge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Gets/sets the cookie expiration time (seconds). If you fail to set, cookie applies to current browsing session only. </a:t>
            </a:r>
          </a:p>
          <a:p>
            <a:r>
              <a:rPr lang="en-US" dirty="0" err="1"/>
              <a:t>getName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Gets the cookie name. There is no </a:t>
            </a:r>
            <a:r>
              <a:rPr lang="en-US" dirty="0" err="1"/>
              <a:t>setName</a:t>
            </a:r>
            <a:r>
              <a:rPr lang="en-US" dirty="0"/>
              <a:t> method; you supply name to constructor. For incoming cookie array, you use </a:t>
            </a:r>
            <a:r>
              <a:rPr lang="en-US" dirty="0" err="1"/>
              <a:t>getName</a:t>
            </a:r>
            <a:r>
              <a:rPr lang="en-US" dirty="0"/>
              <a:t> to find the cookie of interest.</a:t>
            </a:r>
          </a:p>
          <a:p>
            <a:r>
              <a:rPr lang="en-US" dirty="0" err="1"/>
              <a:t>getValue</a:t>
            </a:r>
            <a:r>
              <a:rPr lang="en-US" dirty="0"/>
              <a:t>/</a:t>
            </a:r>
            <a:r>
              <a:rPr lang="en-US" dirty="0" err="1"/>
              <a:t>setValue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Gets/sets value associated with cookie. For new cookies, you supply value to constructor, not to </a:t>
            </a:r>
            <a:r>
              <a:rPr lang="en-US" dirty="0" err="1"/>
              <a:t>setValue</a:t>
            </a:r>
            <a:r>
              <a:rPr lang="en-US" dirty="0"/>
              <a:t>. For incoming cookie array, you use </a:t>
            </a:r>
            <a:r>
              <a:rPr lang="en-US" dirty="0" err="1"/>
              <a:t>getName</a:t>
            </a:r>
            <a:r>
              <a:rPr lang="en-US" dirty="0"/>
              <a:t> to find the cookie of interest, then call </a:t>
            </a:r>
            <a:r>
              <a:rPr lang="en-US" dirty="0" err="1"/>
              <a:t>getValue</a:t>
            </a:r>
            <a:r>
              <a:rPr lang="en-US" dirty="0"/>
              <a:t> on the result. If you set the value of an incoming cookie, you still have to send it back out with </a:t>
            </a:r>
            <a:r>
              <a:rPr lang="en-US" dirty="0" err="1"/>
              <a:t>response.addCookie</a:t>
            </a:r>
            <a:r>
              <a:rPr lang="en-US" dirty="0"/>
              <a:t>.</a:t>
            </a:r>
          </a:p>
          <a:p>
            <a:pPr lvl="1">
              <a:lnSpc>
                <a:spcPct val="85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C78BC-0341-4EEE-9358-13177EA39757}" type="slidenum">
              <a:rPr lang="en-US" altLang="en-US"/>
              <a:pPr>
                <a:defRPr/>
              </a:pPr>
              <a:t>7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Differentiating Session Cookies from Persistent Cookies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@WebServlet("/cookie-test")</a:t>
            </a:r>
          </a:p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public class </a:t>
            </a:r>
            <a:r>
              <a:rPr lang="en-US" sz="1200" dirty="0" err="1">
                <a:latin typeface="Courier New" pitchFamily="49" charset="0"/>
              </a:rPr>
              <a:t>CookieTest</a:t>
            </a:r>
            <a:r>
              <a:rPr lang="en-US" sz="1200" dirty="0">
                <a:latin typeface="Courier New" pitchFamily="49" charset="0"/>
              </a:rPr>
              <a:t> extends HttpServlet {</a:t>
            </a:r>
          </a:p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  public void doGet(HttpServletRequest request, </a:t>
            </a:r>
            <a:r>
              <a:rPr lang="en-US" sz="1200" dirty="0" err="1">
                <a:latin typeface="Courier New" pitchFamily="49" charset="0"/>
              </a:rPr>
              <a:t>HttpServletResponse</a:t>
            </a:r>
            <a:r>
              <a:rPr lang="en-US" sz="1200" dirty="0">
                <a:latin typeface="Courier New" pitchFamily="49" charset="0"/>
              </a:rPr>
              <a:t> response)</a:t>
            </a:r>
          </a:p>
          <a:p>
            <a:pPr>
              <a:buFontTx/>
              <a:buNone/>
            </a:pPr>
            <a:r>
              <a:rPr lang="en-US" sz="1200" dirty="0">
                <a:latin typeface="Courier New" pitchFamily="49" charset="0"/>
              </a:rPr>
              <a:t>      throws ServletException, IOException {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for(int i=0; i&lt;3; i++) {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Cookie </a:t>
            </a:r>
            <a:r>
              <a:rPr lang="en-US" sz="2100" dirty="0" err="1">
                <a:latin typeface="Courier New" pitchFamily="49" charset="0"/>
              </a:rPr>
              <a:t>cookie</a:t>
            </a:r>
            <a:r>
              <a:rPr lang="en-US" sz="2100" dirty="0">
                <a:latin typeface="Courier New" pitchFamily="49" charset="0"/>
              </a:rPr>
              <a:t> = 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new Cookie("Session-Cookie-" + i,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        "Cookie-Value-S" + i);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</a:t>
            </a: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// No </a:t>
            </a:r>
            <a:r>
              <a:rPr lang="en-US" sz="2100" dirty="0" err="1">
                <a:solidFill>
                  <a:srgbClr val="FF0000"/>
                </a:solidFill>
                <a:latin typeface="Courier New" pitchFamily="49" charset="0"/>
              </a:rPr>
              <a:t>maxAge</a:t>
            </a: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 (</a:t>
            </a:r>
            <a:r>
              <a:rPr lang="en-US" sz="2100" dirty="0" err="1">
                <a:solidFill>
                  <a:srgbClr val="FF0000"/>
                </a:solidFill>
                <a:latin typeface="Courier New" pitchFamily="49" charset="0"/>
              </a:rPr>
              <a:t>ie</a:t>
            </a: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Courier New" pitchFamily="49" charset="0"/>
              </a:rPr>
              <a:t>maxAge</a:t>
            </a: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 = -1)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</a:t>
            </a:r>
            <a:r>
              <a:rPr lang="en-US" sz="2100" dirty="0" err="1">
                <a:latin typeface="Courier New" pitchFamily="49" charset="0"/>
              </a:rPr>
              <a:t>response.addCookie</a:t>
            </a:r>
            <a:r>
              <a:rPr lang="en-US" sz="2100" dirty="0">
                <a:latin typeface="Courier New" pitchFamily="49" charset="0"/>
              </a:rPr>
              <a:t>(cookie);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cookie = new Cookie("Persistent-Cookie-" + i,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               "Cookie-Value-P" + i);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</a:t>
            </a:r>
            <a:r>
              <a:rPr lang="en-US" sz="2100" dirty="0" err="1">
                <a:solidFill>
                  <a:srgbClr val="FF0000"/>
                </a:solidFill>
                <a:latin typeface="Courier New" pitchFamily="49" charset="0"/>
              </a:rPr>
              <a:t>cookie.setMaxAge</a:t>
            </a: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(3600);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</a:t>
            </a:r>
            <a:r>
              <a:rPr lang="en-US" sz="2100" dirty="0" err="1">
                <a:latin typeface="Courier New" pitchFamily="49" charset="0"/>
              </a:rPr>
              <a:t>response.addCookie</a:t>
            </a:r>
            <a:r>
              <a:rPr lang="en-US" sz="2100" dirty="0">
                <a:latin typeface="Courier New" pitchFamily="49" charset="0"/>
              </a:rPr>
              <a:t>(cookie);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6E74C9-F2D4-41E0-A707-3A87DCD5D9FD}" type="slidenum">
              <a:rPr lang="en-US" altLang="en-US"/>
              <a:pPr>
                <a:defRPr/>
              </a:pPr>
              <a:t>8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Differentiating Session Cookies from Persistent Cookies (Cont)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100" b="0" dirty="0">
                <a:latin typeface="Courier New" pitchFamily="49" charset="0"/>
              </a:rPr>
              <a:t>    … // Start an HTML table</a:t>
            </a:r>
          </a:p>
          <a:p>
            <a:pPr>
              <a:buFontTx/>
              <a:buNone/>
            </a:pPr>
            <a:r>
              <a:rPr lang="en-US" sz="2100" b="0" dirty="0">
                <a:latin typeface="Courier New" pitchFamily="49" charset="0"/>
              </a:rPr>
              <a:t>    </a:t>
            </a: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Cookie[] cookies = </a:t>
            </a:r>
            <a:r>
              <a:rPr lang="en-US" sz="2100" dirty="0" err="1">
                <a:solidFill>
                  <a:srgbClr val="FF0000"/>
                </a:solidFill>
                <a:latin typeface="Courier New" pitchFamily="49" charset="0"/>
              </a:rPr>
              <a:t>request.getCookies</a:t>
            </a: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  <a:endParaRPr lang="en-US" sz="2100" b="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if (cookies == null) {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</a:t>
            </a:r>
            <a:r>
              <a:rPr lang="en-US" sz="2100" dirty="0" err="1">
                <a:latin typeface="Courier New" pitchFamily="49" charset="0"/>
              </a:rPr>
              <a:t>out.println</a:t>
            </a:r>
            <a:r>
              <a:rPr lang="en-US" sz="2100" dirty="0">
                <a:latin typeface="Courier New" pitchFamily="49" charset="0"/>
              </a:rPr>
              <a:t>("&lt;tr&gt;&lt;</a:t>
            </a:r>
            <a:r>
              <a:rPr lang="en-US" sz="2100" dirty="0" err="1">
                <a:latin typeface="Courier New" pitchFamily="49" charset="0"/>
              </a:rPr>
              <a:t>th</a:t>
            </a:r>
            <a:r>
              <a:rPr lang="en-US" sz="2100" dirty="0">
                <a:latin typeface="Courier New" pitchFamily="49" charset="0"/>
              </a:rPr>
              <a:t> </a:t>
            </a:r>
            <a:r>
              <a:rPr lang="en-US" sz="2100" dirty="0" err="1">
                <a:latin typeface="Courier New" pitchFamily="49" charset="0"/>
              </a:rPr>
              <a:t>COLSPAN</a:t>
            </a:r>
            <a:r>
              <a:rPr lang="en-US" sz="2100" dirty="0">
                <a:latin typeface="Courier New" pitchFamily="49" charset="0"/>
              </a:rPr>
              <a:t>=2&gt;No cookies");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} else {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for(Cookie </a:t>
            </a:r>
            <a:r>
              <a:rPr lang="en-US" sz="2100" dirty="0" err="1">
                <a:latin typeface="Courier New" pitchFamily="49" charset="0"/>
              </a:rPr>
              <a:t>cookie</a:t>
            </a:r>
            <a:r>
              <a:rPr lang="en-US" sz="2100" dirty="0">
                <a:latin typeface="Courier New" pitchFamily="49" charset="0"/>
              </a:rPr>
              <a:t>: cookies) {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</a:t>
            </a:r>
            <a:r>
              <a:rPr lang="en-US" sz="2100" dirty="0" err="1">
                <a:latin typeface="Courier New" pitchFamily="49" charset="0"/>
              </a:rPr>
              <a:t>out.println</a:t>
            </a:r>
            <a:endParaRPr lang="en-US" sz="21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("&lt;tr&gt;\n" +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"  &lt;td&gt;" + </a:t>
            </a:r>
            <a:r>
              <a:rPr lang="en-US" sz="2100" dirty="0" err="1">
                <a:latin typeface="Courier New" pitchFamily="49" charset="0"/>
              </a:rPr>
              <a:t>cookie.getName</a:t>
            </a:r>
            <a:r>
              <a:rPr lang="en-US" sz="2100" dirty="0">
                <a:latin typeface="Courier New" pitchFamily="49" charset="0"/>
              </a:rPr>
              <a:t>() + "\n" +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     "  &lt;td&gt;" + </a:t>
            </a:r>
            <a:r>
              <a:rPr lang="en-US" sz="2100" dirty="0" err="1">
                <a:latin typeface="Courier New" pitchFamily="49" charset="0"/>
              </a:rPr>
              <a:t>cookie.getValue</a:t>
            </a:r>
            <a:r>
              <a:rPr lang="en-US" sz="2100" dirty="0">
                <a:latin typeface="Courier New" pitchFamily="49" charset="0"/>
              </a:rPr>
              <a:t>());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}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</a:rPr>
              <a:t>out.println</a:t>
            </a:r>
            <a:r>
              <a:rPr lang="en-US" sz="2100" dirty="0">
                <a:latin typeface="Courier New" pitchFamily="49" charset="0"/>
              </a:rPr>
              <a:t>("&lt;/table&gt;&lt;/body&gt;&lt;/html&gt;");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BF693-C1DF-40F8-A935-34F87DF028A1}" type="slidenum">
              <a:rPr lang="en-US" altLang="en-US"/>
              <a:pPr>
                <a:defRPr/>
              </a:pPr>
              <a:t>9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-Java-Intro+Overview">
  <a:themeElements>
    <a:clrScheme name="Custom 2">
      <a:dk1>
        <a:srgbClr val="000000"/>
      </a:dk1>
      <a:lt1>
        <a:srgbClr val="FFFFFF"/>
      </a:lt1>
      <a:dk2>
        <a:srgbClr val="006666"/>
      </a:dk2>
      <a:lt2>
        <a:srgbClr val="B2B2B2"/>
      </a:lt2>
      <a:accent1>
        <a:srgbClr val="FF99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FFCAAA"/>
      </a:accent5>
      <a:accent6>
        <a:srgbClr val="5C5C8A"/>
      </a:accent6>
      <a:hlink>
        <a:srgbClr val="000000"/>
      </a:hlink>
      <a:folHlink>
        <a:srgbClr val="000000"/>
      </a:folHlink>
    </a:clrScheme>
    <a:fontScheme name="1_Viewgraph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Viewgraph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ewgraph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ewgraph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ewgraph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ewgrap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ewgrap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ewgrap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2881</TotalTime>
  <Words>1864</Words>
  <Application>Microsoft Office PowerPoint</Application>
  <PresentationFormat>On-screen Show (4:3)</PresentationFormat>
  <Paragraphs>299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Courier New</vt:lpstr>
      <vt:lpstr>Times</vt:lpstr>
      <vt:lpstr>Times New Roman</vt:lpstr>
      <vt:lpstr>01-Java-Intro+Overview</vt:lpstr>
      <vt:lpstr>Handling Cookies</vt:lpstr>
      <vt:lpstr>Sending Cookies to the Client</vt:lpstr>
      <vt:lpstr>Reading Cookies from the Client</vt:lpstr>
      <vt:lpstr>Using Cookies to Detect  First-Time Visitors</vt:lpstr>
      <vt:lpstr>Using Cookies to Detect  First-Time Visitors (Continued)</vt:lpstr>
      <vt:lpstr>Using Cookies to Detect  First-Time Visitors (Results)</vt:lpstr>
      <vt:lpstr>Using Cookie Attributes</vt:lpstr>
      <vt:lpstr>Differentiating Session Cookies from Persistent Cookies</vt:lpstr>
      <vt:lpstr>Differentiating Session Cookies from Persistent Cookies (Cont)</vt:lpstr>
      <vt:lpstr>Differentiating Session Cookies from Persistent Cookies</vt:lpstr>
      <vt:lpstr>Differentiating Session Cookies from Persistent Cookies</vt:lpstr>
      <vt:lpstr>Differentiating Session Cookies from Persistent Cookies</vt:lpstr>
      <vt:lpstr>Utility: Finding Cookies with Specified Names</vt:lpstr>
      <vt:lpstr>Utility: Creating Long-Lived Cookies</vt:lpstr>
      <vt:lpstr>Modifying Cookie Values</vt:lpstr>
      <vt:lpstr>Tracking User Access Counts</vt:lpstr>
      <vt:lpstr>Tracking User Access Counts (Continued)</vt:lpstr>
      <vt:lpstr>Tracking User Access Counts (Results)</vt:lpstr>
      <vt:lpstr>Using Cookies to Remember User Preferences</vt:lpstr>
      <vt:lpstr>RegistrationForm Servlet</vt:lpstr>
      <vt:lpstr>RegistrationForm Servlet (Continued)</vt:lpstr>
      <vt:lpstr>Registration Servlet</vt:lpstr>
      <vt:lpstr>Registration Servlet (Continued)</vt:lpstr>
      <vt:lpstr>RegistrationForm (Initial Result)</vt:lpstr>
      <vt:lpstr>RegistrationForm  (Submitting Incomplete Form)</vt:lpstr>
      <vt:lpstr>RegistrationForm  (Submitting Complete Form)</vt:lpstr>
    </vt:vector>
  </TitlesOfParts>
  <Company>coreservlets.com,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Cookies</dc:title>
  <dc:creator>Marty Hall</dc:creator>
  <cp:lastModifiedBy>Jon Tice</cp:lastModifiedBy>
  <cp:revision>179</cp:revision>
  <cp:lastPrinted>2012-09-15T19:39:17Z</cp:lastPrinted>
  <dcterms:created xsi:type="dcterms:W3CDTF">2000-05-05T21:02:18Z</dcterms:created>
  <dcterms:modified xsi:type="dcterms:W3CDTF">2019-02-10T06:16:14Z</dcterms:modified>
</cp:coreProperties>
</file>