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CED6"/>
    <a:srgbClr val="3CBBCC"/>
    <a:srgbClr val="4DB1BB"/>
    <a:srgbClr val="5E98AA"/>
    <a:srgbClr val="996633"/>
    <a:srgbClr val="CCCC00"/>
    <a:srgbClr val="800000"/>
    <a:srgbClr val="99000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71A8BF0-32A8-4CA4-9774-DDA32D3B237B}"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56A33-04F1-49BC-A577-C5B350531775}" type="slidenum">
              <a:rPr lang="en-US" smtClean="0"/>
              <a:t>‹#›</a:t>
            </a:fld>
            <a:endParaRPr lang="en-US"/>
          </a:p>
        </p:txBody>
      </p:sp>
    </p:spTree>
    <p:extLst>
      <p:ext uri="{BB962C8B-B14F-4D97-AF65-F5344CB8AC3E}">
        <p14:creationId xmlns:p14="http://schemas.microsoft.com/office/powerpoint/2010/main" val="372648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1A8BF0-32A8-4CA4-9774-DDA32D3B237B}"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56A33-04F1-49BC-A577-C5B350531775}" type="slidenum">
              <a:rPr lang="en-US" smtClean="0"/>
              <a:t>‹#›</a:t>
            </a:fld>
            <a:endParaRPr lang="en-US"/>
          </a:p>
        </p:txBody>
      </p:sp>
    </p:spTree>
    <p:extLst>
      <p:ext uri="{BB962C8B-B14F-4D97-AF65-F5344CB8AC3E}">
        <p14:creationId xmlns:p14="http://schemas.microsoft.com/office/powerpoint/2010/main" val="88166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1A8BF0-32A8-4CA4-9774-DDA32D3B237B}"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56A33-04F1-49BC-A577-C5B350531775}" type="slidenum">
              <a:rPr lang="en-US" smtClean="0"/>
              <a:t>‹#›</a:t>
            </a:fld>
            <a:endParaRPr lang="en-US"/>
          </a:p>
        </p:txBody>
      </p:sp>
    </p:spTree>
    <p:extLst>
      <p:ext uri="{BB962C8B-B14F-4D97-AF65-F5344CB8AC3E}">
        <p14:creationId xmlns:p14="http://schemas.microsoft.com/office/powerpoint/2010/main" val="314834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1A8BF0-32A8-4CA4-9774-DDA32D3B237B}"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56A33-04F1-49BC-A577-C5B350531775}" type="slidenum">
              <a:rPr lang="en-US" smtClean="0"/>
              <a:t>‹#›</a:t>
            </a:fld>
            <a:endParaRPr lang="en-US"/>
          </a:p>
        </p:txBody>
      </p:sp>
    </p:spTree>
    <p:extLst>
      <p:ext uri="{BB962C8B-B14F-4D97-AF65-F5344CB8AC3E}">
        <p14:creationId xmlns:p14="http://schemas.microsoft.com/office/powerpoint/2010/main" val="62049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A8BF0-32A8-4CA4-9774-DDA32D3B237B}" type="datetimeFigureOut">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A56A33-04F1-49BC-A577-C5B350531775}" type="slidenum">
              <a:rPr lang="en-US" smtClean="0"/>
              <a:t>‹#›</a:t>
            </a:fld>
            <a:endParaRPr lang="en-US"/>
          </a:p>
        </p:txBody>
      </p:sp>
    </p:spTree>
    <p:extLst>
      <p:ext uri="{BB962C8B-B14F-4D97-AF65-F5344CB8AC3E}">
        <p14:creationId xmlns:p14="http://schemas.microsoft.com/office/powerpoint/2010/main" val="906110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1A8BF0-32A8-4CA4-9774-DDA32D3B237B}"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56A33-04F1-49BC-A577-C5B350531775}" type="slidenum">
              <a:rPr lang="en-US" smtClean="0"/>
              <a:t>‹#›</a:t>
            </a:fld>
            <a:endParaRPr lang="en-US"/>
          </a:p>
        </p:txBody>
      </p:sp>
    </p:spTree>
    <p:extLst>
      <p:ext uri="{BB962C8B-B14F-4D97-AF65-F5344CB8AC3E}">
        <p14:creationId xmlns:p14="http://schemas.microsoft.com/office/powerpoint/2010/main" val="170575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1A8BF0-32A8-4CA4-9774-DDA32D3B237B}" type="datetimeFigureOut">
              <a:rPr lang="en-US"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A56A33-04F1-49BC-A577-C5B350531775}" type="slidenum">
              <a:rPr lang="en-US" smtClean="0"/>
              <a:t>‹#›</a:t>
            </a:fld>
            <a:endParaRPr lang="en-US"/>
          </a:p>
        </p:txBody>
      </p:sp>
    </p:spTree>
    <p:extLst>
      <p:ext uri="{BB962C8B-B14F-4D97-AF65-F5344CB8AC3E}">
        <p14:creationId xmlns:p14="http://schemas.microsoft.com/office/powerpoint/2010/main" val="344468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1A8BF0-32A8-4CA4-9774-DDA32D3B237B}" type="datetimeFigureOut">
              <a:rPr lang="en-US" smtClean="0"/>
              <a:t>8/28/2017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A56A33-04F1-49BC-A577-C5B350531775}" type="slidenum">
              <a:rPr lang="en-US" smtClean="0"/>
              <a:t>‹#›</a:t>
            </a:fld>
            <a:endParaRPr lang="en-US"/>
          </a:p>
        </p:txBody>
      </p:sp>
    </p:spTree>
    <p:extLst>
      <p:ext uri="{BB962C8B-B14F-4D97-AF65-F5344CB8AC3E}">
        <p14:creationId xmlns:p14="http://schemas.microsoft.com/office/powerpoint/2010/main" val="7119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A8BF0-32A8-4CA4-9774-DDA32D3B237B}" type="datetimeFigureOut">
              <a:rPr lang="en-US" smtClean="0"/>
              <a:t>8/28/2017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A56A33-04F1-49BC-A577-C5B350531775}" type="slidenum">
              <a:rPr lang="en-US" smtClean="0"/>
              <a:t>‹#›</a:t>
            </a:fld>
            <a:endParaRPr lang="en-US"/>
          </a:p>
        </p:txBody>
      </p:sp>
    </p:spTree>
    <p:extLst>
      <p:ext uri="{BB962C8B-B14F-4D97-AF65-F5344CB8AC3E}">
        <p14:creationId xmlns:p14="http://schemas.microsoft.com/office/powerpoint/2010/main" val="267704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A8BF0-32A8-4CA4-9774-DDA32D3B237B}"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56A33-04F1-49BC-A577-C5B350531775}" type="slidenum">
              <a:rPr lang="en-US" smtClean="0"/>
              <a:t>‹#›</a:t>
            </a:fld>
            <a:endParaRPr lang="en-US"/>
          </a:p>
        </p:txBody>
      </p:sp>
    </p:spTree>
    <p:extLst>
      <p:ext uri="{BB962C8B-B14F-4D97-AF65-F5344CB8AC3E}">
        <p14:creationId xmlns:p14="http://schemas.microsoft.com/office/powerpoint/2010/main" val="294516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1A8BF0-32A8-4CA4-9774-DDA32D3B237B}" type="datetimeFigureOut">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A56A33-04F1-49BC-A577-C5B350531775}" type="slidenum">
              <a:rPr lang="en-US" smtClean="0"/>
              <a:t>‹#›</a:t>
            </a:fld>
            <a:endParaRPr lang="en-US"/>
          </a:p>
        </p:txBody>
      </p:sp>
    </p:spTree>
    <p:extLst>
      <p:ext uri="{BB962C8B-B14F-4D97-AF65-F5344CB8AC3E}">
        <p14:creationId xmlns:p14="http://schemas.microsoft.com/office/powerpoint/2010/main" val="4051981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A8BF0-32A8-4CA4-9774-DDA32D3B237B}" type="datetimeFigureOut">
              <a:rPr lang="en-US" smtClean="0"/>
              <a:t>8/28/2017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56A33-04F1-49BC-A577-C5B350531775}" type="slidenum">
              <a:rPr lang="en-US" smtClean="0"/>
              <a:t>‹#›</a:t>
            </a:fld>
            <a:endParaRPr lang="en-US"/>
          </a:p>
        </p:txBody>
      </p:sp>
    </p:spTree>
    <p:extLst>
      <p:ext uri="{BB962C8B-B14F-4D97-AF65-F5344CB8AC3E}">
        <p14:creationId xmlns:p14="http://schemas.microsoft.com/office/powerpoint/2010/main" val="1122022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0" y="0"/>
            <a:ext cx="12192000" cy="578911"/>
          </a:xfrm>
          <a:prstGeom prst="rect">
            <a:avLst/>
          </a:prstGeom>
          <a:solidFill>
            <a:srgbClr val="32CE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030424" y="5599371"/>
            <a:ext cx="4161576" cy="1258629"/>
          </a:xfrm>
          <a:prstGeom prst="rect">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p:cNvSpPr/>
          <p:nvPr/>
        </p:nvSpPr>
        <p:spPr>
          <a:xfrm>
            <a:off x="8030424" y="585410"/>
            <a:ext cx="4161576" cy="5007462"/>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p:cNvSpPr/>
          <p:nvPr/>
        </p:nvSpPr>
        <p:spPr>
          <a:xfrm>
            <a:off x="4023358" y="5071527"/>
            <a:ext cx="3994347" cy="1804365"/>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p:cNvSpPr/>
          <p:nvPr/>
        </p:nvSpPr>
        <p:spPr>
          <a:xfrm>
            <a:off x="4023359" y="593322"/>
            <a:ext cx="3952201" cy="448139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0" y="3131215"/>
            <a:ext cx="4010640" cy="372678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593324"/>
            <a:ext cx="3968496" cy="3195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775791" y="0"/>
            <a:ext cx="8468139" cy="430887"/>
          </a:xfrm>
          <a:prstGeom prst="rect">
            <a:avLst/>
          </a:prstGeom>
          <a:noFill/>
        </p:spPr>
        <p:txBody>
          <a:bodyPr wrap="square" rtlCol="0">
            <a:spAutoFit/>
          </a:bodyPr>
          <a:lstStyle/>
          <a:p>
            <a:r>
              <a:rPr lang="en-US" sz="2200" b="1" dirty="0"/>
              <a:t>Estimating Placoderms Origination Environment via </a:t>
            </a:r>
            <a:r>
              <a:rPr lang="en-US" sz="2200" b="1" dirty="0" err="1"/>
              <a:t>ancThresh</a:t>
            </a:r>
            <a:r>
              <a:rPr lang="en-US" sz="2200" b="1" dirty="0"/>
              <a:t> Model</a:t>
            </a:r>
          </a:p>
        </p:txBody>
      </p:sp>
      <p:sp>
        <p:nvSpPr>
          <p:cNvPr id="5" name="TextBox 4"/>
          <p:cNvSpPr txBox="1"/>
          <p:nvPr/>
        </p:nvSpPr>
        <p:spPr>
          <a:xfrm>
            <a:off x="-13649" y="523055"/>
            <a:ext cx="3998428" cy="2200602"/>
          </a:xfrm>
          <a:prstGeom prst="rect">
            <a:avLst/>
          </a:prstGeom>
          <a:noFill/>
        </p:spPr>
        <p:txBody>
          <a:bodyPr wrap="square" rtlCol="0">
            <a:spAutoFit/>
          </a:bodyPr>
          <a:lstStyle/>
          <a:p>
            <a:r>
              <a:rPr lang="en-US" b="1" u="sng" dirty="0">
                <a:solidFill>
                  <a:schemeClr val="bg1"/>
                </a:solidFill>
              </a:rPr>
              <a:t>1. Introduction</a:t>
            </a:r>
          </a:p>
          <a:p>
            <a:r>
              <a:rPr lang="en-US" sz="800" dirty="0">
                <a:solidFill>
                  <a:schemeClr val="bg1"/>
                </a:solidFill>
              </a:rPr>
              <a:t>    Placoderms are an ancient extinct class or armored fish that existed from 430mya to 360mya. Notably, placoderms were the first fish to develop true teeth, and were among the first to develop jaws. Therefore, Placoderms are a sister group to living jawed vertebrates.</a:t>
            </a:r>
          </a:p>
          <a:p>
            <a:r>
              <a:rPr lang="en-US" sz="800" dirty="0">
                <a:solidFill>
                  <a:schemeClr val="bg1"/>
                </a:solidFill>
              </a:rPr>
              <a:t>    This project hoped to reveal the ancestral habitats of placoderms and therefore the setting where the origination of jaws occurred. Whichever Benthic Assemblage (BA) zone it occurred in would inform us as to whether Placodermi were an apex predator in open water, in competition with invertebrates in reefs, etc. The origination environment would also tell us whether the diversity of placoderms, and thus jawed fishes, originated in a restricted environment, or as a result of transitions.</a:t>
            </a:r>
          </a:p>
          <a:p>
            <a:r>
              <a:rPr lang="en-US" sz="800" dirty="0">
                <a:solidFill>
                  <a:schemeClr val="bg1"/>
                </a:solidFill>
              </a:rPr>
              <a:t>    We categorized 6 different BA zones total, labeling them with numbers 0-5. In order, they were freshwater, shoreline, subtidal, fore-reef, back-reef, shelf/slope, and open water. We first gathered data on likely BA zones of the fauna of the placoderm occurrences. We created a PCM table of all the occurrences and the probability distributions of which BA zones they likely occurred in.</a:t>
            </a:r>
          </a:p>
          <a:p>
            <a:endParaRPr lang="en-US" sz="700" b="1" u="sng" dirty="0">
              <a:solidFill>
                <a:schemeClr val="bg1"/>
              </a:solidFill>
            </a:endParaRPr>
          </a:p>
        </p:txBody>
      </p:sp>
      <p:sp>
        <p:nvSpPr>
          <p:cNvPr id="8" name="TextBox 7"/>
          <p:cNvSpPr txBox="1"/>
          <p:nvPr/>
        </p:nvSpPr>
        <p:spPr>
          <a:xfrm>
            <a:off x="-37573" y="3732001"/>
            <a:ext cx="4052787" cy="1508105"/>
          </a:xfrm>
          <a:prstGeom prst="rect">
            <a:avLst/>
          </a:prstGeom>
          <a:noFill/>
        </p:spPr>
        <p:txBody>
          <a:bodyPr wrap="square" rtlCol="0">
            <a:spAutoFit/>
          </a:bodyPr>
          <a:lstStyle/>
          <a:p>
            <a:r>
              <a:rPr lang="en-US" b="1" u="sng" dirty="0">
                <a:solidFill>
                  <a:schemeClr val="bg1"/>
                </a:solidFill>
              </a:rPr>
              <a:t>3. Ancestral States</a:t>
            </a:r>
          </a:p>
          <a:p>
            <a:r>
              <a:rPr lang="en-US" sz="800" dirty="0">
                <a:solidFill>
                  <a:schemeClr val="bg1"/>
                </a:solidFill>
              </a:rPr>
              <a:t>    Now we ran </a:t>
            </a:r>
            <a:r>
              <a:rPr lang="en-US" sz="800" dirty="0" err="1">
                <a:solidFill>
                  <a:schemeClr val="bg1"/>
                </a:solidFill>
              </a:rPr>
              <a:t>ancThresh</a:t>
            </a:r>
            <a:r>
              <a:rPr lang="en-US" sz="800" dirty="0">
                <a:solidFill>
                  <a:schemeClr val="bg1"/>
                </a:solidFill>
              </a:rPr>
              <a:t>, a method developed in R by Liam Revell. We ran </a:t>
            </a:r>
            <a:r>
              <a:rPr lang="en-US" sz="800" dirty="0" err="1">
                <a:solidFill>
                  <a:schemeClr val="bg1"/>
                </a:solidFill>
              </a:rPr>
              <a:t>ancThresh</a:t>
            </a:r>
            <a:r>
              <a:rPr lang="en-US" sz="800" dirty="0">
                <a:solidFill>
                  <a:schemeClr val="bg1"/>
                </a:solidFill>
              </a:rPr>
              <a:t> 3 different times with 3 models: BM, OU, and Lambda, to see which one was the best fit. Since each time it had the lowest Deviance Information Criterion (DIC) value, the OU model was superior. </a:t>
            </a:r>
            <a:r>
              <a:rPr lang="en-US" sz="800" dirty="0" err="1">
                <a:solidFill>
                  <a:schemeClr val="bg1"/>
                </a:solidFill>
              </a:rPr>
              <a:t>ancThresh</a:t>
            </a:r>
            <a:r>
              <a:rPr lang="en-US" sz="800" dirty="0">
                <a:solidFill>
                  <a:schemeClr val="bg1"/>
                </a:solidFill>
              </a:rPr>
              <a:t> assumes an underlying continuous-valued “liability” that causes discrete-valued character changes (like BA zones) after crossing certain thresholds.</a:t>
            </a:r>
          </a:p>
          <a:p>
            <a:r>
              <a:rPr lang="en-US" sz="800" dirty="0">
                <a:solidFill>
                  <a:schemeClr val="bg1"/>
                </a:solidFill>
              </a:rPr>
              <a:t>    As you can see, the OU plot shows a definite change of Placoderms from BA 0 and BA 1 to BA 2 and farther as liability (x-axis) increases.</a:t>
            </a:r>
          </a:p>
          <a:p>
            <a:endParaRPr lang="en-US" dirty="0">
              <a:solidFill>
                <a:schemeClr val="bg1"/>
              </a:solidFill>
            </a:endParaRPr>
          </a:p>
        </p:txBody>
      </p:sp>
      <p:sp>
        <p:nvSpPr>
          <p:cNvPr id="24" name="TextBox 23"/>
          <p:cNvSpPr txBox="1"/>
          <p:nvPr/>
        </p:nvSpPr>
        <p:spPr>
          <a:xfrm>
            <a:off x="8026850" y="5589156"/>
            <a:ext cx="3869708" cy="984885"/>
          </a:xfrm>
          <a:prstGeom prst="rect">
            <a:avLst/>
          </a:prstGeom>
          <a:noFill/>
        </p:spPr>
        <p:txBody>
          <a:bodyPr wrap="square" rtlCol="0">
            <a:spAutoFit/>
          </a:bodyPr>
          <a:lstStyle/>
          <a:p>
            <a:r>
              <a:rPr lang="en-US" sz="1300" u="sng" dirty="0">
                <a:solidFill>
                  <a:schemeClr val="bg1"/>
                </a:solidFill>
              </a:rPr>
              <a:t>Acknowledgements</a:t>
            </a:r>
            <a:endParaRPr lang="en-US" sz="700" dirty="0">
              <a:solidFill>
                <a:schemeClr val="bg1"/>
              </a:solidFill>
            </a:endParaRPr>
          </a:p>
          <a:p>
            <a:pPr marL="171450" indent="-171450">
              <a:buFont typeface="Arial" panose="020B0604020202020204" pitchFamily="34" charset="0"/>
              <a:buChar char="•"/>
            </a:pPr>
            <a:r>
              <a:rPr lang="en-US" sz="900" dirty="0">
                <a:solidFill>
                  <a:schemeClr val="bg1"/>
                </a:solidFill>
              </a:rPr>
              <a:t>I would like to acknowledge Dr. Lauren </a:t>
            </a:r>
            <a:r>
              <a:rPr lang="en-US" sz="900" dirty="0" err="1">
                <a:solidFill>
                  <a:schemeClr val="bg1"/>
                </a:solidFill>
              </a:rPr>
              <a:t>Sallan</a:t>
            </a:r>
            <a:r>
              <a:rPr lang="en-US" sz="900" dirty="0">
                <a:solidFill>
                  <a:schemeClr val="bg1"/>
                </a:solidFill>
              </a:rPr>
              <a:t>, my faculty mentor under Penn Earth &amp; Environmental Science</a:t>
            </a:r>
          </a:p>
          <a:p>
            <a:pPr marL="171450" indent="-171450">
              <a:buFont typeface="Arial" panose="020B0604020202020204" pitchFamily="34" charset="0"/>
              <a:buChar char="•"/>
            </a:pPr>
            <a:r>
              <a:rPr lang="en-US" sz="900" dirty="0">
                <a:solidFill>
                  <a:schemeClr val="bg1"/>
                </a:solidFill>
              </a:rPr>
              <a:t>PURM for funding my research</a:t>
            </a:r>
          </a:p>
          <a:p>
            <a:pPr marL="171450" indent="-171450">
              <a:buFont typeface="Arial" panose="020B0604020202020204" pitchFamily="34" charset="0"/>
              <a:buChar char="•"/>
            </a:pPr>
            <a:r>
              <a:rPr lang="en-US" sz="900" dirty="0">
                <a:solidFill>
                  <a:schemeClr val="bg1"/>
                </a:solidFill>
              </a:rPr>
              <a:t>University of Pennsylvania College of Arts and Sciences</a:t>
            </a:r>
          </a:p>
          <a:p>
            <a:pPr marL="171450" indent="-171450">
              <a:buFont typeface="Arial" panose="020B0604020202020204" pitchFamily="34" charset="0"/>
              <a:buChar char="•"/>
            </a:pPr>
            <a:endParaRPr lang="en-US" sz="900" dirty="0">
              <a:solidFill>
                <a:schemeClr val="bg1"/>
              </a:solidFill>
            </a:endParaRPr>
          </a:p>
        </p:txBody>
      </p:sp>
      <p:sp>
        <p:nvSpPr>
          <p:cNvPr id="25" name="TextBox 24"/>
          <p:cNvSpPr txBox="1"/>
          <p:nvPr/>
        </p:nvSpPr>
        <p:spPr>
          <a:xfrm>
            <a:off x="3825611" y="295721"/>
            <a:ext cx="6539947" cy="292388"/>
          </a:xfrm>
          <a:prstGeom prst="rect">
            <a:avLst/>
          </a:prstGeom>
          <a:noFill/>
        </p:spPr>
        <p:txBody>
          <a:bodyPr wrap="square" rtlCol="0">
            <a:spAutoFit/>
          </a:bodyPr>
          <a:lstStyle/>
          <a:p>
            <a:r>
              <a:rPr lang="en-US" sz="1300" dirty="0"/>
              <a:t>Charles Sansone (COL 2019), Dr. Lauren </a:t>
            </a:r>
            <a:r>
              <a:rPr lang="en-US" sz="1300" dirty="0" err="1"/>
              <a:t>Sallan</a:t>
            </a:r>
            <a:r>
              <a:rPr lang="en-US" sz="1300" dirty="0"/>
              <a:t>, and Dr. Ivan </a:t>
            </a:r>
            <a:r>
              <a:rPr lang="en-US" sz="1300" dirty="0" err="1"/>
              <a:t>Sansom</a:t>
            </a:r>
            <a:endParaRPr lang="en-US" sz="1300" dirty="0"/>
          </a:p>
        </p:txBody>
      </p:sp>
      <p:sp>
        <p:nvSpPr>
          <p:cNvPr id="28" name="Rectangle 27"/>
          <p:cNvSpPr/>
          <p:nvPr/>
        </p:nvSpPr>
        <p:spPr>
          <a:xfrm>
            <a:off x="3977640" y="599851"/>
            <a:ext cx="45719" cy="62643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984705" y="592567"/>
            <a:ext cx="45719" cy="62908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upload.wikimedia.org/wikipedia/commons/9/9a/Dunkleosteus_terrelli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813" y="2478556"/>
            <a:ext cx="927356" cy="1107904"/>
          </a:xfrm>
          <a:prstGeom prst="rect">
            <a:avLst/>
          </a:prstGeom>
          <a:noFill/>
          <a:ln w="12700">
            <a:noFill/>
          </a:ln>
          <a:effec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6289299" y="3177960"/>
            <a:ext cx="2197983" cy="947785"/>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4943988" y="3126109"/>
            <a:ext cx="2112626" cy="966184"/>
          </a:xfrm>
          <a:prstGeom prst="rect">
            <a:avLst/>
          </a:prstGeom>
        </p:spPr>
      </p:pic>
      <p:sp>
        <p:nvSpPr>
          <p:cNvPr id="1027" name="Arrow: Right 1026"/>
          <p:cNvSpPr/>
          <p:nvPr/>
        </p:nvSpPr>
        <p:spPr>
          <a:xfrm>
            <a:off x="6551909" y="3311583"/>
            <a:ext cx="362949" cy="455007"/>
          </a:xfrm>
          <a:prstGeom prst="rightArrow">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10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2318" y="2515667"/>
            <a:ext cx="683909" cy="633516"/>
          </a:xfrm>
          <a:prstGeom prst="rect">
            <a:avLst/>
          </a:prstGeom>
        </p:spPr>
      </p:pic>
      <p:pic>
        <p:nvPicPr>
          <p:cNvPr id="1032" name="Picture 1031"/>
          <p:cNvPicPr>
            <a:picLocks/>
          </p:cNvPicPr>
          <p:nvPr/>
        </p:nvPicPr>
        <p:blipFill>
          <a:blip r:embed="rId6">
            <a:extLst>
              <a:ext uri="{28A0092B-C50C-407E-A947-70E740481C1C}">
                <a14:useLocalDpi xmlns:a14="http://schemas.microsoft.com/office/drawing/2010/main" val="0"/>
              </a:ext>
            </a:extLst>
          </a:blip>
          <a:stretch>
            <a:fillRect/>
          </a:stretch>
        </p:blipFill>
        <p:spPr>
          <a:xfrm>
            <a:off x="4142404" y="3290880"/>
            <a:ext cx="683656" cy="668346"/>
          </a:xfrm>
          <a:prstGeom prst="rect">
            <a:avLst/>
          </a:prstGeom>
        </p:spPr>
      </p:pic>
      <p:pic>
        <p:nvPicPr>
          <p:cNvPr id="1034" name="Picture 1033"/>
          <p:cNvPicPr>
            <a:picLocks/>
          </p:cNvPicPr>
          <p:nvPr/>
        </p:nvPicPr>
        <p:blipFill>
          <a:blip r:embed="rId7">
            <a:extLst>
              <a:ext uri="{28A0092B-C50C-407E-A947-70E740481C1C}">
                <a14:useLocalDpi xmlns:a14="http://schemas.microsoft.com/office/drawing/2010/main" val="0"/>
              </a:ext>
            </a:extLst>
          </a:blip>
          <a:stretch>
            <a:fillRect/>
          </a:stretch>
        </p:blipFill>
        <p:spPr>
          <a:xfrm rot="5400000">
            <a:off x="4153618" y="4068067"/>
            <a:ext cx="664663" cy="700892"/>
          </a:xfrm>
          <a:prstGeom prst="rect">
            <a:avLst/>
          </a:prstGeom>
        </p:spPr>
      </p:pic>
      <p:sp>
        <p:nvSpPr>
          <p:cNvPr id="45" name="Arrow: Right 44"/>
          <p:cNvSpPr/>
          <p:nvPr/>
        </p:nvSpPr>
        <p:spPr>
          <a:xfrm>
            <a:off x="5109734" y="3430596"/>
            <a:ext cx="362949" cy="455007"/>
          </a:xfrm>
          <a:prstGeom prst="rightArrow">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56159" y="901395"/>
            <a:ext cx="3732046" cy="2080670"/>
          </a:xfrm>
          <a:prstGeom prst="rect">
            <a:avLst/>
          </a:prstGeom>
        </p:spPr>
      </p:pic>
      <p:sp>
        <p:nvSpPr>
          <p:cNvPr id="36" name="TextBox 35"/>
          <p:cNvSpPr txBox="1"/>
          <p:nvPr/>
        </p:nvSpPr>
        <p:spPr>
          <a:xfrm>
            <a:off x="8154383" y="4831359"/>
            <a:ext cx="4012259" cy="707886"/>
          </a:xfrm>
          <a:prstGeom prst="rect">
            <a:avLst/>
          </a:prstGeom>
          <a:noFill/>
        </p:spPr>
        <p:txBody>
          <a:bodyPr wrap="square" rtlCol="0">
            <a:spAutoFit/>
          </a:bodyPr>
          <a:lstStyle/>
          <a:p>
            <a:r>
              <a:rPr lang="en-US" sz="800" dirty="0">
                <a:solidFill>
                  <a:schemeClr val="bg1"/>
                </a:solidFill>
              </a:rPr>
              <a:t>Our results from </a:t>
            </a:r>
            <a:r>
              <a:rPr lang="en-US" sz="800" dirty="0" err="1">
                <a:solidFill>
                  <a:schemeClr val="bg1"/>
                </a:solidFill>
              </a:rPr>
              <a:t>ancThresh</a:t>
            </a:r>
            <a:r>
              <a:rPr lang="en-US" sz="800" dirty="0">
                <a:solidFill>
                  <a:schemeClr val="bg1"/>
                </a:solidFill>
              </a:rPr>
              <a:t> gave probability density functions for BA zones 1-5 as liability increases. The table below shows the mean values for each of these distributions, and gives a clear picture of how difficult or not it is to transition between different habitats. For example, a large jump from 20 to 100 would signify difficulty in going from one zone to the next. This can also tells us how much constraint there was on dispersal of placoderms</a:t>
            </a:r>
          </a:p>
        </p:txBody>
      </p:sp>
      <p:sp>
        <p:nvSpPr>
          <p:cNvPr id="79" name="TextBox 78"/>
          <p:cNvSpPr txBox="1"/>
          <p:nvPr/>
        </p:nvSpPr>
        <p:spPr>
          <a:xfrm>
            <a:off x="8820584" y="2937169"/>
            <a:ext cx="2846689" cy="276999"/>
          </a:xfrm>
          <a:prstGeom prst="rect">
            <a:avLst/>
          </a:prstGeom>
          <a:noFill/>
        </p:spPr>
        <p:txBody>
          <a:bodyPr wrap="square" rtlCol="0">
            <a:spAutoFit/>
          </a:bodyPr>
          <a:lstStyle/>
          <a:p>
            <a:r>
              <a:rPr lang="en-US" sz="1200" u="sng" dirty="0">
                <a:solidFill>
                  <a:schemeClr val="bg1"/>
                </a:solidFill>
              </a:rPr>
              <a:t>Figure 5</a:t>
            </a:r>
            <a:r>
              <a:rPr lang="en-US" sz="1200" dirty="0">
                <a:solidFill>
                  <a:schemeClr val="bg1"/>
                </a:solidFill>
              </a:rPr>
              <a:t>: BA 1-5 Combined Distributions</a:t>
            </a:r>
          </a:p>
        </p:txBody>
      </p:sp>
      <p:pic>
        <p:nvPicPr>
          <p:cNvPr id="38" name="Picture 4" descr="https://scontent-ort2-1.xx.fbcdn.net/v/t1.0-1/p200x200/403142_109670235823637_494877753_n.jpg?oh=6bbcf75b7aaa94157ca1a8e19c7a2116&amp;oe=5A2707A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86939" y="5349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486821" y="3556106"/>
            <a:ext cx="1544453" cy="230832"/>
          </a:xfrm>
          <a:prstGeom prst="rect">
            <a:avLst/>
          </a:prstGeom>
          <a:noFill/>
        </p:spPr>
        <p:txBody>
          <a:bodyPr wrap="square" rtlCol="0">
            <a:spAutoFit/>
          </a:bodyPr>
          <a:lstStyle/>
          <a:p>
            <a:r>
              <a:rPr lang="en-US" sz="900" u="sng" dirty="0">
                <a:solidFill>
                  <a:schemeClr val="bg1"/>
                </a:solidFill>
              </a:rPr>
              <a:t>Figure 2</a:t>
            </a:r>
            <a:r>
              <a:rPr lang="en-US" sz="900" dirty="0">
                <a:solidFill>
                  <a:schemeClr val="bg1"/>
                </a:solidFill>
              </a:rPr>
              <a:t>: Various Placoderms</a:t>
            </a:r>
          </a:p>
        </p:txBody>
      </p:sp>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277" y="2600236"/>
            <a:ext cx="2688778" cy="950866"/>
          </a:xfrm>
          <a:prstGeom prst="rect">
            <a:avLst/>
          </a:prstGeom>
        </p:spPr>
      </p:pic>
      <p:sp>
        <p:nvSpPr>
          <p:cNvPr id="57" name="TextBox 56"/>
          <p:cNvSpPr txBox="1"/>
          <p:nvPr/>
        </p:nvSpPr>
        <p:spPr>
          <a:xfrm>
            <a:off x="867210" y="3519635"/>
            <a:ext cx="1210193" cy="230832"/>
          </a:xfrm>
          <a:prstGeom prst="rect">
            <a:avLst/>
          </a:prstGeom>
          <a:noFill/>
        </p:spPr>
        <p:txBody>
          <a:bodyPr wrap="square" rtlCol="0">
            <a:spAutoFit/>
          </a:bodyPr>
          <a:lstStyle/>
          <a:p>
            <a:r>
              <a:rPr lang="en-US" sz="900" u="sng" dirty="0">
                <a:solidFill>
                  <a:schemeClr val="bg1"/>
                </a:solidFill>
              </a:rPr>
              <a:t>Figure 1</a:t>
            </a:r>
            <a:r>
              <a:rPr lang="en-US" sz="900" dirty="0">
                <a:solidFill>
                  <a:schemeClr val="bg1"/>
                </a:solidFill>
              </a:rPr>
              <a:t>: BA Zones</a:t>
            </a:r>
          </a:p>
        </p:txBody>
      </p:sp>
      <p:sp>
        <p:nvSpPr>
          <p:cNvPr id="13" name="TextBox 12">
            <a:extLst>
              <a:ext uri="{FF2B5EF4-FFF2-40B4-BE49-F238E27FC236}">
                <a16:creationId xmlns:a16="http://schemas.microsoft.com/office/drawing/2014/main" id="{FDC7ADAD-A306-412C-8005-2741583A6CBC}"/>
              </a:ext>
            </a:extLst>
          </p:cNvPr>
          <p:cNvSpPr txBox="1"/>
          <p:nvPr/>
        </p:nvSpPr>
        <p:spPr>
          <a:xfrm>
            <a:off x="4036387" y="553566"/>
            <a:ext cx="3951891" cy="2092881"/>
          </a:xfrm>
          <a:prstGeom prst="rect">
            <a:avLst/>
          </a:prstGeom>
          <a:noFill/>
        </p:spPr>
        <p:txBody>
          <a:bodyPr wrap="square" rtlCol="0">
            <a:spAutoFit/>
          </a:bodyPr>
          <a:lstStyle/>
          <a:p>
            <a:r>
              <a:rPr lang="en-US" b="1" u="sng" dirty="0">
                <a:solidFill>
                  <a:schemeClr val="bg1"/>
                </a:solidFill>
              </a:rPr>
              <a:t>2. Phylogeny</a:t>
            </a:r>
            <a:endParaRPr lang="en-US" dirty="0">
              <a:solidFill>
                <a:schemeClr val="bg1"/>
              </a:solidFill>
            </a:endParaRPr>
          </a:p>
          <a:p>
            <a:r>
              <a:rPr lang="en-US" sz="800" dirty="0">
                <a:solidFill>
                  <a:schemeClr val="bg1"/>
                </a:solidFill>
              </a:rPr>
              <a:t>    Since no single phylogeny exists that contains all the important placoderm species, and since many phylogenies contradict each other, we needed to make a super tree that combined many different trees. We chose 3 trees from 3 recent papers and combined them via a Matrix Representation by Parsimony (MRP) method. Using Mesquite, we created an MRP matrix of the 3 trees and then imported it into </a:t>
            </a:r>
            <a:r>
              <a:rPr lang="en-US" sz="800" dirty="0" err="1">
                <a:solidFill>
                  <a:schemeClr val="bg1"/>
                </a:solidFill>
              </a:rPr>
              <a:t>MrBayes</a:t>
            </a:r>
            <a:r>
              <a:rPr lang="en-US" sz="800" dirty="0">
                <a:solidFill>
                  <a:schemeClr val="bg1"/>
                </a:solidFill>
              </a:rPr>
              <a:t>. We ran a Markov K (MK) model on the matrix. It simulated 5000000 generations, sampled every 100, and waited for the average standard deviation to fall below 0.10. We imported 12,500 of the sampled generations and made a majority consensus tree of them. </a:t>
            </a:r>
          </a:p>
          <a:p>
            <a:r>
              <a:rPr lang="en-US" sz="800" dirty="0">
                <a:solidFill>
                  <a:schemeClr val="bg1"/>
                </a:solidFill>
              </a:rPr>
              <a:t>    We then collected data on 175 occurrences of Placoderms in the majority-consensus tree, namely the fauna and age ranges. Via the “Equals” method developed by Graeme T. Lloyd in R and based on the </a:t>
            </a:r>
            <a:r>
              <a:rPr lang="en-US" sz="800" dirty="0" err="1">
                <a:solidFill>
                  <a:schemeClr val="bg1"/>
                </a:solidFill>
              </a:rPr>
              <a:t>Brusatte</a:t>
            </a:r>
            <a:r>
              <a:rPr lang="en-US" sz="800" dirty="0">
                <a:solidFill>
                  <a:schemeClr val="bg1"/>
                </a:solidFill>
              </a:rPr>
              <a:t> et al. (2008) method, we </a:t>
            </a:r>
            <a:r>
              <a:rPr lang="en-US" sz="800" dirty="0" err="1">
                <a:solidFill>
                  <a:schemeClr val="bg1"/>
                </a:solidFill>
              </a:rPr>
              <a:t>timescaled</a:t>
            </a:r>
            <a:r>
              <a:rPr lang="en-US" sz="800" dirty="0">
                <a:solidFill>
                  <a:schemeClr val="bg1"/>
                </a:solidFill>
              </a:rPr>
              <a:t> the whole tree based on the tip ages. This gave us ages for the inner nodes in addition to the tip nodes, thereby allowing us to apply the </a:t>
            </a:r>
            <a:r>
              <a:rPr lang="en-US" sz="800" dirty="0" err="1">
                <a:solidFill>
                  <a:schemeClr val="bg1"/>
                </a:solidFill>
              </a:rPr>
              <a:t>ancTresh</a:t>
            </a:r>
            <a:r>
              <a:rPr lang="en-US" sz="800" dirty="0">
                <a:solidFill>
                  <a:schemeClr val="bg1"/>
                </a:solidFill>
              </a:rPr>
              <a:t> toolkit in the next step.</a:t>
            </a:r>
          </a:p>
          <a:p>
            <a:endParaRPr lang="en-US" sz="800" dirty="0"/>
          </a:p>
        </p:txBody>
      </p:sp>
      <p:sp>
        <p:nvSpPr>
          <p:cNvPr id="59" name="TextBox 58">
            <a:extLst>
              <a:ext uri="{FF2B5EF4-FFF2-40B4-BE49-F238E27FC236}">
                <a16:creationId xmlns:a16="http://schemas.microsoft.com/office/drawing/2014/main" id="{85EB8AD1-E54C-4589-97F8-053B6B33B3E2}"/>
              </a:ext>
            </a:extLst>
          </p:cNvPr>
          <p:cNvSpPr txBox="1"/>
          <p:nvPr/>
        </p:nvSpPr>
        <p:spPr>
          <a:xfrm>
            <a:off x="4082694" y="3123066"/>
            <a:ext cx="1122633" cy="200055"/>
          </a:xfrm>
          <a:prstGeom prst="rect">
            <a:avLst/>
          </a:prstGeom>
          <a:noFill/>
        </p:spPr>
        <p:txBody>
          <a:bodyPr wrap="square" rtlCol="0">
            <a:spAutoFit/>
          </a:bodyPr>
          <a:lstStyle/>
          <a:p>
            <a:r>
              <a:rPr lang="en-US" sz="700" dirty="0">
                <a:solidFill>
                  <a:schemeClr val="bg1"/>
                </a:solidFill>
              </a:rPr>
              <a:t>King et al. 2016</a:t>
            </a:r>
          </a:p>
        </p:txBody>
      </p:sp>
      <p:sp>
        <p:nvSpPr>
          <p:cNvPr id="60" name="TextBox 59">
            <a:extLst>
              <a:ext uri="{FF2B5EF4-FFF2-40B4-BE49-F238E27FC236}">
                <a16:creationId xmlns:a16="http://schemas.microsoft.com/office/drawing/2014/main" id="{9074EC37-3BEB-40F6-84FD-D5BE3F240E8F}"/>
              </a:ext>
            </a:extLst>
          </p:cNvPr>
          <p:cNvSpPr txBox="1"/>
          <p:nvPr/>
        </p:nvSpPr>
        <p:spPr>
          <a:xfrm>
            <a:off x="4010168" y="3922676"/>
            <a:ext cx="1212123" cy="200055"/>
          </a:xfrm>
          <a:prstGeom prst="rect">
            <a:avLst/>
          </a:prstGeom>
          <a:noFill/>
        </p:spPr>
        <p:txBody>
          <a:bodyPr wrap="square" rtlCol="0">
            <a:spAutoFit/>
          </a:bodyPr>
          <a:lstStyle/>
          <a:p>
            <a:r>
              <a:rPr lang="en-US" sz="700" dirty="0">
                <a:solidFill>
                  <a:schemeClr val="bg1"/>
                </a:solidFill>
              </a:rPr>
              <a:t>Boyle and Ryan 2017</a:t>
            </a:r>
          </a:p>
        </p:txBody>
      </p:sp>
      <p:sp>
        <p:nvSpPr>
          <p:cNvPr id="61" name="TextBox 60">
            <a:extLst>
              <a:ext uri="{FF2B5EF4-FFF2-40B4-BE49-F238E27FC236}">
                <a16:creationId xmlns:a16="http://schemas.microsoft.com/office/drawing/2014/main" id="{BA08BC66-04F5-491E-A427-1021B2436354}"/>
              </a:ext>
            </a:extLst>
          </p:cNvPr>
          <p:cNvSpPr txBox="1"/>
          <p:nvPr/>
        </p:nvSpPr>
        <p:spPr>
          <a:xfrm>
            <a:off x="4091499" y="4714295"/>
            <a:ext cx="1212123" cy="200055"/>
          </a:xfrm>
          <a:prstGeom prst="rect">
            <a:avLst/>
          </a:prstGeom>
          <a:noFill/>
        </p:spPr>
        <p:txBody>
          <a:bodyPr wrap="square" rtlCol="0">
            <a:spAutoFit/>
          </a:bodyPr>
          <a:lstStyle/>
          <a:p>
            <a:r>
              <a:rPr lang="en-US" sz="700" dirty="0">
                <a:solidFill>
                  <a:schemeClr val="bg1"/>
                </a:solidFill>
              </a:rPr>
              <a:t>Zhu et al. 2015</a:t>
            </a:r>
          </a:p>
        </p:txBody>
      </p:sp>
      <p:sp>
        <p:nvSpPr>
          <p:cNvPr id="63" name="TextBox 62">
            <a:extLst>
              <a:ext uri="{FF2B5EF4-FFF2-40B4-BE49-F238E27FC236}">
                <a16:creationId xmlns:a16="http://schemas.microsoft.com/office/drawing/2014/main" id="{89C8873C-BCC1-4988-947E-35135782FA68}"/>
              </a:ext>
            </a:extLst>
          </p:cNvPr>
          <p:cNvSpPr txBox="1"/>
          <p:nvPr/>
        </p:nvSpPr>
        <p:spPr>
          <a:xfrm>
            <a:off x="4907611" y="4717636"/>
            <a:ext cx="2299203" cy="369332"/>
          </a:xfrm>
          <a:prstGeom prst="rect">
            <a:avLst/>
          </a:prstGeom>
          <a:noFill/>
        </p:spPr>
        <p:txBody>
          <a:bodyPr wrap="square" rtlCol="0">
            <a:spAutoFit/>
          </a:bodyPr>
          <a:lstStyle/>
          <a:p>
            <a:r>
              <a:rPr lang="en-US" sz="900" u="sng" dirty="0">
                <a:solidFill>
                  <a:schemeClr val="bg1"/>
                </a:solidFill>
              </a:rPr>
              <a:t>Figure 3</a:t>
            </a:r>
            <a:r>
              <a:rPr lang="en-US" sz="900" dirty="0">
                <a:solidFill>
                  <a:schemeClr val="bg1"/>
                </a:solidFill>
              </a:rPr>
              <a:t>: Recent Trees, 12,500 Sampled Most Parsimonious Trees, Majority Consensus Tree</a:t>
            </a:r>
          </a:p>
        </p:txBody>
      </p:sp>
      <p:pic>
        <p:nvPicPr>
          <p:cNvPr id="20" name="Picture 19">
            <a:extLst>
              <a:ext uri="{FF2B5EF4-FFF2-40B4-BE49-F238E27FC236}">
                <a16:creationId xmlns:a16="http://schemas.microsoft.com/office/drawing/2014/main" id="{B7FE42B5-8C0C-4A35-85CD-4554E84B9D0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6233" y="4902302"/>
            <a:ext cx="3409054" cy="1735838"/>
          </a:xfrm>
          <a:prstGeom prst="rect">
            <a:avLst/>
          </a:prstGeom>
        </p:spPr>
      </p:pic>
      <p:sp>
        <p:nvSpPr>
          <p:cNvPr id="68" name="TextBox 67">
            <a:extLst>
              <a:ext uri="{FF2B5EF4-FFF2-40B4-BE49-F238E27FC236}">
                <a16:creationId xmlns:a16="http://schemas.microsoft.com/office/drawing/2014/main" id="{F673D578-5BE8-4CE0-B1D5-E80C68C7A1B1}"/>
              </a:ext>
            </a:extLst>
          </p:cNvPr>
          <p:cNvSpPr txBox="1"/>
          <p:nvPr/>
        </p:nvSpPr>
        <p:spPr>
          <a:xfrm>
            <a:off x="639498" y="6622773"/>
            <a:ext cx="2954970" cy="235226"/>
          </a:xfrm>
          <a:prstGeom prst="rect">
            <a:avLst/>
          </a:prstGeom>
          <a:noFill/>
        </p:spPr>
        <p:txBody>
          <a:bodyPr wrap="square" rtlCol="0">
            <a:spAutoFit/>
          </a:bodyPr>
          <a:lstStyle/>
          <a:p>
            <a:r>
              <a:rPr lang="en-US" sz="900" u="sng" dirty="0">
                <a:solidFill>
                  <a:schemeClr val="bg1"/>
                </a:solidFill>
              </a:rPr>
              <a:t>Figure 4</a:t>
            </a:r>
            <a:r>
              <a:rPr lang="en-US" sz="900" dirty="0">
                <a:solidFill>
                  <a:schemeClr val="bg1"/>
                </a:solidFill>
              </a:rPr>
              <a:t>: </a:t>
            </a:r>
            <a:r>
              <a:rPr lang="en-US" sz="900" dirty="0" err="1">
                <a:solidFill>
                  <a:schemeClr val="bg1"/>
                </a:solidFill>
              </a:rPr>
              <a:t>ancThresh</a:t>
            </a:r>
            <a:r>
              <a:rPr lang="en-US" sz="900" dirty="0">
                <a:solidFill>
                  <a:schemeClr val="bg1"/>
                </a:solidFill>
              </a:rPr>
              <a:t> OU BA Changes as Liability Increases</a:t>
            </a:r>
          </a:p>
        </p:txBody>
      </p:sp>
      <p:sp>
        <p:nvSpPr>
          <p:cNvPr id="6" name="TextBox 5">
            <a:extLst>
              <a:ext uri="{FF2B5EF4-FFF2-40B4-BE49-F238E27FC236}">
                <a16:creationId xmlns:a16="http://schemas.microsoft.com/office/drawing/2014/main" id="{CE021DCC-79C6-43DB-928A-61A84A1BC689}"/>
              </a:ext>
            </a:extLst>
          </p:cNvPr>
          <p:cNvSpPr txBox="1"/>
          <p:nvPr/>
        </p:nvSpPr>
        <p:spPr>
          <a:xfrm>
            <a:off x="8030424" y="567166"/>
            <a:ext cx="1789044" cy="369332"/>
          </a:xfrm>
          <a:prstGeom prst="rect">
            <a:avLst/>
          </a:prstGeom>
          <a:noFill/>
        </p:spPr>
        <p:txBody>
          <a:bodyPr wrap="square" rtlCol="0">
            <a:spAutoFit/>
          </a:bodyPr>
          <a:lstStyle/>
          <a:p>
            <a:r>
              <a:rPr lang="en-US" b="1" u="sng" dirty="0">
                <a:solidFill>
                  <a:schemeClr val="bg1"/>
                </a:solidFill>
              </a:rPr>
              <a:t>4. Thresholds</a:t>
            </a:r>
          </a:p>
        </p:txBody>
      </p:sp>
      <p:pic>
        <p:nvPicPr>
          <p:cNvPr id="9" name="Picture 8">
            <a:extLst>
              <a:ext uri="{FF2B5EF4-FFF2-40B4-BE49-F238E27FC236}">
                <a16:creationId xmlns:a16="http://schemas.microsoft.com/office/drawing/2014/main" id="{45C05D08-C2C2-42AB-A894-E1FC3FD7166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70478" y="3193793"/>
            <a:ext cx="3780071" cy="1489119"/>
          </a:xfrm>
          <a:prstGeom prst="rect">
            <a:avLst/>
          </a:prstGeom>
        </p:spPr>
      </p:pic>
      <p:sp>
        <p:nvSpPr>
          <p:cNvPr id="44" name="TextBox 43">
            <a:extLst>
              <a:ext uri="{FF2B5EF4-FFF2-40B4-BE49-F238E27FC236}">
                <a16:creationId xmlns:a16="http://schemas.microsoft.com/office/drawing/2014/main" id="{1C93AB79-78B7-4019-98A7-1C4F0882C4FC}"/>
              </a:ext>
            </a:extLst>
          </p:cNvPr>
          <p:cNvSpPr txBox="1"/>
          <p:nvPr/>
        </p:nvSpPr>
        <p:spPr>
          <a:xfrm>
            <a:off x="8894221" y="4612344"/>
            <a:ext cx="2846689" cy="276999"/>
          </a:xfrm>
          <a:prstGeom prst="rect">
            <a:avLst/>
          </a:prstGeom>
          <a:noFill/>
        </p:spPr>
        <p:txBody>
          <a:bodyPr wrap="square" rtlCol="0">
            <a:spAutoFit/>
          </a:bodyPr>
          <a:lstStyle/>
          <a:p>
            <a:r>
              <a:rPr lang="en-US" sz="1200" u="sng" dirty="0">
                <a:solidFill>
                  <a:schemeClr val="bg1"/>
                </a:solidFill>
              </a:rPr>
              <a:t>Figure 6</a:t>
            </a:r>
            <a:r>
              <a:rPr lang="en-US" sz="1200" dirty="0">
                <a:solidFill>
                  <a:schemeClr val="bg1"/>
                </a:solidFill>
              </a:rPr>
              <a:t>:Mean Values for Thresholds</a:t>
            </a:r>
          </a:p>
        </p:txBody>
      </p:sp>
      <p:sp>
        <p:nvSpPr>
          <p:cNvPr id="46" name="TextBox 45">
            <a:extLst>
              <a:ext uri="{FF2B5EF4-FFF2-40B4-BE49-F238E27FC236}">
                <a16:creationId xmlns:a16="http://schemas.microsoft.com/office/drawing/2014/main" id="{2AA2EBCD-D104-47DC-BBFD-9707D7D3CD9D}"/>
              </a:ext>
            </a:extLst>
          </p:cNvPr>
          <p:cNvSpPr txBox="1"/>
          <p:nvPr/>
        </p:nvSpPr>
        <p:spPr>
          <a:xfrm>
            <a:off x="4022809" y="5025785"/>
            <a:ext cx="3839374" cy="1600438"/>
          </a:xfrm>
          <a:prstGeom prst="rect">
            <a:avLst/>
          </a:prstGeom>
          <a:noFill/>
        </p:spPr>
        <p:txBody>
          <a:bodyPr wrap="square" rtlCol="0">
            <a:spAutoFit/>
          </a:bodyPr>
          <a:lstStyle/>
          <a:p>
            <a:r>
              <a:rPr lang="en-US" b="1" u="sng" dirty="0">
                <a:solidFill>
                  <a:schemeClr val="bg1"/>
                </a:solidFill>
              </a:rPr>
              <a:t>6. Results</a:t>
            </a:r>
            <a:endParaRPr lang="en-US" b="1" dirty="0">
              <a:solidFill>
                <a:schemeClr val="bg1"/>
              </a:solidFill>
            </a:endParaRPr>
          </a:p>
          <a:p>
            <a:r>
              <a:rPr lang="en-US" sz="800" dirty="0">
                <a:solidFill>
                  <a:schemeClr val="bg1"/>
                </a:solidFill>
              </a:rPr>
              <a:t>Our findings show that placoderms, and thus jawed fishes, primarily originated in BA1/2, since the </a:t>
            </a:r>
            <a:r>
              <a:rPr lang="en-US" sz="800" dirty="0" err="1">
                <a:solidFill>
                  <a:schemeClr val="bg1"/>
                </a:solidFill>
              </a:rPr>
              <a:t>ancThresh</a:t>
            </a:r>
            <a:r>
              <a:rPr lang="en-US" sz="800" dirty="0">
                <a:solidFill>
                  <a:schemeClr val="bg1"/>
                </a:solidFill>
              </a:rPr>
              <a:t> phylogeny chart shows most Placodermi as being BA 1 (yellow) or BA 2 (light blue). Therefore, we can surmise that Placodermi competed with their jawless relatives, which we previously found originated in the same setting. Our mean threshold liability values showed that movement into freshwater was easy, but dispersal into deep water was more difficult. This was shown by larger liability increases being required to reach higher BA zones. Therefore most major groups continued to originate in shallow water. Nevertheless, several groups do disperse onto the reef and open ocean later in their evolutionary history, coincident with the disappearance of jawless fishes from the same habitats.</a:t>
            </a:r>
          </a:p>
        </p:txBody>
      </p:sp>
    </p:spTree>
    <p:extLst>
      <p:ext uri="{BB962C8B-B14F-4D97-AF65-F5344CB8AC3E}">
        <p14:creationId xmlns:p14="http://schemas.microsoft.com/office/powerpoint/2010/main" val="2028834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902</Words>
  <Application>Microsoft Office PowerPoint</Application>
  <PresentationFormat>Widescreen</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Sansone</dc:creator>
  <cp:lastModifiedBy>Charles Sansone</cp:lastModifiedBy>
  <cp:revision>75</cp:revision>
  <dcterms:created xsi:type="dcterms:W3CDTF">2017-08-24T00:33:49Z</dcterms:created>
  <dcterms:modified xsi:type="dcterms:W3CDTF">2017-08-29T02:13:56Z</dcterms:modified>
</cp:coreProperties>
</file>