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74" r:id="rId7"/>
    <p:sldId id="275" r:id="rId8"/>
    <p:sldId id="263" r:id="rId9"/>
    <p:sldId id="270" r:id="rId10"/>
    <p:sldId id="272" r:id="rId11"/>
    <p:sldId id="271" r:id="rId12"/>
    <p:sldId id="27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5A2"/>
    <a:srgbClr val="94B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0"/>
    <p:restoredTop sz="94896"/>
  </p:normalViewPr>
  <p:slideViewPr>
    <p:cSldViewPr snapToGrid="0" snapToObjects="1">
      <p:cViewPr>
        <p:scale>
          <a:sx n="80" d="100"/>
          <a:sy n="80" d="100"/>
        </p:scale>
        <p:origin x="4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DAD96-4251-7342-B820-404AD6F76EA6}" type="datetimeFigureOut">
              <a:rPr lang="en-TW" smtClean="0"/>
              <a:t>2023/11/3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18944-CA91-9842-9EDD-CC339813B24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98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18944-CA91-9842-9EDD-CC339813B244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74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Limitation</a:t>
            </a:r>
            <a:r>
              <a:rPr lang="zh-TW" altLang="en-US" dirty="0"/>
              <a:t> </a:t>
            </a:r>
            <a:r>
              <a:rPr lang="en-US" altLang="zh-TW" dirty="0"/>
              <a:t>	Not</a:t>
            </a:r>
            <a:r>
              <a:rPr lang="zh-TW" altLang="en-US" dirty="0"/>
              <a:t> </a:t>
            </a:r>
            <a:r>
              <a:rPr lang="en-US" altLang="zh-TW" dirty="0"/>
              <a:t>enough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looking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cities</a:t>
            </a:r>
            <a:endParaRPr lang="en-TW" dirty="0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18944-CA91-9842-9EDD-CC339813B24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628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4221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784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54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80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123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857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24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45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232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13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B342E8-2C4D-E14A-9005-9B069A62C3A2}" type="datetimeFigureOut">
              <a:rPr lang="en-TW" smtClean="0"/>
              <a:t>2023/11/2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87A4C8-78A7-8B4E-8C42-93C246A64E9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66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s/ISO-3166-Countries-with-Regional-Codes/blob/master/all/all.csv" TargetMode="External"/><Relationship Id="rId2" Type="http://schemas.openxmlformats.org/officeDocument/2006/relationships/hyperlink" Target="https://www.numbeo.com/cost-of-living/rankings_by_country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BC4F-1759-3E4D-BFD4-E858D94F7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Individual</a:t>
            </a:r>
            <a:r>
              <a:rPr lang="zh-TW" altLang="en-US" sz="3200" dirty="0"/>
              <a:t> </a:t>
            </a:r>
            <a:r>
              <a:rPr lang="en-US" altLang="zh-TW" sz="3200" dirty="0"/>
              <a:t>Project</a:t>
            </a:r>
            <a:br>
              <a:rPr lang="en-US" altLang="zh-TW" dirty="0"/>
            </a:br>
            <a:r>
              <a:rPr lang="en-US" altLang="zh-TW" b="1" dirty="0"/>
              <a:t>Life</a:t>
            </a:r>
            <a:r>
              <a:rPr lang="zh-TW" altLang="en-US" b="1" dirty="0"/>
              <a:t> </a:t>
            </a:r>
            <a:r>
              <a:rPr lang="en-US" altLang="zh-TW" b="1" dirty="0"/>
              <a:t>around</a:t>
            </a:r>
            <a:r>
              <a:rPr lang="zh-TW" altLang="en-US" b="1" dirty="0"/>
              <a:t> </a:t>
            </a:r>
            <a:r>
              <a:rPr lang="en-US" altLang="zh-TW" b="1" dirty="0"/>
              <a:t>the</a:t>
            </a:r>
            <a:r>
              <a:rPr lang="zh-TW" altLang="en-US" b="1" dirty="0"/>
              <a:t> </a:t>
            </a:r>
            <a:r>
              <a:rPr lang="en-US" altLang="zh-TW" b="1" dirty="0"/>
              <a:t>world</a:t>
            </a:r>
            <a:endParaRPr lang="en-TW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4B75-032A-0949-AE11-94EC94FE0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en-US" altLang="zh-TW" dirty="0"/>
              <a:t>Chi-Lin</a:t>
            </a:r>
            <a:r>
              <a:rPr lang="zh-TW" altLang="en-US" dirty="0"/>
              <a:t> </a:t>
            </a:r>
            <a:r>
              <a:rPr lang="en-US" altLang="zh-TW" dirty="0"/>
              <a:t>Hung</a:t>
            </a:r>
          </a:p>
          <a:p>
            <a:r>
              <a:rPr lang="en-US" altLang="zh-TW" dirty="0"/>
              <a:t>2023.11.07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9309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6895-2C2E-074A-A7DA-39384BDC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320555"/>
            <a:ext cx="2855494" cy="944698"/>
          </a:xfrm>
        </p:spPr>
        <p:txBody>
          <a:bodyPr>
            <a:normAutofit/>
          </a:bodyPr>
          <a:lstStyle/>
          <a:p>
            <a:r>
              <a:rPr lang="en-US" altLang="zh-TW" dirty="0"/>
              <a:t>Dot</a:t>
            </a:r>
            <a:r>
              <a:rPr lang="zh-TW" altLang="en-US" dirty="0"/>
              <a:t> </a:t>
            </a:r>
            <a:r>
              <a:rPr lang="en-US" altLang="zh-TW" dirty="0"/>
              <a:t>chart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518E1-EC92-D341-A874-53E802CD1C7E}"/>
              </a:ext>
            </a:extLst>
          </p:cNvPr>
          <p:cNvSpPr txBox="1"/>
          <p:nvPr/>
        </p:nvSpPr>
        <p:spPr>
          <a:xfrm>
            <a:off x="10801350" y="0"/>
            <a:ext cx="1390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A</a:t>
            </a:r>
            <a:r>
              <a:rPr lang="en-US" altLang="zh-TW" sz="2400" dirty="0">
                <a:solidFill>
                  <a:srgbClr val="00B0F0"/>
                </a:solidFill>
              </a:rPr>
              <a:t>me</a:t>
            </a:r>
            <a:r>
              <a:rPr lang="en-US" altLang="zh-TW" sz="2400" dirty="0">
                <a:solidFill>
                  <a:srgbClr val="94B179"/>
                </a:solidFill>
              </a:rPr>
              <a:t>ri</a:t>
            </a:r>
            <a:r>
              <a:rPr lang="en-US" altLang="zh-TW" sz="2400" dirty="0">
                <a:solidFill>
                  <a:srgbClr val="D785A2"/>
                </a:solidFill>
              </a:rPr>
              <a:t>ca</a:t>
            </a:r>
            <a:endParaRPr lang="en-TW" sz="2400" dirty="0">
              <a:solidFill>
                <a:srgbClr val="D785A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40647-E149-A84A-B3CD-67DFD65B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86" y="1570834"/>
            <a:ext cx="6296264" cy="511571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D2FF6-27CD-BF47-AF94-4FFF70CB8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81"/>
          <a:stretch/>
        </p:blipFill>
        <p:spPr>
          <a:xfrm>
            <a:off x="6096000" y="1570834"/>
            <a:ext cx="6096000" cy="5115714"/>
          </a:xfrm>
        </p:spPr>
      </p:pic>
    </p:spTree>
    <p:extLst>
      <p:ext uri="{BB962C8B-B14F-4D97-AF65-F5344CB8AC3E}">
        <p14:creationId xmlns:p14="http://schemas.microsoft.com/office/powerpoint/2010/main" val="36135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6895-2C2E-074A-A7DA-39384BDC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320555"/>
            <a:ext cx="2855494" cy="944698"/>
          </a:xfrm>
        </p:spPr>
        <p:txBody>
          <a:bodyPr>
            <a:normAutofit/>
          </a:bodyPr>
          <a:lstStyle/>
          <a:p>
            <a:r>
              <a:rPr lang="en-US" altLang="zh-TW" dirty="0"/>
              <a:t>Dot</a:t>
            </a:r>
            <a:r>
              <a:rPr lang="zh-TW" altLang="en-US" dirty="0"/>
              <a:t> </a:t>
            </a:r>
            <a:r>
              <a:rPr lang="en-US" altLang="zh-TW" dirty="0"/>
              <a:t>chart</a:t>
            </a:r>
            <a:endParaRPr lang="en-T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10F0B-0A5D-C442-9B4E-27F4C9623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951724" y="1574215"/>
            <a:ext cx="6342967" cy="51536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3BBD9-6F56-8748-BA39-AE6EE6E9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4"/>
          <a:stretch/>
        </p:blipFill>
        <p:spPr>
          <a:xfrm>
            <a:off x="-118631" y="1574215"/>
            <a:ext cx="6214631" cy="5153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518E1-EC92-D341-A874-53E802CD1C7E}"/>
              </a:ext>
            </a:extLst>
          </p:cNvPr>
          <p:cNvSpPr txBox="1"/>
          <p:nvPr/>
        </p:nvSpPr>
        <p:spPr>
          <a:xfrm>
            <a:off x="10886012" y="0"/>
            <a:ext cx="1305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Eu</a:t>
            </a:r>
            <a:r>
              <a:rPr lang="en-US" altLang="zh-TW" sz="2400" dirty="0">
                <a:solidFill>
                  <a:srgbClr val="00B0F0"/>
                </a:solidFill>
              </a:rPr>
              <a:t>ro</a:t>
            </a:r>
            <a:r>
              <a:rPr lang="en-US" altLang="zh-TW" sz="2400" dirty="0">
                <a:solidFill>
                  <a:srgbClr val="94B179"/>
                </a:solidFill>
              </a:rPr>
              <a:t>p</a:t>
            </a:r>
            <a:r>
              <a:rPr lang="en-US" altLang="zh-TW" sz="2400" dirty="0">
                <a:solidFill>
                  <a:srgbClr val="D785A2"/>
                </a:solidFill>
              </a:rPr>
              <a:t>e</a:t>
            </a:r>
            <a:endParaRPr lang="en-TW" sz="2400" dirty="0">
              <a:solidFill>
                <a:srgbClr val="D785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3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6895-2C2E-074A-A7DA-39384BDC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320555"/>
            <a:ext cx="2855494" cy="944698"/>
          </a:xfrm>
        </p:spPr>
        <p:txBody>
          <a:bodyPr>
            <a:normAutofit/>
          </a:bodyPr>
          <a:lstStyle/>
          <a:p>
            <a:r>
              <a:rPr lang="en-US" altLang="zh-TW" dirty="0"/>
              <a:t>Dot</a:t>
            </a:r>
            <a:r>
              <a:rPr lang="zh-TW" altLang="en-US" dirty="0"/>
              <a:t> </a:t>
            </a:r>
            <a:r>
              <a:rPr lang="en-US" altLang="zh-TW" dirty="0"/>
              <a:t>chart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518E1-EC92-D341-A874-53E802CD1C7E}"/>
              </a:ext>
            </a:extLst>
          </p:cNvPr>
          <p:cNvSpPr txBox="1"/>
          <p:nvPr/>
        </p:nvSpPr>
        <p:spPr>
          <a:xfrm>
            <a:off x="11283696" y="0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A</a:t>
            </a:r>
            <a:r>
              <a:rPr lang="en-US" altLang="zh-TW" sz="2400" dirty="0">
                <a:solidFill>
                  <a:srgbClr val="00B0F0"/>
                </a:solidFill>
              </a:rPr>
              <a:t>s</a:t>
            </a:r>
            <a:r>
              <a:rPr lang="en-US" altLang="zh-TW" sz="2400" dirty="0">
                <a:solidFill>
                  <a:srgbClr val="94B179"/>
                </a:solidFill>
              </a:rPr>
              <a:t>i</a:t>
            </a:r>
            <a:r>
              <a:rPr lang="en-US" altLang="zh-TW" sz="2400" dirty="0">
                <a:solidFill>
                  <a:srgbClr val="D785A2"/>
                </a:solidFill>
              </a:rPr>
              <a:t>a</a:t>
            </a:r>
            <a:endParaRPr lang="en-TW" sz="2400" dirty="0">
              <a:solidFill>
                <a:srgbClr val="D785A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885BA-9EE0-CC42-8C70-E839C436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80" y="1631442"/>
            <a:ext cx="6432684" cy="522655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532A5-2FC2-1648-879F-A7498E1DB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33" t="-488" r="-540" b="488"/>
          <a:stretch/>
        </p:blipFill>
        <p:spPr>
          <a:xfrm>
            <a:off x="6014977" y="1605916"/>
            <a:ext cx="6291568" cy="5226557"/>
          </a:xfrm>
        </p:spPr>
      </p:pic>
    </p:spTree>
    <p:extLst>
      <p:ext uri="{BB962C8B-B14F-4D97-AF65-F5344CB8AC3E}">
        <p14:creationId xmlns:p14="http://schemas.microsoft.com/office/powerpoint/2010/main" val="205683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5E8C-7C3C-8F43-9369-8EDF745F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5092"/>
            <a:ext cx="7729728" cy="928276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Conclusion and Limitations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D00808-BBF3-3641-9FEB-8F0FDB175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65790"/>
              </p:ext>
            </p:extLst>
          </p:nvPr>
        </p:nvGraphicFramePr>
        <p:xfrm>
          <a:off x="1042388" y="1687634"/>
          <a:ext cx="10107223" cy="44693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15801">
                  <a:extLst>
                    <a:ext uri="{9D8B030D-6E8A-4147-A177-3AD203B41FA5}">
                      <a16:colId xmlns:a16="http://schemas.microsoft.com/office/drawing/2014/main" val="2145366410"/>
                    </a:ext>
                  </a:extLst>
                </a:gridCol>
                <a:gridCol w="3029710">
                  <a:extLst>
                    <a:ext uri="{9D8B030D-6E8A-4147-A177-3AD203B41FA5}">
                      <a16:colId xmlns:a16="http://schemas.microsoft.com/office/drawing/2014/main" val="362731070"/>
                    </a:ext>
                  </a:extLst>
                </a:gridCol>
                <a:gridCol w="2880856">
                  <a:extLst>
                    <a:ext uri="{9D8B030D-6E8A-4147-A177-3AD203B41FA5}">
                      <a16:colId xmlns:a16="http://schemas.microsoft.com/office/drawing/2014/main" val="598170838"/>
                    </a:ext>
                  </a:extLst>
                </a:gridCol>
                <a:gridCol w="2880856">
                  <a:extLst>
                    <a:ext uri="{9D8B030D-6E8A-4147-A177-3AD203B41FA5}">
                      <a16:colId xmlns:a16="http://schemas.microsoft.com/office/drawing/2014/main" val="2212597679"/>
                    </a:ext>
                  </a:extLst>
                </a:gridCol>
              </a:tblGrid>
              <a:tr h="445962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marL="67227" marR="67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Europe</a:t>
                      </a:r>
                      <a:endParaRPr lang="en-TW" dirty="0"/>
                    </a:p>
                  </a:txBody>
                  <a:tcPr marL="67227" marR="67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Asia</a:t>
                      </a:r>
                      <a:endParaRPr lang="en-TW" dirty="0"/>
                    </a:p>
                  </a:txBody>
                  <a:tcPr marL="67227" marR="67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America</a:t>
                      </a:r>
                      <a:endParaRPr lang="en-TW" dirty="0"/>
                    </a:p>
                  </a:txBody>
                  <a:tcPr marL="67227" marR="67227" anchor="ctr"/>
                </a:tc>
                <a:extLst>
                  <a:ext uri="{0D108BD9-81ED-4DB2-BD59-A6C34878D82A}">
                    <a16:rowId xmlns:a16="http://schemas.microsoft.com/office/drawing/2014/main" val="2799588441"/>
                  </a:ext>
                </a:extLst>
              </a:tr>
              <a:tr h="445962">
                <a:tc>
                  <a:txBody>
                    <a:bodyPr/>
                    <a:lstStyle/>
                    <a:p>
                      <a:r>
                        <a:rPr lang="en-US" altLang="zh-TW" dirty="0"/>
                        <a:t>luxurious</a:t>
                      </a:r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Western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Luxembourg,</a:t>
                      </a:r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Switzerland</a:t>
                      </a:r>
                      <a:endParaRPr lang="en-US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Northern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Isle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Iceland</a:t>
                      </a:r>
                    </a:p>
                    <a:p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Western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Qatar,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Israel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Eastern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Hong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Kong,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South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Korea</a:t>
                      </a:r>
                    </a:p>
                    <a:p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Northern</a:t>
                      </a:r>
                    </a:p>
                    <a:p>
                      <a:r>
                        <a:rPr lang="en-US" altLang="zh-TW" dirty="0"/>
                        <a:t>-&gt;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United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State,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Canada,</a:t>
                      </a:r>
                    </a:p>
                    <a:p>
                      <a:r>
                        <a:rPr lang="en-US" altLang="zh-TW" dirty="0"/>
                        <a:t>Bermuda</a:t>
                      </a:r>
                      <a:endParaRPr lang="en-TW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1798378189"/>
                  </a:ext>
                </a:extLst>
              </a:tr>
              <a:tr h="445962">
                <a:tc>
                  <a:txBody>
                    <a:bodyPr/>
                    <a:lstStyle/>
                    <a:p>
                      <a:r>
                        <a:rPr lang="en-US" altLang="zh-TW" dirty="0"/>
                        <a:t>affordable</a:t>
                      </a:r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Eastern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Ukraine,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Belarus</a:t>
                      </a:r>
                    </a:p>
                    <a:p>
                      <a:endParaRPr lang="en-US" dirty="0"/>
                    </a:p>
                    <a:p>
                      <a:r>
                        <a:rPr lang="en-US" altLang="zh-TW" dirty="0"/>
                        <a:t>Southern</a:t>
                      </a:r>
                      <a:endParaRPr lang="en-US" dirty="0"/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North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Macedonia,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Albania</a:t>
                      </a:r>
                    </a:p>
                    <a:p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Central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Asia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Uzbekistan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Southern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Asia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Pakistan,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India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South-eastern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Asia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(except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Singapore)</a:t>
                      </a:r>
                      <a:endParaRPr lang="en-TW" dirty="0"/>
                    </a:p>
                  </a:txBody>
                  <a:tcPr marL="67227" marR="67227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Central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Nicaragua,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Honduras</a:t>
                      </a:r>
                    </a:p>
                    <a:p>
                      <a:endParaRPr lang="en-US" dirty="0"/>
                    </a:p>
                    <a:p>
                      <a:r>
                        <a:rPr lang="en-US" altLang="zh-TW" dirty="0"/>
                        <a:t>South</a:t>
                      </a:r>
                    </a:p>
                    <a:p>
                      <a:r>
                        <a:rPr lang="en-US" altLang="zh-TW" dirty="0"/>
                        <a:t>e.g.,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Colombia,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Paraguay</a:t>
                      </a:r>
                      <a:endParaRPr lang="en-TW" dirty="0"/>
                    </a:p>
                  </a:txBody>
                  <a:tcPr marL="67227" marR="67227"/>
                </a:tc>
                <a:extLst>
                  <a:ext uri="{0D108BD9-81ED-4DB2-BD59-A6C34878D82A}">
                    <a16:rowId xmlns:a16="http://schemas.microsoft.com/office/drawing/2014/main" val="33604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AF7FC-428B-1C49-9DB5-F549BE1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Thank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endParaRPr lang="en-T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92676-5701-E34D-B2B3-D18B298E7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066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2774-6644-B248-9C76-9AD922C7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1061756"/>
          </a:xfrm>
        </p:spPr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endParaRPr lang="en-TW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F55FF3D-DCEA-6B4F-A43D-E2C2DF82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277"/>
            <a:ext cx="10515600" cy="4724681"/>
          </a:xfrm>
        </p:spPr>
        <p:txBody>
          <a:bodyPr>
            <a:normAutofit/>
          </a:bodyPr>
          <a:lstStyle/>
          <a:p>
            <a:pPr marL="914400" lvl="1" indent="-457200">
              <a:spcBef>
                <a:spcPts val="400"/>
              </a:spcBef>
              <a:buFont typeface="+mj-lt"/>
              <a:buAutoNum type="arabicPeriod"/>
            </a:pPr>
            <a:r>
              <a:rPr lang="en-US" altLang="zh-TW" sz="1800" dirty="0"/>
              <a:t>Cost of Living Index by Country 2023 Mid-Year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TW" sz="1800" dirty="0">
                <a:hlinkClick r:id="rId2"/>
              </a:rPr>
              <a:t>https://www.numbeo.com/cost-of-living/rankings_by_country.jsp</a:t>
            </a: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914400" lvl="1" indent="-457200">
              <a:buFont typeface="+mj-lt"/>
              <a:buAutoNum type="arabicPeriod" startAt="2"/>
            </a:pPr>
            <a:endParaRPr lang="en-US" altLang="zh-TW" sz="1800" dirty="0"/>
          </a:p>
          <a:p>
            <a:pPr marL="914400" lvl="1" indent="-457200">
              <a:spcBef>
                <a:spcPts val="400"/>
              </a:spcBef>
              <a:buFont typeface="+mj-lt"/>
              <a:buAutoNum type="arabicPeriod" startAt="2"/>
            </a:pPr>
            <a:r>
              <a:rPr lang="en-US" altLang="zh-TW" sz="1800" dirty="0"/>
              <a:t>ISO 3166-1 country lists merged with their UN </a:t>
            </a:r>
            <a:r>
              <a:rPr lang="en-US" altLang="zh-TW" sz="1800" dirty="0" err="1"/>
              <a:t>Geoscheme</a:t>
            </a:r>
            <a:r>
              <a:rPr lang="en-US" altLang="zh-TW" sz="1800" dirty="0"/>
              <a:t> regional codes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TW" sz="1800" dirty="0">
                <a:hlinkClick r:id="rId3"/>
              </a:rPr>
              <a:t>https://github.com/lukes/ISO-3166-Countries-with-Regional-Codes/blob/master/all/all.csv</a:t>
            </a:r>
            <a:endParaRPr lang="en-US" altLang="zh-TW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B97F26-BD07-6543-82F3-A574F3088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863" y="4742936"/>
            <a:ext cx="5289923" cy="2072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F0F318-043E-7444-98CE-D7CC52D30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231" y="2329795"/>
            <a:ext cx="8207188" cy="14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12A-664C-814B-9646-5FF8EE00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Cleaning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AD07-F8A3-144F-AF7D-B5E69265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80845"/>
            <a:ext cx="7729728" cy="2679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dirty="0"/>
              <a:t> </a:t>
            </a:r>
            <a:r>
              <a:rPr lang="en-US" altLang="zh-TW" sz="2000" dirty="0"/>
              <a:t>add</a:t>
            </a:r>
            <a:r>
              <a:rPr lang="zh-TW" altLang="en-US" sz="2000" dirty="0"/>
              <a:t> </a:t>
            </a:r>
            <a:r>
              <a:rPr lang="en-US" altLang="zh-TW" sz="2000" dirty="0"/>
              <a:t>new</a:t>
            </a:r>
            <a:r>
              <a:rPr lang="zh-TW" altLang="en-US" sz="2000" dirty="0"/>
              <a:t> </a:t>
            </a:r>
            <a:r>
              <a:rPr lang="en-US" altLang="zh-TW" sz="2000" dirty="0"/>
              <a:t>country</a:t>
            </a:r>
            <a:r>
              <a:rPr lang="zh-TW" altLang="en-US" sz="2000" dirty="0"/>
              <a:t> </a:t>
            </a:r>
            <a:r>
              <a:rPr lang="en-US" altLang="zh-TW" sz="2000" dirty="0"/>
              <a:t>names</a:t>
            </a:r>
            <a:r>
              <a:rPr lang="zh-TW" altLang="en-US" sz="2000" dirty="0"/>
              <a:t> </a:t>
            </a:r>
            <a:r>
              <a:rPr lang="en-US" altLang="zh-TW" sz="2000" dirty="0"/>
              <a:t>&amp;</a:t>
            </a:r>
            <a:r>
              <a:rPr lang="zh-TW" altLang="en-US" sz="2000" dirty="0"/>
              <a:t> </a:t>
            </a:r>
            <a:r>
              <a:rPr lang="en-US" altLang="zh-TW" sz="2000" dirty="0"/>
              <a:t>subregion</a:t>
            </a:r>
            <a:r>
              <a:rPr lang="zh-TW" altLang="en-US" sz="2000" dirty="0"/>
              <a:t> </a:t>
            </a:r>
            <a:r>
              <a:rPr lang="en-US" altLang="zh-TW" sz="2000" dirty="0"/>
              <a:t>columns</a:t>
            </a:r>
            <a:r>
              <a:rPr lang="zh-TW" altLang="en-US" sz="2000" dirty="0"/>
              <a:t> </a:t>
            </a:r>
            <a:r>
              <a:rPr lang="en-US" altLang="zh-TW" sz="2000" dirty="0"/>
              <a:t>in</a:t>
            </a:r>
            <a:r>
              <a:rPr lang="zh-TW" altLang="en-US" sz="2000" dirty="0"/>
              <a:t> </a:t>
            </a:r>
            <a:r>
              <a:rPr lang="en-US" altLang="zh-TW" sz="2000" b="1" i="1" dirty="0" err="1"/>
              <a:t>all.csv</a:t>
            </a:r>
            <a:endParaRPr lang="en-US" altLang="zh-TW" sz="2000" b="1" i="1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dirty="0"/>
              <a:t> </a:t>
            </a:r>
            <a:r>
              <a:rPr lang="en-US" altLang="zh-TW" sz="2000" dirty="0"/>
              <a:t>rename</a:t>
            </a:r>
            <a:r>
              <a:rPr lang="zh-TW" altLang="en-US" sz="2000" dirty="0"/>
              <a:t> </a:t>
            </a:r>
            <a:r>
              <a:rPr lang="en-US" altLang="zh-TW" sz="2000" dirty="0"/>
              <a:t>columns</a:t>
            </a:r>
            <a:r>
              <a:rPr lang="zh-TW" altLang="en-US" sz="2000" dirty="0"/>
              <a:t> </a:t>
            </a:r>
            <a:r>
              <a:rPr lang="en-US" altLang="zh-TW" sz="2000" dirty="0"/>
              <a:t>in</a:t>
            </a:r>
            <a:r>
              <a:rPr lang="zh-TW" altLang="en-US" sz="2000" dirty="0"/>
              <a:t> </a:t>
            </a:r>
            <a:r>
              <a:rPr lang="en-US" altLang="zh-TW" sz="2000" dirty="0"/>
              <a:t>Cost of Living Index by Country</a:t>
            </a:r>
            <a:r>
              <a:rPr lang="zh-TW" altLang="en-US" sz="2000" dirty="0"/>
              <a:t> </a:t>
            </a:r>
            <a:r>
              <a:rPr lang="en-US" altLang="zh-TW" sz="2000" dirty="0"/>
              <a:t>file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dirty="0"/>
              <a:t> </a:t>
            </a:r>
            <a:r>
              <a:rPr lang="en-US" altLang="zh-TW" sz="2000" dirty="0"/>
              <a:t>merge</a:t>
            </a:r>
            <a:r>
              <a:rPr lang="zh-TW" altLang="en-US" sz="2000" dirty="0"/>
              <a:t> </a:t>
            </a:r>
            <a:r>
              <a:rPr lang="en-US" altLang="zh-TW" sz="2000" dirty="0"/>
              <a:t>two</a:t>
            </a:r>
            <a:r>
              <a:rPr lang="zh-TW" altLang="en-US" sz="2000" dirty="0"/>
              <a:t> </a:t>
            </a:r>
            <a:r>
              <a:rPr lang="en-US" altLang="zh-TW" sz="2000" dirty="0"/>
              <a:t>datasets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dirty="0"/>
              <a:t> </a:t>
            </a:r>
            <a:r>
              <a:rPr lang="en-US" altLang="zh-TW" sz="2000" dirty="0"/>
              <a:t>fill</a:t>
            </a:r>
            <a:r>
              <a:rPr lang="zh-TW" altLang="en-US" sz="2000" dirty="0"/>
              <a:t> </a:t>
            </a:r>
            <a:r>
              <a:rPr lang="en-US" altLang="zh-TW" sz="2000" dirty="0"/>
              <a:t>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487B7-E549-644B-944F-6F2180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860759"/>
            <a:ext cx="7729728" cy="16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D4B-1BDF-5D45-9C99-A2BA18A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0" y="461378"/>
            <a:ext cx="3938376" cy="1182343"/>
          </a:xfrm>
        </p:spPr>
        <p:txBody>
          <a:bodyPr/>
          <a:lstStyle/>
          <a:p>
            <a:r>
              <a:rPr lang="en-US" altLang="zh-TW" dirty="0"/>
              <a:t>Scatter</a:t>
            </a:r>
            <a:r>
              <a:rPr lang="zh-TW" altLang="en-US" dirty="0"/>
              <a:t> </a:t>
            </a:r>
            <a:r>
              <a:rPr lang="en-US" altLang="zh-TW" dirty="0"/>
              <a:t>Plot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2B472-8DDF-2146-8411-22562AFC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292" y="0"/>
            <a:ext cx="6693528" cy="691664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F323FD-3E61-9344-99F6-567D7A97AE4F}"/>
              </a:ext>
            </a:extLst>
          </p:cNvPr>
          <p:cNvSpPr txBox="1">
            <a:spLocks/>
          </p:cNvSpPr>
          <p:nvPr/>
        </p:nvSpPr>
        <p:spPr>
          <a:xfrm>
            <a:off x="637673" y="2112296"/>
            <a:ext cx="3938376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dirty="0"/>
              <a:t>Columns: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Cost</a:t>
            </a:r>
            <a:r>
              <a:rPr lang="zh-TW" altLang="en-US" sz="1800" dirty="0"/>
              <a:t> </a:t>
            </a:r>
            <a:r>
              <a:rPr lang="en-US" altLang="zh-TW" sz="1800" dirty="0"/>
              <a:t>of</a:t>
            </a:r>
            <a:r>
              <a:rPr lang="zh-TW" altLang="en-US" sz="1800" dirty="0"/>
              <a:t> </a:t>
            </a:r>
            <a:r>
              <a:rPr lang="en-US" altLang="zh-TW" sz="1800" dirty="0"/>
              <a:t>Living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Rent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Cost</a:t>
            </a:r>
            <a:r>
              <a:rPr lang="zh-TW" altLang="en-US" sz="1800" dirty="0"/>
              <a:t> </a:t>
            </a:r>
            <a:r>
              <a:rPr lang="en-US" altLang="zh-TW" sz="1800" dirty="0"/>
              <a:t>of</a:t>
            </a:r>
            <a:r>
              <a:rPr lang="zh-TW" altLang="en-US" sz="1800" dirty="0"/>
              <a:t> </a:t>
            </a:r>
            <a:r>
              <a:rPr lang="en-US" altLang="zh-TW" sz="1800" dirty="0"/>
              <a:t>Living</a:t>
            </a:r>
            <a:r>
              <a:rPr lang="zh-TW" altLang="en-US" sz="1800" dirty="0"/>
              <a:t> </a:t>
            </a:r>
            <a:r>
              <a:rPr lang="en-US" altLang="zh-TW" sz="1800" dirty="0"/>
              <a:t>and</a:t>
            </a:r>
            <a:r>
              <a:rPr lang="zh-TW" altLang="en-US" sz="1800" dirty="0"/>
              <a:t> </a:t>
            </a:r>
            <a:r>
              <a:rPr lang="en-US" altLang="zh-TW" sz="1800" dirty="0"/>
              <a:t>Rent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Grocery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Restaurant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Local</a:t>
            </a:r>
            <a:r>
              <a:rPr lang="zh-TW" altLang="en-US" sz="1800" dirty="0"/>
              <a:t> </a:t>
            </a:r>
            <a:r>
              <a:rPr lang="en-US" altLang="zh-TW" sz="1800" dirty="0"/>
              <a:t>Purchase</a:t>
            </a:r>
            <a:r>
              <a:rPr lang="zh-TW" altLang="en-US" sz="1800" dirty="0"/>
              <a:t> </a:t>
            </a:r>
            <a:r>
              <a:rPr lang="en-US" altLang="zh-TW" sz="1800" dirty="0"/>
              <a:t>Power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relations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314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741B-EC3E-BC45-9D9D-C6CF9C1C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009"/>
            <a:ext cx="7729728" cy="976402"/>
          </a:xfrm>
        </p:spPr>
        <p:txBody>
          <a:bodyPr/>
          <a:lstStyle/>
          <a:p>
            <a:r>
              <a:rPr lang="en-US" altLang="zh-TW" dirty="0"/>
              <a:t>Scatter</a:t>
            </a:r>
            <a:r>
              <a:rPr lang="zh-TW" altLang="en-US" dirty="0"/>
              <a:t> </a:t>
            </a:r>
            <a:r>
              <a:rPr lang="en-US" altLang="zh-TW" dirty="0"/>
              <a:t>Plot</a:t>
            </a:r>
            <a:endParaRPr lang="en-TW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C9C3AE-B6B3-F248-97C8-1326A1D1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1" y="1443039"/>
            <a:ext cx="5338762" cy="533876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5534D-E8FC-6B4A-9DBB-04AB46A5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1443039"/>
            <a:ext cx="5338762" cy="53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D4B-1BDF-5D45-9C99-A2BA18A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0" y="461378"/>
            <a:ext cx="3938376" cy="1182343"/>
          </a:xfrm>
        </p:spPr>
        <p:txBody>
          <a:bodyPr/>
          <a:lstStyle/>
          <a:p>
            <a:r>
              <a:rPr lang="en-US" altLang="zh-TW" dirty="0"/>
              <a:t>Scatter</a:t>
            </a:r>
            <a:r>
              <a:rPr lang="zh-TW" altLang="en-US" dirty="0"/>
              <a:t> </a:t>
            </a:r>
            <a:r>
              <a:rPr lang="en-US" altLang="zh-TW" dirty="0"/>
              <a:t>Plot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2B472-8DDF-2146-8411-22562AFC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292" y="0"/>
            <a:ext cx="6693528" cy="691664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F323FD-3E61-9344-99F6-567D7A97AE4F}"/>
              </a:ext>
            </a:extLst>
          </p:cNvPr>
          <p:cNvSpPr txBox="1">
            <a:spLocks/>
          </p:cNvSpPr>
          <p:nvPr/>
        </p:nvSpPr>
        <p:spPr>
          <a:xfrm>
            <a:off x="637673" y="2112296"/>
            <a:ext cx="3938376" cy="3101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dirty="0"/>
              <a:t>Columns: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Cost</a:t>
            </a:r>
            <a:r>
              <a:rPr lang="zh-TW" altLang="en-US" sz="1800" dirty="0"/>
              <a:t> </a:t>
            </a:r>
            <a:r>
              <a:rPr lang="en-US" altLang="zh-TW" sz="1800" dirty="0"/>
              <a:t>of</a:t>
            </a:r>
            <a:r>
              <a:rPr lang="zh-TW" altLang="en-US" sz="1800" dirty="0"/>
              <a:t> </a:t>
            </a:r>
            <a:r>
              <a:rPr lang="en-US" altLang="zh-TW" sz="1800" dirty="0"/>
              <a:t>Living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Rent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Cost</a:t>
            </a:r>
            <a:r>
              <a:rPr lang="zh-TW" altLang="en-US" sz="1800" dirty="0"/>
              <a:t> </a:t>
            </a:r>
            <a:r>
              <a:rPr lang="en-US" altLang="zh-TW" sz="1800" dirty="0"/>
              <a:t>of</a:t>
            </a:r>
            <a:r>
              <a:rPr lang="zh-TW" altLang="en-US" sz="1800" dirty="0"/>
              <a:t> </a:t>
            </a:r>
            <a:r>
              <a:rPr lang="en-US" altLang="zh-TW" sz="1800" dirty="0"/>
              <a:t>Living</a:t>
            </a:r>
            <a:r>
              <a:rPr lang="zh-TW" altLang="en-US" sz="1800" dirty="0"/>
              <a:t> </a:t>
            </a:r>
            <a:r>
              <a:rPr lang="en-US" altLang="zh-TW" sz="1800" dirty="0"/>
              <a:t>and</a:t>
            </a:r>
            <a:r>
              <a:rPr lang="zh-TW" altLang="en-US" sz="1800" dirty="0"/>
              <a:t> </a:t>
            </a:r>
            <a:r>
              <a:rPr lang="en-US" altLang="zh-TW" sz="1800" dirty="0"/>
              <a:t>Rent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Grocery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Restaurant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Local</a:t>
            </a:r>
            <a:r>
              <a:rPr lang="zh-TW" altLang="en-US" sz="1800" dirty="0"/>
              <a:t> </a:t>
            </a:r>
            <a:r>
              <a:rPr lang="en-US" altLang="zh-TW" sz="1800" dirty="0"/>
              <a:t>Purchase</a:t>
            </a:r>
            <a:r>
              <a:rPr lang="zh-TW" altLang="en-US" sz="1800" dirty="0"/>
              <a:t> </a:t>
            </a:r>
            <a:r>
              <a:rPr lang="en-US" altLang="zh-TW" sz="1800" dirty="0"/>
              <a:t>Power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dirty="0"/>
              <a:t>linear</a:t>
            </a:r>
            <a:r>
              <a:rPr lang="zh-TW" altLang="en-US" dirty="0"/>
              <a:t> </a:t>
            </a:r>
            <a:r>
              <a:rPr lang="en-US" altLang="zh-TW" dirty="0"/>
              <a:t>relations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38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25CE-3E8B-714A-976D-17ECC08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C10F-3DFA-A443-8771-B1E2E5C4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770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rubik"/>
              </a:rPr>
              <a:t>Cost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rubik"/>
              </a:rPr>
              <a:t>of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rubik"/>
              </a:rPr>
              <a:t>Living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rubik"/>
              </a:rPr>
              <a:t>the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amount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of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money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needed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to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cover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basic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expenses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such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as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housing,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food,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taxes,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and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healthcare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in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a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certain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place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or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time</a:t>
            </a:r>
            <a:r>
              <a:rPr lang="zh-TW" altLang="en-US" dirty="0">
                <a:solidFill>
                  <a:srgbClr val="000000"/>
                </a:solidFill>
                <a:latin typeface="rubik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ubik"/>
              </a:rPr>
              <a:t>period</a:t>
            </a:r>
            <a:endParaRPr lang="en-US" b="0" i="0" dirty="0">
              <a:solidFill>
                <a:srgbClr val="000000"/>
              </a:solidFill>
              <a:effectLst/>
              <a:latin typeface="rubik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ubik"/>
              </a:rPr>
              <a:t>Purchasing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rubik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ubik"/>
              </a:rPr>
              <a:t>ower 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the value of money in terms of the real goods and services it can purchase. The purchasing power of a currency decreases over time as the goods and services in a country go up in price.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3060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71DC64D-3253-9346-9A25-78D221D1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191" y="65048"/>
            <a:ext cx="7729728" cy="4951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BOX</a:t>
            </a:r>
            <a:r>
              <a:rPr lang="zh-TW" altLang="en-US" dirty="0"/>
              <a:t> </a:t>
            </a:r>
            <a:r>
              <a:rPr lang="en-US" altLang="zh-TW" dirty="0"/>
              <a:t>Plot</a:t>
            </a:r>
            <a:endParaRPr lang="en-TW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CC4294-7139-F94A-B108-759A86DC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04"/>
            <a:ext cx="6253896" cy="6253896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CBDC6FB4-5532-6D44-958E-20090435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604104"/>
            <a:ext cx="6253896" cy="6253896"/>
          </a:xfrm>
        </p:spPr>
      </p:pic>
    </p:spTree>
    <p:extLst>
      <p:ext uri="{BB962C8B-B14F-4D97-AF65-F5344CB8AC3E}">
        <p14:creationId xmlns:p14="http://schemas.microsoft.com/office/powerpoint/2010/main" val="339561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BE52E6-BC33-3249-B7A9-65EE9BB8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" y="818146"/>
            <a:ext cx="6039855" cy="60398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2F28C8C-860D-F444-871B-BD4EFB16455D}"/>
              </a:ext>
            </a:extLst>
          </p:cNvPr>
          <p:cNvSpPr txBox="1">
            <a:spLocks/>
          </p:cNvSpPr>
          <p:nvPr/>
        </p:nvSpPr>
        <p:spPr bwMode="black">
          <a:xfrm>
            <a:off x="2231136" y="166799"/>
            <a:ext cx="7729728" cy="49513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Bar</a:t>
            </a:r>
            <a:r>
              <a:rPr lang="zh-TW" altLang="en-US" dirty="0"/>
              <a:t> </a:t>
            </a:r>
            <a:r>
              <a:rPr lang="en-US" altLang="zh-TW" dirty="0"/>
              <a:t>Plot</a:t>
            </a:r>
            <a:endParaRPr lang="en-TW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3C9D51-D6BA-9342-B31E-CF8EB9C6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18146"/>
            <a:ext cx="6039854" cy="60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61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348</Words>
  <Application>Microsoft Macintosh PowerPoint</Application>
  <PresentationFormat>Widescreen</PresentationFormat>
  <Paragraphs>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Lato Extended</vt:lpstr>
      <vt:lpstr>rubik</vt:lpstr>
      <vt:lpstr>Arial</vt:lpstr>
      <vt:lpstr>Calibri</vt:lpstr>
      <vt:lpstr>Gill Sans MT</vt:lpstr>
      <vt:lpstr>Wingdings</vt:lpstr>
      <vt:lpstr>Parcel</vt:lpstr>
      <vt:lpstr>Individual Project Life around the world</vt:lpstr>
      <vt:lpstr>Data Source</vt:lpstr>
      <vt:lpstr>Data Cleaning</vt:lpstr>
      <vt:lpstr>Scatter Plot</vt:lpstr>
      <vt:lpstr>Scatter Plot</vt:lpstr>
      <vt:lpstr>Scatter Plot</vt:lpstr>
      <vt:lpstr>Terms</vt:lpstr>
      <vt:lpstr>BOX Plot</vt:lpstr>
      <vt:lpstr>PowerPoint Presentation</vt:lpstr>
      <vt:lpstr>Dot chart</vt:lpstr>
      <vt:lpstr>Dot chart</vt:lpstr>
      <vt:lpstr>Dot chart</vt:lpstr>
      <vt:lpstr>Conclusion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Travel or Settle Plan</dc:title>
  <dc:creator>I 洪綺臨</dc:creator>
  <cp:lastModifiedBy>I 洪綺臨</cp:lastModifiedBy>
  <cp:revision>60</cp:revision>
  <dcterms:created xsi:type="dcterms:W3CDTF">2023-11-03T02:49:40Z</dcterms:created>
  <dcterms:modified xsi:type="dcterms:W3CDTF">2023-11-07T04:55:00Z</dcterms:modified>
</cp:coreProperties>
</file>