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0A622D-999D-4759-B352-1CF3D2678078}">
  <a:tblStyle styleId="{C20A622D-999D-4759-B352-1CF3D2678078}" styleName="Table_0">
    <a:wholeTbl>
      <a:tcTxStyle b="off" i="off">
        <a:font>
          <a:latin typeface="맑은 고딕"/>
          <a:ea typeface="맑은 고딕"/>
          <a:cs typeface="맑은 고딕"/>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ec56bded3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ec56bded3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4ec56bded3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ec56bded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ec56bded3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4ec56bded3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4ec56bded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 name="Google Shape;56;g4ec56bded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4ec56bded3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0" y="0"/>
            <a:ext cx="9144000" cy="88446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3"/>
          <p:cNvSpPr txBox="1"/>
          <p:nvPr>
            <p:ph idx="1" type="body"/>
          </p:nvPr>
        </p:nvSpPr>
        <p:spPr>
          <a:xfrm>
            <a:off x="395536" y="1131590"/>
            <a:ext cx="8496944" cy="460648"/>
          </a:xfrm>
          <a:prstGeom prst="rect">
            <a:avLst/>
          </a:prstGeom>
          <a:noFill/>
          <a:ln>
            <a:noFill/>
          </a:ln>
        </p:spPr>
        <p:txBody>
          <a:bodyPr anchorCtr="0" anchor="ctr" bIns="45700" lIns="91425" spcFirstLastPara="1" rIns="91425" wrap="square" tIns="45700"/>
          <a:lstStyle>
            <a:lvl1pPr indent="-228600" lvl="0" marL="457200"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3"/>
          <p:cNvSpPr txBox="1"/>
          <p:nvPr>
            <p:ph idx="2" type="body"/>
          </p:nvPr>
        </p:nvSpPr>
        <p:spPr>
          <a:xfrm>
            <a:off x="405880" y="1808261"/>
            <a:ext cx="8496944" cy="2995737"/>
          </a:xfrm>
          <a:prstGeom prst="rect">
            <a:avLst/>
          </a:prstGeom>
          <a:noFill/>
          <a:ln>
            <a:noFill/>
          </a:ln>
        </p:spPr>
        <p:txBody>
          <a:bodyPr anchorCtr="0" anchor="t" bIns="45700" lIns="396000" spcFirstLastPara="1" rIns="91425" wrap="square" tIns="45700"/>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1619672" y="0"/>
            <a:ext cx="7524328" cy="884466"/>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4"/>
          <p:cNvSpPr txBox="1"/>
          <p:nvPr>
            <p:ph idx="1" type="body"/>
          </p:nvPr>
        </p:nvSpPr>
        <p:spPr>
          <a:xfrm>
            <a:off x="1979712" y="987574"/>
            <a:ext cx="6912768" cy="460648"/>
          </a:xfrm>
          <a:prstGeom prst="rect">
            <a:avLst/>
          </a:prstGeom>
          <a:noFill/>
          <a:ln>
            <a:noFill/>
          </a:ln>
        </p:spPr>
        <p:txBody>
          <a:bodyPr anchorCtr="0" anchor="ctr" bIns="45700" lIns="91425" spcFirstLastPara="1" rIns="91425" wrap="square" tIns="45700"/>
          <a:lstStyle>
            <a:lvl1pPr indent="-228600" lvl="0" marL="457200"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 name="Google Shape;21;p4"/>
          <p:cNvSpPr txBox="1"/>
          <p:nvPr>
            <p:ph idx="2" type="body"/>
          </p:nvPr>
        </p:nvSpPr>
        <p:spPr>
          <a:xfrm>
            <a:off x="1990056" y="1664245"/>
            <a:ext cx="6912768" cy="2995737"/>
          </a:xfrm>
          <a:prstGeom prst="rect">
            <a:avLst/>
          </a:prstGeom>
          <a:noFill/>
          <a:ln>
            <a:noFill/>
          </a:ln>
        </p:spPr>
        <p:txBody>
          <a:bodyPr anchorCtr="0" anchor="t" bIns="45700" lIns="396000" spcFirstLastPara="1" rIns="91425" wrap="square" tIns="45700"/>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 name="Google Shape;2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indent="0" lvl="1" marL="0" marR="0" rtl="0" algn="r">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indent="0" lvl="2" marL="0" marR="0" rtl="0" algn="r">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indent="0" lvl="3" marL="0" marR="0" rtl="0" algn="r">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indent="0" lvl="4" marL="0" marR="0" rtl="0" algn="r">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indent="0" lvl="5" marL="0" marR="0" rtl="0" algn="r">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6pPr>
            <a:lvl7pPr indent="0" lvl="6" marL="0" marR="0" rtl="0" algn="r">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7pPr>
            <a:lvl8pPr indent="0" lvl="7" marL="0" marR="0" rtl="0" algn="r">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8pPr>
            <a:lvl9pPr indent="0" lvl="8" marL="0" marR="0" rtl="0" algn="r">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free-powerpoint-templates-design.com/free-powerpoint-templates-desig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Google Shape;29;p6"/>
          <p:cNvSpPr txBox="1"/>
          <p:nvPr/>
        </p:nvSpPr>
        <p:spPr>
          <a:xfrm>
            <a:off x="1907706" y="2481881"/>
            <a:ext cx="532859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rgbClr val="3F3F3F"/>
                </a:solidFill>
                <a:latin typeface="Arial"/>
                <a:ea typeface="Arial"/>
                <a:cs typeface="Arial"/>
                <a:sym typeface="Arial"/>
              </a:rPr>
              <a:t>Aviation Data Analysis using Apache Hive</a:t>
            </a:r>
            <a:endParaRPr b="1" i="0" sz="1600" u="none" cap="none" strike="noStrike">
              <a:solidFill>
                <a:srgbClr val="3F3F3F"/>
              </a:solidFill>
              <a:latin typeface="Arial"/>
              <a:ea typeface="Arial"/>
              <a:cs typeface="Arial"/>
              <a:sym typeface="Arial"/>
            </a:endParaRPr>
          </a:p>
        </p:txBody>
      </p:sp>
      <p:sp>
        <p:nvSpPr>
          <p:cNvPr id="30" name="Google Shape;30;p6"/>
          <p:cNvSpPr txBox="1"/>
          <p:nvPr/>
        </p:nvSpPr>
        <p:spPr>
          <a:xfrm>
            <a:off x="1907704" y="1267986"/>
            <a:ext cx="5328592"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3F3F3F"/>
                </a:solidFill>
                <a:latin typeface="Arial"/>
                <a:ea typeface="Arial"/>
                <a:cs typeface="Arial"/>
                <a:sym typeface="Arial"/>
              </a:rPr>
              <a:t>CAPSTONE </a:t>
            </a:r>
            <a:endParaRPr/>
          </a:p>
          <a:p>
            <a:pPr indent="0" lvl="0" marL="0" marR="0" rtl="0" algn="ctr">
              <a:spcBef>
                <a:spcPts val="0"/>
              </a:spcBef>
              <a:spcAft>
                <a:spcPts val="0"/>
              </a:spcAft>
              <a:buNone/>
            </a:pPr>
            <a:r>
              <a:rPr b="1" i="0" lang="en-US" sz="3200" u="none" cap="none" strike="noStrike">
                <a:solidFill>
                  <a:srgbClr val="3F3F3F"/>
                </a:solidFill>
                <a:latin typeface="Arial"/>
                <a:ea typeface="Arial"/>
                <a:cs typeface="Arial"/>
                <a:sym typeface="Arial"/>
              </a:rPr>
              <a:t>PROJECT</a:t>
            </a:r>
            <a:endParaRPr/>
          </a:p>
        </p:txBody>
      </p:sp>
      <p:sp>
        <p:nvSpPr>
          <p:cNvPr id="31" name="Google Shape;31;p6">
            <a:hlinkClick r:id="rId3"/>
          </p:cNvPr>
          <p:cNvSpPr txBox="1"/>
          <p:nvPr/>
        </p:nvSpPr>
        <p:spPr>
          <a:xfrm>
            <a:off x="1763688" y="2957113"/>
            <a:ext cx="5328592" cy="25391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050" u="none" cap="none" strike="noStrike">
                <a:solidFill>
                  <a:srgbClr val="3F3F3F"/>
                </a:solidFill>
                <a:latin typeface="Arial"/>
                <a:ea typeface="Arial"/>
                <a:cs typeface="Arial"/>
                <a:sym typeface="Arial"/>
              </a:rPr>
              <a:t>MID TERM – 1 (Assessment)</a:t>
            </a:r>
            <a:endParaRPr b="0" i="0" sz="1050" u="none" cap="none" strike="noStrike">
              <a:solidFill>
                <a:srgbClr val="3F3F3F"/>
              </a:solidFill>
              <a:latin typeface="Arial"/>
              <a:ea typeface="Arial"/>
              <a:cs typeface="Arial"/>
              <a:sym typeface="Arial"/>
            </a:endParaRPr>
          </a:p>
        </p:txBody>
      </p:sp>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0" y="0"/>
            <a:ext cx="9144000" cy="8844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sz="2400"/>
              <a:t>Tools &amp; Technologies</a:t>
            </a:r>
            <a:endParaRPr sz="2400"/>
          </a:p>
        </p:txBody>
      </p:sp>
      <p:sp>
        <p:nvSpPr>
          <p:cNvPr id="114" name="Google Shape;114;p15"/>
          <p:cNvSpPr txBox="1"/>
          <p:nvPr>
            <p:ph idx="2" type="body"/>
          </p:nvPr>
        </p:nvSpPr>
        <p:spPr>
          <a:xfrm>
            <a:off x="0" y="1276749"/>
            <a:ext cx="8496900" cy="3473100"/>
          </a:xfrm>
          <a:prstGeom prst="rect">
            <a:avLst/>
          </a:prstGeom>
          <a:noFill/>
          <a:ln>
            <a:noFill/>
          </a:ln>
        </p:spPr>
        <p:txBody>
          <a:bodyPr anchorCtr="0" anchor="t" bIns="45700" lIns="396000" spcFirstLastPara="1" rIns="91425" wrap="square" tIns="45700">
            <a:noAutofit/>
          </a:bodyPr>
          <a:lstStyle/>
          <a:p>
            <a:pPr indent="-317500" lvl="0" marL="457200" rtl="0" algn="l">
              <a:spcBef>
                <a:spcPts val="0"/>
              </a:spcBef>
              <a:spcAft>
                <a:spcPts val="0"/>
              </a:spcAft>
              <a:buSzPts val="1400"/>
              <a:buChar char="●"/>
            </a:pPr>
            <a:r>
              <a:rPr lang="en-US"/>
              <a:t>Hortonworks Sandbox </a:t>
            </a:r>
            <a:endParaRPr/>
          </a:p>
          <a:p>
            <a:pPr indent="0" lvl="0" marL="0" rtl="0" algn="l">
              <a:spcBef>
                <a:spcPts val="0"/>
              </a:spcBef>
              <a:spcAft>
                <a:spcPts val="0"/>
              </a:spcAft>
              <a:buNone/>
            </a:pPr>
            <a:r>
              <a:t/>
            </a:r>
            <a:endParaRPr/>
          </a:p>
          <a:p>
            <a:pPr indent="-317500" lvl="0" marL="457200" rtl="0" algn="l">
              <a:spcBef>
                <a:spcPts val="280"/>
              </a:spcBef>
              <a:spcAft>
                <a:spcPts val="0"/>
              </a:spcAft>
              <a:buSzPts val="1400"/>
              <a:buChar char="●"/>
            </a:pPr>
            <a:r>
              <a:rPr lang="en-US"/>
              <a:t>Github</a:t>
            </a:r>
            <a:endParaRPr/>
          </a:p>
          <a:p>
            <a:pPr indent="-196850" lvl="0" marL="285750" rtl="0" algn="l">
              <a:spcBef>
                <a:spcPts val="280"/>
              </a:spcBef>
              <a:spcAft>
                <a:spcPts val="0"/>
              </a:spcAft>
              <a:buClr>
                <a:srgbClr val="3F3F3F"/>
              </a:buClr>
              <a:buSzPts val="1400"/>
              <a:buFont typeface="Noto Sans Symbols"/>
              <a:buNone/>
            </a:pPr>
            <a:r>
              <a:t/>
            </a:r>
            <a:endParaRPr/>
          </a:p>
          <a:p>
            <a:pPr indent="-317500" lvl="0" marL="457200" rtl="0" algn="l">
              <a:spcBef>
                <a:spcPts val="280"/>
              </a:spcBef>
              <a:spcAft>
                <a:spcPts val="0"/>
              </a:spcAft>
              <a:buSzPts val="1400"/>
              <a:buChar char="●"/>
            </a:pPr>
            <a:r>
              <a:rPr lang="en-US"/>
              <a:t>Data Visualization</a:t>
            </a:r>
            <a:r>
              <a:rPr lang="en-US"/>
              <a:t> in R</a:t>
            </a:r>
            <a:endParaRPr/>
          </a:p>
          <a:p>
            <a:pPr indent="-196850" lvl="0" marL="285750" rtl="0" algn="l">
              <a:spcBef>
                <a:spcPts val="280"/>
              </a:spcBef>
              <a:spcAft>
                <a:spcPts val="0"/>
              </a:spcAft>
              <a:buClr>
                <a:srgbClr val="3F3F3F"/>
              </a:buClr>
              <a:buSzPts val="1400"/>
              <a:buFont typeface="Noto Sans Symbols"/>
              <a:buNone/>
            </a:pPr>
            <a:r>
              <a:t/>
            </a:r>
            <a:endParaRPr/>
          </a:p>
          <a:p>
            <a:pPr indent="-317500" lvl="0" marL="457200" rtl="0" algn="l">
              <a:spcBef>
                <a:spcPts val="280"/>
              </a:spcBef>
              <a:spcAft>
                <a:spcPts val="0"/>
              </a:spcAft>
              <a:buSzPts val="1400"/>
              <a:buChar char="●"/>
            </a:pPr>
            <a:r>
              <a:rPr lang="en-US"/>
              <a:t>Cloudera(Tentative)</a:t>
            </a:r>
            <a:endParaRPr/>
          </a:p>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Testing (HiveRunner or beetest) Tentative</a:t>
            </a:r>
            <a:endParaRPr/>
          </a:p>
          <a:p>
            <a:pPr indent="-196850" lvl="0" marL="285750" rtl="0" algn="l">
              <a:spcBef>
                <a:spcPts val="280"/>
              </a:spcBef>
              <a:spcAft>
                <a:spcPts val="0"/>
              </a:spcAft>
              <a:buClr>
                <a:srgbClr val="3F3F3F"/>
              </a:buClr>
              <a:buSzPts val="1400"/>
              <a:buFont typeface="Noto Sans Symbols"/>
              <a:buNone/>
            </a:pPr>
            <a:r>
              <a:t/>
            </a:r>
            <a:endParaRPr/>
          </a:p>
          <a:p>
            <a:pPr indent="-196850" lvl="0" marL="285750" rtl="0" algn="l">
              <a:spcBef>
                <a:spcPts val="280"/>
              </a:spcBef>
              <a:spcAft>
                <a:spcPts val="0"/>
              </a:spcAft>
              <a:buClr>
                <a:srgbClr val="3F3F3F"/>
              </a:buClr>
              <a:buSzPts val="1400"/>
              <a:buFont typeface="Noto Sans Symbols"/>
              <a:buNone/>
            </a:pPr>
            <a:r>
              <a:t/>
            </a:r>
            <a:endParaRPr/>
          </a:p>
        </p:txBody>
      </p:sp>
      <p:sp>
        <p:nvSpPr>
          <p:cNvPr id="115" name="Google Shape;115;p15"/>
          <p:cNvSpPr txBox="1"/>
          <p:nvPr>
            <p:ph idx="12" type="sldNum"/>
          </p:nvPr>
        </p:nvSpPr>
        <p:spPr>
          <a:xfrm>
            <a:off x="7615545"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1619672" y="0"/>
            <a:ext cx="7524328" cy="8844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sz="2400"/>
              <a:t>Roles &amp; Responsibilities</a:t>
            </a:r>
            <a:endParaRPr sz="2400"/>
          </a:p>
        </p:txBody>
      </p:sp>
      <p:sp>
        <p:nvSpPr>
          <p:cNvPr id="121" name="Google Shape;121;p16"/>
          <p:cNvSpPr txBox="1"/>
          <p:nvPr>
            <p:ph idx="2" type="body"/>
          </p:nvPr>
        </p:nvSpPr>
        <p:spPr>
          <a:xfrm>
            <a:off x="1763688" y="987574"/>
            <a:ext cx="6912768" cy="3672408"/>
          </a:xfrm>
          <a:prstGeom prst="rect">
            <a:avLst/>
          </a:prstGeom>
          <a:noFill/>
          <a:ln>
            <a:noFill/>
          </a:ln>
        </p:spPr>
        <p:txBody>
          <a:bodyPr anchorCtr="0" anchor="t" bIns="45700" lIns="396000" spcFirstLastPara="1" rIns="91425" wrap="square" tIns="45700">
            <a:noAutofit/>
          </a:bodyPr>
          <a:lstStyle/>
          <a:p>
            <a:pPr indent="0" lvl="0" marL="0" rtl="0" algn="l">
              <a:spcBef>
                <a:spcPts val="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rPr lang="en-US"/>
              <a:t>Tavva GNRSN Prudhvith – Q1(PIG)</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rPr lang="en-US"/>
              <a:t>Batchu Naga Mahitha – Q2(PIG)</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rPr lang="en-US"/>
              <a:t>Pisupati VNSSK Chaitanya–  Q3(HIVE)</a:t>
            </a:r>
            <a:endParaRPr/>
          </a:p>
          <a:p>
            <a:pPr indent="0" lvl="0" marL="0" rtl="0" algn="l">
              <a:spcBef>
                <a:spcPts val="280"/>
              </a:spcBef>
              <a:spcAft>
                <a:spcPts val="0"/>
              </a:spcAft>
              <a:buClr>
                <a:srgbClr val="3F3F3F"/>
              </a:buClr>
              <a:buSzPts val="1400"/>
              <a:buNone/>
            </a:pPr>
            <a:r>
              <a:t/>
            </a:r>
            <a:endParaRPr/>
          </a:p>
          <a:p>
            <a:pPr indent="0" lvl="0" marL="0" rtl="0" algn="l">
              <a:spcBef>
                <a:spcPts val="0"/>
              </a:spcBef>
              <a:spcAft>
                <a:spcPts val="0"/>
              </a:spcAft>
              <a:buClr>
                <a:srgbClr val="3F3F3F"/>
              </a:buClr>
              <a:buSzPts val="1400"/>
              <a:buNone/>
            </a:pPr>
            <a:r>
              <a:rPr lang="en-US"/>
              <a:t>Kattekola Vaishnavi – Q4(HIVE)</a:t>
            </a:r>
            <a:endParaRPr/>
          </a:p>
          <a:p>
            <a:pPr indent="0" lvl="0" marL="0" rtl="0" algn="l">
              <a:spcBef>
                <a:spcPts val="0"/>
              </a:spcBef>
              <a:spcAft>
                <a:spcPts val="0"/>
              </a:spcAft>
              <a:buClr>
                <a:srgbClr val="3F3F3F"/>
              </a:buClr>
              <a:buSzPts val="1400"/>
              <a:buNone/>
            </a:pPr>
            <a:r>
              <a:t/>
            </a:r>
            <a:endParaRPr/>
          </a:p>
          <a:p>
            <a:pPr indent="0" lvl="0" marL="0" rtl="0" algn="l">
              <a:spcBef>
                <a:spcPts val="0"/>
              </a:spcBef>
              <a:spcAft>
                <a:spcPts val="0"/>
              </a:spcAft>
              <a:buClr>
                <a:srgbClr val="3F3F3F"/>
              </a:buClr>
              <a:buSzPts val="1400"/>
              <a:buNone/>
            </a:pPr>
            <a:r>
              <a:t/>
            </a:r>
            <a:endParaRPr/>
          </a:p>
          <a:p>
            <a:pPr indent="0" lvl="0" marL="0" rtl="0" algn="l">
              <a:spcBef>
                <a:spcPts val="0"/>
              </a:spcBef>
              <a:spcAft>
                <a:spcPts val="0"/>
              </a:spcAft>
              <a:buClr>
                <a:srgbClr val="3F3F3F"/>
              </a:buClr>
              <a:buSzPts val="1400"/>
              <a:buNone/>
            </a:pPr>
            <a:r>
              <a:t/>
            </a:r>
            <a:endParaRPr/>
          </a:p>
          <a:p>
            <a:pPr indent="0" lvl="0" marL="0" rtl="0" algn="l">
              <a:spcBef>
                <a:spcPts val="0"/>
              </a:spcBef>
              <a:spcAft>
                <a:spcPts val="0"/>
              </a:spcAft>
              <a:buClr>
                <a:srgbClr val="3F3F3F"/>
              </a:buClr>
              <a:buSzPts val="1400"/>
              <a:buNone/>
            </a:pPr>
            <a:r>
              <a:rPr lang="en-US"/>
              <a:t>CVN Sai Koushik - Q5 (R)</a:t>
            </a:r>
            <a:endParaRPr/>
          </a:p>
          <a:p>
            <a:pPr indent="0" lvl="0" marL="0" rtl="0" algn="l">
              <a:spcBef>
                <a:spcPts val="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rPr lang="en-US"/>
              <a:t>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p:txBody>
      </p:sp>
      <p:sp>
        <p:nvSpPr>
          <p:cNvPr id="122" name="Google Shape;12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idx="2" type="body"/>
          </p:nvPr>
        </p:nvSpPr>
        <p:spPr>
          <a:xfrm>
            <a:off x="161400" y="2322576"/>
            <a:ext cx="8496900" cy="615900"/>
          </a:xfrm>
          <a:prstGeom prst="rect">
            <a:avLst/>
          </a:prstGeom>
        </p:spPr>
        <p:txBody>
          <a:bodyPr anchorCtr="0" anchor="t" bIns="45700" lIns="396000" spcFirstLastPara="1" rIns="91425" wrap="square" tIns="45700">
            <a:noAutofit/>
          </a:bodyPr>
          <a:lstStyle/>
          <a:p>
            <a:pPr indent="0" lvl="0" marL="0" rtl="0" algn="l">
              <a:spcBef>
                <a:spcPts val="280"/>
              </a:spcBef>
              <a:spcAft>
                <a:spcPts val="0"/>
              </a:spcAft>
              <a:buNone/>
            </a:pPr>
            <a:r>
              <a:rPr b="1" lang="en-US" sz="2400"/>
              <a:t>                         </a:t>
            </a:r>
            <a:r>
              <a:rPr b="1" lang="en-US" sz="2400"/>
              <a:t>Timeline Review (Tentative)</a:t>
            </a:r>
            <a:endParaRPr b="1" sz="2400"/>
          </a:p>
        </p:txBody>
      </p:sp>
      <p:sp>
        <p:nvSpPr>
          <p:cNvPr id="129" name="Google Shape;12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spcBef>
                <a:spcPts val="0"/>
              </a:spcBef>
              <a:spcAft>
                <a:spcPts val="0"/>
              </a:spcAft>
              <a:buClr>
                <a:schemeClr val="dk1"/>
              </a:buClr>
              <a:buSzPts val="1800"/>
              <a:buFont typeface="Arial"/>
              <a:buNone/>
            </a:pPr>
            <a:r>
              <a:t/>
            </a:r>
            <a:endParaRPr sz="1800">
              <a:solidFill>
                <a:schemeClr val="lt2"/>
              </a:solidFill>
              <a:latin typeface="Arial"/>
              <a:ea typeface="Arial"/>
              <a:cs typeface="Arial"/>
              <a:sym typeface="Arial"/>
            </a:endParaRPr>
          </a:p>
        </p:txBody>
      </p:sp>
      <p:sp>
        <p:nvSpPr>
          <p:cNvPr id="135" name="Google Shape;135;p18"/>
          <p:cNvSpPr txBox="1"/>
          <p:nvPr>
            <p:ph idx="1" type="body"/>
          </p:nvPr>
        </p:nvSpPr>
        <p:spPr>
          <a:xfrm>
            <a:off x="340923" y="2336550"/>
            <a:ext cx="1455600" cy="4704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02.02.2019</a:t>
            </a:r>
            <a:endParaRPr b="0" i="0" sz="2000" u="none" cap="none" strike="noStrike">
              <a:solidFill>
                <a:schemeClr val="lt1"/>
              </a:solidFill>
              <a:latin typeface="Arial"/>
              <a:ea typeface="Arial"/>
              <a:cs typeface="Arial"/>
              <a:sym typeface="Arial"/>
            </a:endParaRPr>
          </a:p>
        </p:txBody>
      </p:sp>
      <p:grpSp>
        <p:nvGrpSpPr>
          <p:cNvPr id="136" name="Google Shape;136;p18"/>
          <p:cNvGrpSpPr/>
          <p:nvPr/>
        </p:nvGrpSpPr>
        <p:grpSpPr>
          <a:xfrm>
            <a:off x="912820" y="1610215"/>
            <a:ext cx="198900" cy="593656"/>
            <a:chOff x="777447" y="1610215"/>
            <a:chExt cx="198900" cy="593656"/>
          </a:xfrm>
        </p:grpSpPr>
        <p:cxnSp>
          <p:nvCxnSpPr>
            <p:cNvPr id="137" name="Google Shape;137;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8" name="Google Shape;138;p18"/>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rgbClr val="1D1B10"/>
                </a:solidFill>
                <a:latin typeface="Arial"/>
                <a:ea typeface="Arial"/>
                <a:cs typeface="Arial"/>
                <a:sym typeface="Arial"/>
              </a:endParaRPr>
            </a:p>
          </p:txBody>
        </p:sp>
      </p:grpSp>
      <p:sp>
        <p:nvSpPr>
          <p:cNvPr id="139" name="Google Shape;139;p18"/>
          <p:cNvSpPr txBox="1"/>
          <p:nvPr>
            <p:ph idx="2" type="body"/>
          </p:nvPr>
        </p:nvSpPr>
        <p:spPr>
          <a:xfrm>
            <a:off x="318375" y="374699"/>
            <a:ext cx="1733346" cy="845631"/>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1600"/>
              </a:spcAft>
              <a:buClr>
                <a:schemeClr val="dk1"/>
              </a:buClr>
              <a:buSzPts val="1600"/>
              <a:buFont typeface="Arial"/>
              <a:buNone/>
            </a:pPr>
            <a:r>
              <a:rPr b="0" i="0" lang="en-US" sz="1600" u="none" cap="none" strike="noStrike">
                <a:solidFill>
                  <a:schemeClr val="dk1"/>
                </a:solidFill>
                <a:latin typeface="Arial"/>
                <a:ea typeface="Arial"/>
                <a:cs typeface="Arial"/>
                <a:sym typeface="Arial"/>
              </a:rPr>
              <a:t>Requirements &amp;        Planning(like installation stuff!)</a:t>
            </a:r>
            <a:endParaRPr/>
          </a:p>
        </p:txBody>
      </p:sp>
      <p:sp>
        <p:nvSpPr>
          <p:cNvPr id="140" name="Google Shape;140;p18"/>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41" name="Google Shape;141;p18"/>
          <p:cNvSpPr txBox="1"/>
          <p:nvPr>
            <p:ph idx="3" type="body"/>
          </p:nvPr>
        </p:nvSpPr>
        <p:spPr>
          <a:xfrm>
            <a:off x="2126317" y="2336550"/>
            <a:ext cx="1315500" cy="4704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chemeClr val="lt1"/>
              </a:buClr>
              <a:buSzPts val="1760"/>
              <a:buFont typeface="Arial"/>
              <a:buNone/>
            </a:pPr>
            <a:r>
              <a:rPr b="0" i="0" lang="en-US" sz="1760" u="none" cap="none" strike="noStrike">
                <a:solidFill>
                  <a:schemeClr val="lt1"/>
                </a:solidFill>
                <a:latin typeface="Arial"/>
                <a:ea typeface="Arial"/>
                <a:cs typeface="Arial"/>
                <a:sym typeface="Arial"/>
              </a:rPr>
              <a:t>16.02.2019</a:t>
            </a:r>
            <a:endParaRPr b="0" i="0" sz="1760" u="none" cap="none" strike="noStrike">
              <a:solidFill>
                <a:schemeClr val="lt1"/>
              </a:solidFill>
              <a:latin typeface="Arial"/>
              <a:ea typeface="Arial"/>
              <a:cs typeface="Arial"/>
              <a:sym typeface="Arial"/>
            </a:endParaRPr>
          </a:p>
        </p:txBody>
      </p:sp>
      <p:grpSp>
        <p:nvGrpSpPr>
          <p:cNvPr id="142" name="Google Shape;142;p18"/>
          <p:cNvGrpSpPr/>
          <p:nvPr/>
        </p:nvGrpSpPr>
        <p:grpSpPr>
          <a:xfrm>
            <a:off x="2266282" y="2938958"/>
            <a:ext cx="198900" cy="593656"/>
            <a:chOff x="2223534" y="2938958"/>
            <a:chExt cx="198900" cy="593656"/>
          </a:xfrm>
        </p:grpSpPr>
        <p:cxnSp>
          <p:nvCxnSpPr>
            <p:cNvPr id="143" name="Google Shape;143;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4" name="Google Shape;144;p18"/>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
        <p:nvSpPr>
          <p:cNvPr id="145" name="Google Shape;145;p18"/>
          <p:cNvSpPr txBox="1"/>
          <p:nvPr>
            <p:ph idx="4" type="body"/>
          </p:nvPr>
        </p:nvSpPr>
        <p:spPr>
          <a:xfrm>
            <a:off x="1244336" y="3757725"/>
            <a:ext cx="2523413" cy="906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Introduction to big data concepts &amp; HIVE</a:t>
            </a:r>
            <a:endParaRPr b="0" i="0" sz="1600" u="none" cap="none" strike="noStrike">
              <a:solidFill>
                <a:schemeClr val="dk1"/>
              </a:solidFill>
              <a:latin typeface="Arial"/>
              <a:ea typeface="Arial"/>
              <a:cs typeface="Arial"/>
              <a:sym typeface="Arial"/>
            </a:endParaRPr>
          </a:p>
          <a:p>
            <a:pPr indent="0" lvl="0" marL="0" marR="0" rtl="0" algn="l">
              <a:spcBef>
                <a:spcPts val="1600"/>
              </a:spcBef>
              <a:spcAft>
                <a:spcPts val="160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46" name="Google Shape;146;p18"/>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47" name="Google Shape;147;p18"/>
          <p:cNvSpPr txBox="1"/>
          <p:nvPr>
            <p:ph idx="5" type="body"/>
          </p:nvPr>
        </p:nvSpPr>
        <p:spPr>
          <a:xfrm>
            <a:off x="3767750" y="2336550"/>
            <a:ext cx="1455600" cy="4704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02.03.2019</a:t>
            </a:r>
            <a:endParaRPr b="0" i="0" sz="2000" u="none" cap="none" strike="noStrike">
              <a:solidFill>
                <a:schemeClr val="lt1"/>
              </a:solidFill>
              <a:latin typeface="Arial"/>
              <a:ea typeface="Arial"/>
              <a:cs typeface="Arial"/>
              <a:sym typeface="Arial"/>
            </a:endParaRPr>
          </a:p>
        </p:txBody>
      </p:sp>
      <p:grpSp>
        <p:nvGrpSpPr>
          <p:cNvPr id="148" name="Google Shape;148;p18"/>
          <p:cNvGrpSpPr/>
          <p:nvPr/>
        </p:nvGrpSpPr>
        <p:grpSpPr>
          <a:xfrm>
            <a:off x="4058732" y="1610215"/>
            <a:ext cx="198900" cy="593656"/>
            <a:chOff x="3918084" y="1610215"/>
            <a:chExt cx="198900" cy="593656"/>
          </a:xfrm>
        </p:grpSpPr>
        <p:cxnSp>
          <p:nvCxnSpPr>
            <p:cNvPr id="149" name="Google Shape;149;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0" name="Google Shape;150;p18"/>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
        <p:nvSpPr>
          <p:cNvPr id="151" name="Google Shape;151;p18"/>
          <p:cNvSpPr txBox="1"/>
          <p:nvPr>
            <p:ph idx="6" type="body"/>
          </p:nvPr>
        </p:nvSpPr>
        <p:spPr>
          <a:xfrm>
            <a:off x="3304094" y="374700"/>
            <a:ext cx="2242800" cy="906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Analysis using HIVE &amp; PIG</a:t>
            </a:r>
            <a:endParaRPr b="0" i="0" sz="1600" u="none" cap="none" strike="noStrike">
              <a:solidFill>
                <a:schemeClr val="dk1"/>
              </a:solidFill>
              <a:latin typeface="Arial"/>
              <a:ea typeface="Arial"/>
              <a:cs typeface="Arial"/>
              <a:sym typeface="Arial"/>
            </a:endParaRPr>
          </a:p>
          <a:p>
            <a:pPr indent="0" lvl="0" marL="0" marR="0" rtl="0" algn="l">
              <a:spcBef>
                <a:spcPts val="1600"/>
              </a:spcBef>
              <a:spcAft>
                <a:spcPts val="160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52" name="Google Shape;152;p18"/>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53" name="Google Shape;153;p18"/>
          <p:cNvSpPr txBox="1"/>
          <p:nvPr>
            <p:ph idx="7" type="body"/>
          </p:nvPr>
        </p:nvSpPr>
        <p:spPr>
          <a:xfrm>
            <a:off x="5439624" y="2336550"/>
            <a:ext cx="1315500" cy="4704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chemeClr val="lt1"/>
              </a:buClr>
              <a:buSzPts val="1760"/>
              <a:buFont typeface="Arial"/>
              <a:buNone/>
            </a:pPr>
            <a:r>
              <a:rPr b="0" i="0" lang="en-US" sz="1760" u="none" cap="none" strike="noStrike">
                <a:solidFill>
                  <a:schemeClr val="lt1"/>
                </a:solidFill>
                <a:latin typeface="Arial"/>
                <a:ea typeface="Arial"/>
                <a:cs typeface="Arial"/>
                <a:sym typeface="Arial"/>
              </a:rPr>
              <a:t>17.03.2019</a:t>
            </a:r>
            <a:endParaRPr b="0" i="0" sz="1760" u="none" cap="none" strike="noStrike">
              <a:solidFill>
                <a:schemeClr val="lt1"/>
              </a:solidFill>
              <a:latin typeface="Arial"/>
              <a:ea typeface="Arial"/>
              <a:cs typeface="Arial"/>
              <a:sym typeface="Arial"/>
            </a:endParaRPr>
          </a:p>
        </p:txBody>
      </p:sp>
      <p:grpSp>
        <p:nvGrpSpPr>
          <p:cNvPr id="154" name="Google Shape;154;p18"/>
          <p:cNvGrpSpPr/>
          <p:nvPr/>
        </p:nvGrpSpPr>
        <p:grpSpPr>
          <a:xfrm>
            <a:off x="5973070" y="2938958"/>
            <a:ext cx="198900" cy="593656"/>
            <a:chOff x="5958946" y="2938958"/>
            <a:chExt cx="198900" cy="593656"/>
          </a:xfrm>
        </p:grpSpPr>
        <p:cxnSp>
          <p:nvCxnSpPr>
            <p:cNvPr id="155" name="Google Shape;155;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6" name="Google Shape;156;p18"/>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
        <p:nvSpPr>
          <p:cNvPr id="157" name="Google Shape;157;p18"/>
          <p:cNvSpPr txBox="1"/>
          <p:nvPr>
            <p:ph idx="8" type="body"/>
          </p:nvPr>
        </p:nvSpPr>
        <p:spPr>
          <a:xfrm>
            <a:off x="5126901" y="3757725"/>
            <a:ext cx="2542906" cy="906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1600"/>
              </a:spcAft>
              <a:buClr>
                <a:schemeClr val="dk1"/>
              </a:buClr>
              <a:buSzPts val="1600"/>
              <a:buFont typeface="Arial"/>
              <a:buNone/>
            </a:pPr>
            <a:r>
              <a:rPr b="0" i="0" lang="en-US" sz="1600" u="none" cap="none" strike="noStrike">
                <a:solidFill>
                  <a:schemeClr val="dk1"/>
                </a:solidFill>
                <a:latin typeface="Arial"/>
                <a:ea typeface="Arial"/>
                <a:cs typeface="Arial"/>
                <a:sym typeface="Arial"/>
              </a:rPr>
              <a:t>Analysis using Cloudera &amp; Performance Analysis</a:t>
            </a:r>
            <a:endParaRPr b="0" i="0" sz="1600" u="none" cap="none" strike="noStrike">
              <a:solidFill>
                <a:schemeClr val="dk1"/>
              </a:solidFill>
              <a:latin typeface="Arial"/>
              <a:ea typeface="Arial"/>
              <a:cs typeface="Arial"/>
              <a:sym typeface="Arial"/>
            </a:endParaRPr>
          </a:p>
        </p:txBody>
      </p:sp>
      <p:sp>
        <p:nvSpPr>
          <p:cNvPr id="158" name="Google Shape;158;p18"/>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59" name="Google Shape;159;p18"/>
          <p:cNvSpPr txBox="1"/>
          <p:nvPr>
            <p:ph idx="9" type="body"/>
          </p:nvPr>
        </p:nvSpPr>
        <p:spPr>
          <a:xfrm>
            <a:off x="7111498" y="2336550"/>
            <a:ext cx="1523100" cy="4704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15.04.2019</a:t>
            </a:r>
            <a:endParaRPr b="0" i="0" sz="2000" u="none" cap="none" strike="noStrike">
              <a:solidFill>
                <a:schemeClr val="lt1"/>
              </a:solidFill>
              <a:latin typeface="Arial"/>
              <a:ea typeface="Arial"/>
              <a:cs typeface="Arial"/>
              <a:sym typeface="Arial"/>
            </a:endParaRPr>
          </a:p>
        </p:txBody>
      </p:sp>
      <p:grpSp>
        <p:nvGrpSpPr>
          <p:cNvPr id="160" name="Google Shape;160;p18"/>
          <p:cNvGrpSpPr/>
          <p:nvPr/>
        </p:nvGrpSpPr>
        <p:grpSpPr>
          <a:xfrm>
            <a:off x="7669807" y="1610215"/>
            <a:ext cx="198900" cy="593656"/>
            <a:chOff x="3918084" y="1610215"/>
            <a:chExt cx="198900" cy="593656"/>
          </a:xfrm>
        </p:grpSpPr>
        <p:cxnSp>
          <p:nvCxnSpPr>
            <p:cNvPr id="161" name="Google Shape;161;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2" name="Google Shape;162;p18"/>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
        <p:nvSpPr>
          <p:cNvPr id="163" name="Google Shape;163;p18"/>
          <p:cNvSpPr txBox="1"/>
          <p:nvPr>
            <p:ph idx="13" type="body"/>
          </p:nvPr>
        </p:nvSpPr>
        <p:spPr>
          <a:xfrm>
            <a:off x="6685979" y="374700"/>
            <a:ext cx="2242800" cy="906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1600"/>
              </a:spcAft>
              <a:buClr>
                <a:schemeClr val="dk1"/>
              </a:buClr>
              <a:buSzPts val="1600"/>
              <a:buFont typeface="Arial"/>
              <a:buNone/>
            </a:pPr>
            <a:r>
              <a:rPr b="0" i="0" lang="en-US" sz="1600" u="none" cap="none" strike="noStrike">
                <a:solidFill>
                  <a:schemeClr val="dk1"/>
                </a:solidFill>
                <a:latin typeface="Arial"/>
                <a:ea typeface="Arial"/>
                <a:cs typeface="Arial"/>
                <a:sym typeface="Arial"/>
              </a:rPr>
              <a:t>Completion of Project</a:t>
            </a:r>
            <a:endParaRPr b="0" i="0" sz="1600" u="none" cap="none" strike="noStrike">
              <a:solidFill>
                <a:schemeClr val="dk1"/>
              </a:solidFill>
              <a:latin typeface="Arial"/>
              <a:ea typeface="Arial"/>
              <a:cs typeface="Arial"/>
              <a:sym typeface="Arial"/>
            </a:endParaRPr>
          </a:p>
        </p:txBody>
      </p:sp>
      <p:sp>
        <p:nvSpPr>
          <p:cNvPr id="164" name="Google Shape;16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619672" y="0"/>
            <a:ext cx="7524300" cy="884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Problem Statement</a:t>
            </a:r>
            <a:endParaRPr sz="2400"/>
          </a:p>
        </p:txBody>
      </p:sp>
      <p:sp>
        <p:nvSpPr>
          <p:cNvPr id="171" name="Google Shape;171;p19"/>
          <p:cNvSpPr txBox="1"/>
          <p:nvPr>
            <p:ph idx="2" type="body"/>
          </p:nvPr>
        </p:nvSpPr>
        <p:spPr>
          <a:xfrm>
            <a:off x="1849000" y="1297625"/>
            <a:ext cx="6912900" cy="3230700"/>
          </a:xfrm>
          <a:prstGeom prst="rect">
            <a:avLst/>
          </a:prstGeom>
        </p:spPr>
        <p:txBody>
          <a:bodyPr anchorCtr="0" anchor="t" bIns="45700" lIns="396000" spcFirstLastPara="1" rIns="91425" wrap="square" tIns="45700">
            <a:noAutofit/>
          </a:bodyPr>
          <a:lstStyle/>
          <a:p>
            <a:pPr indent="-317500" lvl="0" marL="457200" rtl="0" algn="l">
              <a:spcBef>
                <a:spcPts val="0"/>
              </a:spcBef>
              <a:spcAft>
                <a:spcPts val="0"/>
              </a:spcAft>
              <a:buSzPts val="1400"/>
              <a:buChar char="●"/>
            </a:pPr>
            <a:r>
              <a:rPr lang="en-US"/>
              <a:t>Find out the top 5 most visited destinations.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US"/>
              <a:t>Which month has seen the most number of cancellations due to bad weather?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US"/>
              <a:t>Top ten origins with the highest Average departure delay.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US"/>
              <a:t>Which route (origin &amp; destination) has seen the maximum diversion?</a:t>
            </a:r>
            <a:endParaRPr/>
          </a:p>
        </p:txBody>
      </p:sp>
      <p:sp>
        <p:nvSpPr>
          <p:cNvPr id="172" name="Google Shape;17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619672" y="0"/>
            <a:ext cx="7524328" cy="8844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sz="2400"/>
              <a:t>Expected</a:t>
            </a:r>
            <a:r>
              <a:rPr lang="en-US" sz="2400"/>
              <a:t> Deliverables</a:t>
            </a:r>
            <a:endParaRPr sz="2400"/>
          </a:p>
        </p:txBody>
      </p:sp>
      <p:sp>
        <p:nvSpPr>
          <p:cNvPr id="178" name="Google Shape;178;p20"/>
          <p:cNvSpPr txBox="1"/>
          <p:nvPr>
            <p:ph idx="2" type="body"/>
          </p:nvPr>
        </p:nvSpPr>
        <p:spPr>
          <a:xfrm>
            <a:off x="1925394" y="1233732"/>
            <a:ext cx="6912900" cy="2995800"/>
          </a:xfrm>
          <a:prstGeom prst="rect">
            <a:avLst/>
          </a:prstGeom>
          <a:noFill/>
          <a:ln>
            <a:noFill/>
          </a:ln>
        </p:spPr>
        <p:txBody>
          <a:bodyPr anchorCtr="0" anchor="t" bIns="45700" lIns="396000" spcFirstLastPara="1" rIns="91425" wrap="square" tIns="45700">
            <a:noAutofit/>
          </a:bodyPr>
          <a:lstStyle/>
          <a:p>
            <a:pPr indent="0" lvl="0" marL="0" rtl="0" algn="l">
              <a:spcBef>
                <a:spcPts val="0"/>
              </a:spcBef>
              <a:spcAft>
                <a:spcPts val="0"/>
              </a:spcAft>
              <a:buClr>
                <a:srgbClr val="3F3F3F"/>
              </a:buClr>
              <a:buSzPts val="1400"/>
              <a:buNone/>
            </a:pPr>
            <a:r>
              <a:t/>
            </a:r>
            <a:endParaRPr/>
          </a:p>
          <a:p>
            <a:pPr indent="0" lvl="0" marL="0" rtl="0" algn="l">
              <a:spcBef>
                <a:spcPts val="0"/>
              </a:spcBef>
              <a:spcAft>
                <a:spcPts val="0"/>
              </a:spcAft>
              <a:buClr>
                <a:srgbClr val="3F3F3F"/>
              </a:buClr>
              <a:buSzPts val="1400"/>
              <a:buNone/>
            </a:pPr>
            <a:r>
              <a:t/>
            </a:r>
            <a:endParaRPr/>
          </a:p>
          <a:p>
            <a:pPr indent="-317500" lvl="0" marL="457200" rtl="0" algn="l">
              <a:spcBef>
                <a:spcPts val="0"/>
              </a:spcBef>
              <a:spcAft>
                <a:spcPts val="0"/>
              </a:spcAft>
              <a:buSzPts val="1400"/>
              <a:buChar char="●"/>
            </a:pPr>
            <a:r>
              <a:rPr lang="en-US"/>
              <a:t>Predicting the problem statements using Pig analysis.</a:t>
            </a:r>
            <a:endParaRPr/>
          </a:p>
          <a:p>
            <a:pPr indent="0" lvl="0" marL="0" rtl="0" algn="l">
              <a:spcBef>
                <a:spcPts val="0"/>
              </a:spcBef>
              <a:spcAft>
                <a:spcPts val="0"/>
              </a:spcAft>
              <a:buClr>
                <a:srgbClr val="3F3F3F"/>
              </a:buClr>
              <a:buSzPts val="1400"/>
              <a:buNone/>
            </a:pPr>
            <a:r>
              <a:t/>
            </a:r>
            <a:endParaRPr/>
          </a:p>
          <a:p>
            <a:pPr indent="0" lvl="0" marL="0" rtl="0" algn="l">
              <a:spcBef>
                <a:spcPts val="0"/>
              </a:spcBef>
              <a:spcAft>
                <a:spcPts val="0"/>
              </a:spcAft>
              <a:buClr>
                <a:srgbClr val="3F3F3F"/>
              </a:buClr>
              <a:buSzPts val="1400"/>
              <a:buNone/>
            </a:pPr>
            <a:r>
              <a:t/>
            </a:r>
            <a:endParaRPr/>
          </a:p>
          <a:p>
            <a:pPr indent="-317500" lvl="0" marL="457200" rtl="0" algn="l">
              <a:spcBef>
                <a:spcPts val="0"/>
              </a:spcBef>
              <a:spcAft>
                <a:spcPts val="0"/>
              </a:spcAft>
              <a:buSzPts val="1400"/>
              <a:buChar char="●"/>
            </a:pPr>
            <a:r>
              <a:rPr lang="en-US"/>
              <a:t>Performance analysis of Hive and Pig to get accurate solution.</a:t>
            </a:r>
            <a:endParaRPr/>
          </a:p>
          <a:p>
            <a:pPr indent="0" lvl="0" marL="0" rtl="0" algn="l">
              <a:spcBef>
                <a:spcPts val="0"/>
              </a:spcBef>
              <a:spcAft>
                <a:spcPts val="0"/>
              </a:spcAft>
              <a:buClr>
                <a:srgbClr val="3F3F3F"/>
              </a:buClr>
              <a:buSzPts val="1400"/>
              <a:buNone/>
            </a:pPr>
            <a:r>
              <a:t/>
            </a:r>
            <a:endParaRPr/>
          </a:p>
          <a:p>
            <a:pPr indent="0" lvl="0" marL="0" rtl="0" algn="l">
              <a:spcBef>
                <a:spcPts val="0"/>
              </a:spcBef>
              <a:spcAft>
                <a:spcPts val="0"/>
              </a:spcAft>
              <a:buClr>
                <a:srgbClr val="3F3F3F"/>
              </a:buClr>
              <a:buSzPts val="1400"/>
              <a:buNone/>
            </a:pPr>
            <a:r>
              <a:t/>
            </a:r>
            <a:endParaRPr/>
          </a:p>
          <a:p>
            <a:pPr indent="-317500" lvl="0" marL="457200" rtl="0" algn="l">
              <a:spcBef>
                <a:spcPts val="0"/>
              </a:spcBef>
              <a:spcAft>
                <a:spcPts val="0"/>
              </a:spcAft>
              <a:buSzPts val="1400"/>
              <a:buChar char="●"/>
            </a:pPr>
            <a:r>
              <a:rPr lang="en-US"/>
              <a:t>Visualization of data and outputs in R.</a:t>
            </a:r>
            <a:endParaRPr/>
          </a:p>
        </p:txBody>
      </p:sp>
      <p:sp>
        <p:nvSpPr>
          <p:cNvPr id="179" name="Google Shape;17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idx="1" type="body"/>
          </p:nvPr>
        </p:nvSpPr>
        <p:spPr>
          <a:xfrm>
            <a:off x="179500" y="2093974"/>
            <a:ext cx="8496900" cy="121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0000"/>
              </a:buClr>
              <a:buSzPts val="2000"/>
              <a:buNone/>
            </a:pPr>
            <a:r>
              <a:rPr lang="en-US">
                <a:solidFill>
                  <a:srgbClr val="FF0000"/>
                </a:solidFill>
              </a:rPr>
              <a:t>                                         </a:t>
            </a:r>
            <a:r>
              <a:rPr b="1" lang="en-US" sz="3200">
                <a:solidFill>
                  <a:schemeClr val="dk1"/>
                </a:solidFill>
              </a:rPr>
              <a:t>THANK YOU</a:t>
            </a:r>
            <a:endParaRPr b="1" sz="3200">
              <a:solidFill>
                <a:schemeClr val="dk1"/>
              </a:solidFill>
            </a:endParaRPr>
          </a:p>
          <a:p>
            <a:pPr indent="0" lvl="0" marL="0" rtl="0" algn="l">
              <a:spcBef>
                <a:spcPts val="0"/>
              </a:spcBef>
              <a:spcAft>
                <a:spcPts val="0"/>
              </a:spcAft>
              <a:buClr>
                <a:srgbClr val="FF0000"/>
              </a:buClr>
              <a:buSzPts val="2000"/>
              <a:buNone/>
            </a:pPr>
            <a:r>
              <a:t/>
            </a:r>
            <a:endParaRPr b="1" sz="3200">
              <a:solidFill>
                <a:schemeClr val="dk1"/>
              </a:solidFill>
            </a:endParaRPr>
          </a:p>
        </p:txBody>
      </p:sp>
      <p:sp>
        <p:nvSpPr>
          <p:cNvPr id="185" name="Google Shape;18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graphicFrame>
        <p:nvGraphicFramePr>
          <p:cNvPr id="37" name="Google Shape;37;p7"/>
          <p:cNvGraphicFramePr/>
          <p:nvPr/>
        </p:nvGraphicFramePr>
        <p:xfrm>
          <a:off x="251522" y="1275604"/>
          <a:ext cx="3000000" cy="3000000"/>
        </p:xfrm>
        <a:graphic>
          <a:graphicData uri="http://schemas.openxmlformats.org/drawingml/2006/table">
            <a:tbl>
              <a:tblPr bandRow="1" firstRow="1">
                <a:noFill/>
                <a:tableStyleId>{C20A622D-999D-4759-B352-1CF3D2678078}</a:tableStyleId>
              </a:tblPr>
              <a:tblGrid>
                <a:gridCol w="936100"/>
                <a:gridCol w="2491475"/>
                <a:gridCol w="1036925"/>
                <a:gridCol w="2390675"/>
                <a:gridCol w="1713800"/>
              </a:tblGrid>
              <a:tr h="588075">
                <a:tc>
                  <a:txBody>
                    <a:bodyPr>
                      <a:noAutofit/>
                    </a:bodyPr>
                    <a:lstStyle/>
                    <a:p>
                      <a:pPr indent="0" lvl="0" marL="0" marR="0" rtl="0" algn="l">
                        <a:spcBef>
                          <a:spcPts val="0"/>
                        </a:spcBef>
                        <a:spcAft>
                          <a:spcPts val="0"/>
                        </a:spcAft>
                        <a:buNone/>
                      </a:pPr>
                      <a:r>
                        <a:rPr lang="en-US" sz="1800" u="none" cap="none" strike="noStrike"/>
                        <a:t>  S.No</a:t>
                      </a:r>
                      <a:endParaRPr sz="1800"/>
                    </a:p>
                  </a:txBody>
                  <a:tcPr marT="45725" marB="45725" marR="91450" marL="91450"/>
                </a:tc>
                <a:tc>
                  <a:txBody>
                    <a:bodyPr>
                      <a:noAutofit/>
                    </a:bodyPr>
                    <a:lstStyle/>
                    <a:p>
                      <a:pPr indent="0" lvl="0" marL="0" marR="0" rtl="0" algn="l">
                        <a:spcBef>
                          <a:spcPts val="0"/>
                        </a:spcBef>
                        <a:spcAft>
                          <a:spcPts val="0"/>
                        </a:spcAft>
                        <a:buNone/>
                      </a:pPr>
                      <a:r>
                        <a:rPr lang="en-US" sz="1800"/>
                        <a:t>Name</a:t>
                      </a:r>
                      <a:endParaRPr sz="1800"/>
                    </a:p>
                  </a:txBody>
                  <a:tcPr marT="45725" marB="45725" marR="91450" marL="91450"/>
                </a:tc>
                <a:tc>
                  <a:txBody>
                    <a:bodyPr>
                      <a:noAutofit/>
                    </a:bodyPr>
                    <a:lstStyle/>
                    <a:p>
                      <a:pPr indent="0" lvl="0" marL="0" marR="0" rtl="0" algn="l">
                        <a:spcBef>
                          <a:spcPts val="0"/>
                        </a:spcBef>
                        <a:spcAft>
                          <a:spcPts val="0"/>
                        </a:spcAft>
                        <a:buNone/>
                      </a:pPr>
                      <a:r>
                        <a:rPr lang="en-US" sz="1800"/>
                        <a:t>Roll</a:t>
                      </a:r>
                      <a:r>
                        <a:rPr lang="en-US" sz="1800"/>
                        <a:t> No</a:t>
                      </a:r>
                      <a:endParaRPr sz="1800"/>
                    </a:p>
                  </a:txBody>
                  <a:tcPr marT="45725" marB="45725" marR="91450" marL="91450"/>
                </a:tc>
                <a:tc>
                  <a:txBody>
                    <a:bodyPr>
                      <a:noAutofit/>
                    </a:bodyPr>
                    <a:lstStyle/>
                    <a:p>
                      <a:pPr indent="0" lvl="0" marL="0" marR="0" rtl="0" algn="l">
                        <a:spcBef>
                          <a:spcPts val="0"/>
                        </a:spcBef>
                        <a:spcAft>
                          <a:spcPts val="0"/>
                        </a:spcAft>
                        <a:buNone/>
                      </a:pPr>
                      <a:r>
                        <a:rPr lang="en-US" sz="1800"/>
                        <a:t>Email</a:t>
                      </a:r>
                      <a:endParaRPr sz="1800"/>
                    </a:p>
                  </a:txBody>
                  <a:tcPr marT="45725" marB="45725" marR="91450" marL="91450"/>
                </a:tc>
                <a:tc>
                  <a:txBody>
                    <a:bodyPr>
                      <a:noAutofit/>
                    </a:bodyPr>
                    <a:lstStyle/>
                    <a:p>
                      <a:pPr indent="0" lvl="0" marL="0" marR="0" rtl="0" algn="l">
                        <a:spcBef>
                          <a:spcPts val="0"/>
                        </a:spcBef>
                        <a:spcAft>
                          <a:spcPts val="0"/>
                        </a:spcAft>
                        <a:buNone/>
                      </a:pPr>
                      <a:r>
                        <a:rPr lang="en-US" sz="1800"/>
                        <a:t>Phone No</a:t>
                      </a:r>
                      <a:endParaRPr sz="1800"/>
                    </a:p>
                  </a:txBody>
                  <a:tcPr marT="45725" marB="45725" marR="91450" marL="91450"/>
                </a:tc>
              </a:tr>
              <a:tr h="588075">
                <a:tc>
                  <a:txBody>
                    <a:bodyPr>
                      <a:noAutofit/>
                    </a:bodyPr>
                    <a:lstStyle/>
                    <a:p>
                      <a:pPr indent="0" lvl="0" marL="0" marR="0" rtl="0" algn="l">
                        <a:spcBef>
                          <a:spcPts val="0"/>
                        </a:spcBef>
                        <a:spcAft>
                          <a:spcPts val="0"/>
                        </a:spcAft>
                        <a:buNone/>
                      </a:pPr>
                      <a:r>
                        <a:rPr lang="en-US" sz="1800"/>
                        <a:t>1</a:t>
                      </a:r>
                      <a:endParaRPr sz="1800"/>
                    </a:p>
                  </a:txBody>
                  <a:tcPr marT="45725" marB="45725" marR="91450" marL="91450"/>
                </a:tc>
                <a:tc>
                  <a:txBody>
                    <a:bodyPr>
                      <a:noAutofit/>
                    </a:bodyPr>
                    <a:lstStyle/>
                    <a:p>
                      <a:pPr indent="0" lvl="0" marL="0" marR="0" rtl="0" algn="l">
                        <a:spcBef>
                          <a:spcPts val="0"/>
                        </a:spcBef>
                        <a:spcAft>
                          <a:spcPts val="0"/>
                        </a:spcAft>
                        <a:buNone/>
                      </a:pPr>
                      <a:r>
                        <a:rPr lang="en-US" sz="1800"/>
                        <a:t>Tavva GNRSN Prudhvith       (C5)</a:t>
                      </a:r>
                      <a:endParaRPr sz="1800"/>
                    </a:p>
                  </a:txBody>
                  <a:tcPr marT="45725" marB="45725" marR="91450" marL="91450"/>
                </a:tc>
                <a:tc>
                  <a:txBody>
                    <a:bodyPr>
                      <a:noAutofit/>
                    </a:bodyPr>
                    <a:lstStyle/>
                    <a:p>
                      <a:pPr indent="0" lvl="0" marL="0" marR="0" rtl="0" algn="l">
                        <a:spcBef>
                          <a:spcPts val="0"/>
                        </a:spcBef>
                        <a:spcAft>
                          <a:spcPts val="0"/>
                        </a:spcAft>
                        <a:buNone/>
                      </a:pPr>
                      <a:r>
                        <a:rPr lang="en-US" sz="1800"/>
                        <a:t>142</a:t>
                      </a:r>
                      <a:endParaRPr sz="1800"/>
                    </a:p>
                  </a:txBody>
                  <a:tcPr marT="45725" marB="45725" marR="91450" marL="91450"/>
                </a:tc>
                <a:tc>
                  <a:txBody>
                    <a:bodyPr>
                      <a:noAutofit/>
                    </a:bodyPr>
                    <a:lstStyle/>
                    <a:p>
                      <a:pPr indent="0" lvl="0" marL="0" marR="0" rtl="0" algn="l">
                        <a:spcBef>
                          <a:spcPts val="0"/>
                        </a:spcBef>
                        <a:spcAft>
                          <a:spcPts val="0"/>
                        </a:spcAft>
                        <a:buNone/>
                      </a:pPr>
                      <a:r>
                        <a:rPr lang="en-US" sz="1800"/>
                        <a:t>tavvag.narasimha@st.niituniversity.in</a:t>
                      </a:r>
                      <a:endParaRPr sz="1800"/>
                    </a:p>
                  </a:txBody>
                  <a:tcPr marT="45725" marB="45725" marR="91450" marL="91450"/>
                </a:tc>
                <a:tc>
                  <a:txBody>
                    <a:bodyPr>
                      <a:noAutofit/>
                    </a:bodyPr>
                    <a:lstStyle/>
                    <a:p>
                      <a:pPr indent="0" lvl="0" marL="0" marR="0" rtl="0" algn="l">
                        <a:spcBef>
                          <a:spcPts val="0"/>
                        </a:spcBef>
                        <a:spcAft>
                          <a:spcPts val="0"/>
                        </a:spcAft>
                        <a:buNone/>
                      </a:pPr>
                      <a:r>
                        <a:rPr lang="en-US" sz="1800"/>
                        <a:t>7989846205</a:t>
                      </a:r>
                      <a:endParaRPr sz="1800"/>
                    </a:p>
                  </a:txBody>
                  <a:tcPr marT="45725" marB="45725" marR="91450" marL="91450"/>
                </a:tc>
              </a:tr>
              <a:tr h="588075">
                <a:tc>
                  <a:txBody>
                    <a:bodyPr>
                      <a:noAutofit/>
                    </a:bodyPr>
                    <a:lstStyle/>
                    <a:p>
                      <a:pPr indent="0" lvl="0" marL="0" marR="0" rtl="0" algn="l">
                        <a:spcBef>
                          <a:spcPts val="0"/>
                        </a:spcBef>
                        <a:spcAft>
                          <a:spcPts val="0"/>
                        </a:spcAft>
                        <a:buNone/>
                      </a:pPr>
                      <a:r>
                        <a:rPr lang="en-US" sz="1800"/>
                        <a:t>2</a:t>
                      </a:r>
                      <a:endParaRPr sz="1800"/>
                    </a:p>
                  </a:txBody>
                  <a:tcPr marT="45725" marB="45725" marR="91450" marL="91450"/>
                </a:tc>
                <a:tc>
                  <a:txBody>
                    <a:bodyPr>
                      <a:noAutofit/>
                    </a:bodyPr>
                    <a:lstStyle/>
                    <a:p>
                      <a:pPr indent="0" lvl="0" marL="0" marR="0" rtl="0" algn="l">
                        <a:spcBef>
                          <a:spcPts val="0"/>
                        </a:spcBef>
                        <a:spcAft>
                          <a:spcPts val="0"/>
                        </a:spcAft>
                        <a:buNone/>
                      </a:pPr>
                      <a:r>
                        <a:rPr lang="en-US" sz="1800"/>
                        <a:t>Pisupati VNSSK Chaitanya      (C4)</a:t>
                      </a:r>
                      <a:endParaRPr sz="1800"/>
                    </a:p>
                  </a:txBody>
                  <a:tcPr marT="45725" marB="45725" marR="91450" marL="91450"/>
                </a:tc>
                <a:tc>
                  <a:txBody>
                    <a:bodyPr>
                      <a:noAutofit/>
                    </a:bodyPr>
                    <a:lstStyle/>
                    <a:p>
                      <a:pPr indent="0" lvl="0" marL="0" marR="0" rtl="0" algn="l">
                        <a:spcBef>
                          <a:spcPts val="0"/>
                        </a:spcBef>
                        <a:spcAft>
                          <a:spcPts val="0"/>
                        </a:spcAft>
                        <a:buNone/>
                      </a:pPr>
                      <a:r>
                        <a:rPr lang="en-US" sz="1800"/>
                        <a:t>085</a:t>
                      </a:r>
                      <a:endParaRPr sz="1800"/>
                    </a:p>
                  </a:txBody>
                  <a:tcPr marT="45725" marB="45725" marR="91450" marL="91450"/>
                </a:tc>
                <a:tc>
                  <a:txBody>
                    <a:bodyPr>
                      <a:noAutofit/>
                    </a:bodyPr>
                    <a:lstStyle/>
                    <a:p>
                      <a:pPr indent="0" lvl="0" marL="0" marR="0" rtl="0" algn="l">
                        <a:spcBef>
                          <a:spcPts val="0"/>
                        </a:spcBef>
                        <a:spcAft>
                          <a:spcPts val="0"/>
                        </a:spcAft>
                        <a:buNone/>
                      </a:pPr>
                      <a:r>
                        <a:rPr lang="en-US" sz="1800"/>
                        <a:t>Pisupativ.chaitanya@st.niituniversity.in</a:t>
                      </a:r>
                      <a:endParaRPr sz="1800"/>
                    </a:p>
                  </a:txBody>
                  <a:tcPr marT="45725" marB="45725" marR="91450" marL="91450"/>
                </a:tc>
                <a:tc>
                  <a:txBody>
                    <a:bodyPr>
                      <a:noAutofit/>
                    </a:bodyPr>
                    <a:lstStyle/>
                    <a:p>
                      <a:pPr indent="0" lvl="0" marL="0" marR="0" rtl="0" algn="l">
                        <a:spcBef>
                          <a:spcPts val="0"/>
                        </a:spcBef>
                        <a:spcAft>
                          <a:spcPts val="0"/>
                        </a:spcAft>
                        <a:buNone/>
                      </a:pPr>
                      <a:r>
                        <a:rPr lang="en-US" sz="1800"/>
                        <a:t>9660818556</a:t>
                      </a:r>
                      <a:endParaRPr sz="1800"/>
                    </a:p>
                  </a:txBody>
                  <a:tcPr marT="45725" marB="45725" marR="91450" marL="91450"/>
                </a:tc>
              </a:tr>
              <a:tr h="588075">
                <a:tc>
                  <a:txBody>
                    <a:bodyPr>
                      <a:noAutofit/>
                    </a:bodyPr>
                    <a:lstStyle/>
                    <a:p>
                      <a:pPr indent="0" lvl="0" marL="0" marR="0" rtl="0" algn="l">
                        <a:spcBef>
                          <a:spcPts val="0"/>
                        </a:spcBef>
                        <a:spcAft>
                          <a:spcPts val="0"/>
                        </a:spcAft>
                        <a:buNone/>
                      </a:pPr>
                      <a:r>
                        <a:rPr lang="en-US" sz="1800"/>
                        <a:t>3</a:t>
                      </a:r>
                      <a:endParaRPr sz="1800"/>
                    </a:p>
                  </a:txBody>
                  <a:tcPr marT="45725" marB="45725" marR="91450" marL="91450"/>
                </a:tc>
                <a:tc>
                  <a:txBody>
                    <a:bodyPr>
                      <a:noAutofit/>
                    </a:bodyPr>
                    <a:lstStyle/>
                    <a:p>
                      <a:pPr indent="0" lvl="0" marL="0" marR="0" rtl="0" algn="l">
                        <a:spcBef>
                          <a:spcPts val="0"/>
                        </a:spcBef>
                        <a:spcAft>
                          <a:spcPts val="0"/>
                        </a:spcAft>
                        <a:buNone/>
                      </a:pPr>
                      <a:r>
                        <a:rPr lang="en-US" sz="1800"/>
                        <a:t>CVN Sai Koushik </a:t>
                      </a:r>
                      <a:endParaRPr sz="1800"/>
                    </a:p>
                    <a:p>
                      <a:pPr indent="0" lvl="0" marL="0" marR="0" rtl="0" algn="l">
                        <a:spcBef>
                          <a:spcPts val="0"/>
                        </a:spcBef>
                        <a:spcAft>
                          <a:spcPts val="0"/>
                        </a:spcAft>
                        <a:buNone/>
                      </a:pPr>
                      <a:r>
                        <a:rPr lang="en-US" sz="1800"/>
                        <a:t>                       (C4)</a:t>
                      </a:r>
                      <a:endParaRPr sz="1800"/>
                    </a:p>
                  </a:txBody>
                  <a:tcPr marT="45725" marB="45725" marR="91450" marL="91450"/>
                </a:tc>
                <a:tc>
                  <a:txBody>
                    <a:bodyPr>
                      <a:noAutofit/>
                    </a:bodyPr>
                    <a:lstStyle/>
                    <a:p>
                      <a:pPr indent="0" lvl="0" marL="0" marR="0" rtl="0" algn="l">
                        <a:spcBef>
                          <a:spcPts val="0"/>
                        </a:spcBef>
                        <a:spcAft>
                          <a:spcPts val="0"/>
                        </a:spcAft>
                        <a:buNone/>
                      </a:pPr>
                      <a:r>
                        <a:rPr lang="en-US" sz="1800"/>
                        <a:t>024</a:t>
                      </a:r>
                      <a:endParaRPr sz="1800"/>
                    </a:p>
                  </a:txBody>
                  <a:tcPr marT="45725" marB="45725" marR="91450" marL="91450"/>
                </a:tc>
                <a:tc>
                  <a:txBody>
                    <a:bodyPr>
                      <a:noAutofit/>
                    </a:bodyPr>
                    <a:lstStyle/>
                    <a:p>
                      <a:pPr indent="0" lvl="0" marL="0" marR="0" rtl="0" algn="l">
                        <a:spcBef>
                          <a:spcPts val="0"/>
                        </a:spcBef>
                        <a:spcAft>
                          <a:spcPts val="0"/>
                        </a:spcAft>
                        <a:buNone/>
                      </a:pPr>
                      <a:r>
                        <a:rPr lang="en-US" sz="1800"/>
                        <a:t>Chimakurthiv.k@st.niituniversity.in</a:t>
                      </a:r>
                      <a:endParaRPr sz="1800"/>
                    </a:p>
                  </a:txBody>
                  <a:tcPr marT="45725" marB="45725" marR="91450" marL="91450"/>
                </a:tc>
                <a:tc>
                  <a:txBody>
                    <a:bodyPr>
                      <a:noAutofit/>
                    </a:bodyPr>
                    <a:lstStyle/>
                    <a:p>
                      <a:pPr indent="0" lvl="0" marL="0" marR="0" rtl="0" algn="l">
                        <a:spcBef>
                          <a:spcPts val="0"/>
                        </a:spcBef>
                        <a:spcAft>
                          <a:spcPts val="0"/>
                        </a:spcAft>
                        <a:buNone/>
                      </a:pPr>
                      <a:r>
                        <a:rPr lang="en-US" sz="1800"/>
                        <a:t>9929628697</a:t>
                      </a:r>
                      <a:endParaRPr sz="1800"/>
                    </a:p>
                  </a:txBody>
                  <a:tcPr marT="45725" marB="45725" marR="91450" marL="91450"/>
                </a:tc>
              </a:tr>
              <a:tr h="588075">
                <a:tc>
                  <a:txBody>
                    <a:bodyPr>
                      <a:noAutofit/>
                    </a:bodyPr>
                    <a:lstStyle/>
                    <a:p>
                      <a:pPr indent="0" lvl="0" marL="0" marR="0" rtl="0" algn="l">
                        <a:spcBef>
                          <a:spcPts val="0"/>
                        </a:spcBef>
                        <a:spcAft>
                          <a:spcPts val="0"/>
                        </a:spcAft>
                        <a:buNone/>
                      </a:pPr>
                      <a:r>
                        <a:rPr lang="en-US" sz="1800"/>
                        <a:t>4</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800"/>
                        <a:buFont typeface="Arial"/>
                        <a:buNone/>
                      </a:pPr>
                      <a:r>
                        <a:rPr lang="en-US" sz="1800"/>
                        <a:t>Kattekola Vaishnavi</a:t>
                      </a:r>
                      <a:endParaRPr sz="1800"/>
                    </a:p>
                    <a:p>
                      <a:pPr indent="0" lvl="0" marL="0" marR="0" rtl="0" algn="l">
                        <a:spcBef>
                          <a:spcPts val="0"/>
                        </a:spcBef>
                        <a:spcAft>
                          <a:spcPts val="0"/>
                        </a:spcAft>
                        <a:buNone/>
                      </a:pPr>
                      <a:r>
                        <a:rPr lang="en-US" sz="1800"/>
                        <a:t>                       (C4)</a:t>
                      </a:r>
                      <a:endParaRPr sz="1800"/>
                    </a:p>
                  </a:txBody>
                  <a:tcPr marT="45725" marB="45725" marR="91450" marL="91450"/>
                </a:tc>
                <a:tc>
                  <a:txBody>
                    <a:bodyPr>
                      <a:noAutofit/>
                    </a:bodyPr>
                    <a:lstStyle/>
                    <a:p>
                      <a:pPr indent="0" lvl="0" marL="0" marR="0" rtl="0" algn="l">
                        <a:spcBef>
                          <a:spcPts val="0"/>
                        </a:spcBef>
                        <a:spcAft>
                          <a:spcPts val="0"/>
                        </a:spcAft>
                        <a:buNone/>
                      </a:pPr>
                      <a:r>
                        <a:rPr lang="en-US" sz="1800"/>
                        <a:t>270</a:t>
                      </a:r>
                      <a:endParaRPr sz="1800"/>
                    </a:p>
                  </a:txBody>
                  <a:tcPr marT="45725" marB="45725" marR="91450" marL="91450"/>
                </a:tc>
                <a:tc>
                  <a:txBody>
                    <a:bodyPr>
                      <a:noAutofit/>
                    </a:bodyPr>
                    <a:lstStyle/>
                    <a:p>
                      <a:pPr indent="0" lvl="0" marL="0" marR="0" rtl="0" algn="l">
                        <a:spcBef>
                          <a:spcPts val="0"/>
                        </a:spcBef>
                        <a:spcAft>
                          <a:spcPts val="0"/>
                        </a:spcAft>
                        <a:buNone/>
                      </a:pPr>
                      <a:r>
                        <a:rPr lang="en-US" sz="1800"/>
                        <a:t>Kattekola.vaishnavi@st.niituniversity.in</a:t>
                      </a:r>
                      <a:endParaRPr sz="1800"/>
                    </a:p>
                  </a:txBody>
                  <a:tcPr marT="45725" marB="45725" marR="91450" marL="91450"/>
                </a:tc>
                <a:tc>
                  <a:txBody>
                    <a:bodyPr>
                      <a:noAutofit/>
                    </a:bodyPr>
                    <a:lstStyle/>
                    <a:p>
                      <a:pPr indent="0" lvl="0" marL="0" marR="0" rtl="0" algn="l">
                        <a:spcBef>
                          <a:spcPts val="0"/>
                        </a:spcBef>
                        <a:spcAft>
                          <a:spcPts val="0"/>
                        </a:spcAft>
                        <a:buNone/>
                      </a:pPr>
                      <a:r>
                        <a:rPr lang="en-US" sz="1800"/>
                        <a:t>9849944301</a:t>
                      </a:r>
                      <a:endParaRPr sz="1800"/>
                    </a:p>
                  </a:txBody>
                  <a:tcPr marT="45725" marB="45725" marR="91450" marL="91450"/>
                </a:tc>
              </a:tr>
              <a:tr h="588075">
                <a:tc>
                  <a:txBody>
                    <a:bodyPr>
                      <a:noAutofit/>
                    </a:bodyPr>
                    <a:lstStyle/>
                    <a:p>
                      <a:pPr indent="0" lvl="0" marL="0" marR="0" rtl="0" algn="l">
                        <a:spcBef>
                          <a:spcPts val="0"/>
                        </a:spcBef>
                        <a:spcAft>
                          <a:spcPts val="0"/>
                        </a:spcAft>
                        <a:buNone/>
                      </a:pPr>
                      <a:r>
                        <a:rPr lang="en-US" sz="1800"/>
                        <a:t>5</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800"/>
                        <a:buFont typeface="Arial"/>
                        <a:buNone/>
                      </a:pPr>
                      <a:r>
                        <a:rPr lang="en-US" sz="1800"/>
                        <a:t>Batchu Naga Mahitha</a:t>
                      </a:r>
                      <a:endParaRPr sz="1800"/>
                    </a:p>
                    <a:p>
                      <a:pPr indent="0" lvl="0" marL="0" marR="0" rtl="0" algn="l">
                        <a:spcBef>
                          <a:spcPts val="0"/>
                        </a:spcBef>
                        <a:spcAft>
                          <a:spcPts val="0"/>
                        </a:spcAft>
                        <a:buNone/>
                      </a:pPr>
                      <a:r>
                        <a:rPr lang="en-US" sz="1800"/>
                        <a:t>                       (C4)</a:t>
                      </a:r>
                      <a:endParaRPr sz="1800"/>
                    </a:p>
                  </a:txBody>
                  <a:tcPr marT="45725" marB="45725" marR="91450" marL="91450"/>
                </a:tc>
                <a:tc>
                  <a:txBody>
                    <a:bodyPr>
                      <a:noAutofit/>
                    </a:bodyPr>
                    <a:lstStyle/>
                    <a:p>
                      <a:pPr indent="0" lvl="0" marL="0" marR="0" rtl="0" algn="l">
                        <a:spcBef>
                          <a:spcPts val="0"/>
                        </a:spcBef>
                        <a:spcAft>
                          <a:spcPts val="0"/>
                        </a:spcAft>
                        <a:buNone/>
                      </a:pPr>
                      <a:r>
                        <a:rPr lang="en-US" sz="1800"/>
                        <a:t>019</a:t>
                      </a:r>
                      <a:endParaRPr sz="1800"/>
                    </a:p>
                  </a:txBody>
                  <a:tcPr marT="45725" marB="45725" marR="91450" marL="91450"/>
                </a:tc>
                <a:tc>
                  <a:txBody>
                    <a:bodyPr>
                      <a:noAutofit/>
                    </a:bodyPr>
                    <a:lstStyle/>
                    <a:p>
                      <a:pPr indent="0" lvl="0" marL="0" marR="0" rtl="0" algn="l">
                        <a:spcBef>
                          <a:spcPts val="0"/>
                        </a:spcBef>
                        <a:spcAft>
                          <a:spcPts val="0"/>
                        </a:spcAft>
                        <a:buNone/>
                      </a:pPr>
                      <a:r>
                        <a:rPr lang="en-US" sz="1800"/>
                        <a:t>BatchuN.Mahitha@st.niituniversity.in</a:t>
                      </a:r>
                      <a:endParaRPr sz="1800"/>
                    </a:p>
                  </a:txBody>
                  <a:tcPr marT="45725" marB="45725" marR="91450" marL="91450"/>
                </a:tc>
                <a:tc>
                  <a:txBody>
                    <a:bodyPr>
                      <a:noAutofit/>
                    </a:bodyPr>
                    <a:lstStyle/>
                    <a:p>
                      <a:pPr indent="0" lvl="0" marL="0" marR="0" rtl="0" algn="l">
                        <a:spcBef>
                          <a:spcPts val="0"/>
                        </a:spcBef>
                        <a:spcAft>
                          <a:spcPts val="0"/>
                        </a:spcAft>
                        <a:buNone/>
                      </a:pPr>
                      <a:r>
                        <a:rPr lang="en-US" sz="1800"/>
                        <a:t>7023908759</a:t>
                      </a:r>
                      <a:endParaRPr sz="1800"/>
                    </a:p>
                  </a:txBody>
                  <a:tcPr marT="45725" marB="45725" marR="91450" marL="91450"/>
                </a:tc>
              </a:tr>
            </a:tbl>
          </a:graphicData>
        </a:graphic>
      </p:graphicFrame>
      <p:sp>
        <p:nvSpPr>
          <p:cNvPr id="38" name="Google Shape;38;p7"/>
          <p:cNvSpPr/>
          <p:nvPr/>
        </p:nvSpPr>
        <p:spPr>
          <a:xfrm>
            <a:off x="254474" y="195486"/>
            <a:ext cx="518457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Team Members Details</a:t>
            </a:r>
            <a:endParaRPr b="1" sz="2400">
              <a:solidFill>
                <a:schemeClr val="dk1"/>
              </a:solidFill>
              <a:latin typeface="Arial"/>
              <a:ea typeface="Arial"/>
              <a:cs typeface="Arial"/>
              <a:sym typeface="Arial"/>
            </a:endParaRPr>
          </a:p>
        </p:txBody>
      </p:sp>
      <p:sp>
        <p:nvSpPr>
          <p:cNvPr id="39" name="Google Shape;3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title"/>
          </p:nvPr>
        </p:nvSpPr>
        <p:spPr>
          <a:xfrm>
            <a:off x="1658472" y="362075"/>
            <a:ext cx="7524300" cy="88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sz="2400"/>
              <a:t>Project Description</a:t>
            </a:r>
            <a:endParaRPr sz="2400"/>
          </a:p>
        </p:txBody>
      </p:sp>
      <p:sp>
        <p:nvSpPr>
          <p:cNvPr id="45" name="Google Shape;45;p8"/>
          <p:cNvSpPr txBox="1"/>
          <p:nvPr>
            <p:ph idx="2" type="body"/>
          </p:nvPr>
        </p:nvSpPr>
        <p:spPr>
          <a:xfrm>
            <a:off x="1964181" y="1246475"/>
            <a:ext cx="6912900" cy="3672300"/>
          </a:xfrm>
          <a:prstGeom prst="rect">
            <a:avLst/>
          </a:prstGeom>
          <a:noFill/>
          <a:ln>
            <a:noFill/>
          </a:ln>
        </p:spPr>
        <p:txBody>
          <a:bodyPr anchorCtr="0" anchor="t" bIns="45700" lIns="396000" spcFirstLastPara="1" rIns="91425" wrap="square" tIns="45700">
            <a:noAutofit/>
          </a:bodyPr>
          <a:lstStyle/>
          <a:p>
            <a:pPr indent="0" lvl="0" marL="0" rtl="0" algn="l">
              <a:spcBef>
                <a:spcPts val="0"/>
              </a:spcBef>
              <a:spcAft>
                <a:spcPts val="0"/>
              </a:spcAft>
              <a:buNone/>
            </a:pPr>
            <a:r>
              <a:t/>
            </a:r>
            <a:endParaRPr>
              <a:solidFill>
                <a:srgbClr val="000000"/>
              </a:solidFill>
              <a:highlight>
                <a:srgbClr val="FFFFFF"/>
              </a:highlight>
            </a:endParaRPr>
          </a:p>
          <a:p>
            <a:pPr indent="-317500" lvl="0" marL="457200" rtl="0" algn="l">
              <a:lnSpc>
                <a:spcPct val="102439"/>
              </a:lnSpc>
              <a:spcBef>
                <a:spcPts val="0"/>
              </a:spcBef>
              <a:spcAft>
                <a:spcPts val="0"/>
              </a:spcAft>
              <a:buClr>
                <a:srgbClr val="000000"/>
              </a:buClr>
              <a:buSzPts val="1400"/>
              <a:buChar char="●"/>
            </a:pPr>
            <a:r>
              <a:rPr lang="en-US">
                <a:solidFill>
                  <a:srgbClr val="000000"/>
                </a:solidFill>
              </a:rPr>
              <a:t>To perform aviation data analysis for gaining some insights on the world’s Airline data using Apache Hive.</a:t>
            </a:r>
            <a:endParaRPr>
              <a:solidFill>
                <a:srgbClr val="000000"/>
              </a:solidFill>
            </a:endParaRPr>
          </a:p>
          <a:p>
            <a:pPr indent="0" lvl="0" marL="0" rtl="0" algn="l">
              <a:lnSpc>
                <a:spcPct val="102439"/>
              </a:lnSpc>
              <a:spcBef>
                <a:spcPts val="400"/>
              </a:spcBef>
              <a:spcAft>
                <a:spcPts val="0"/>
              </a:spcAft>
              <a:buNone/>
            </a:pPr>
            <a:r>
              <a:t/>
            </a:r>
            <a:endParaRPr>
              <a:solidFill>
                <a:srgbClr val="000000"/>
              </a:solidFill>
              <a:highlight>
                <a:srgbClr val="FFFFFF"/>
              </a:highlight>
            </a:endParaRPr>
          </a:p>
          <a:p>
            <a:pPr indent="0" lvl="0" marL="0" rtl="0" algn="l">
              <a:lnSpc>
                <a:spcPct val="102439"/>
              </a:lnSpc>
              <a:spcBef>
                <a:spcPts val="400"/>
              </a:spcBef>
              <a:spcAft>
                <a:spcPts val="0"/>
              </a:spcAft>
              <a:buNone/>
            </a:pPr>
            <a:r>
              <a:t/>
            </a:r>
            <a:endParaRPr>
              <a:solidFill>
                <a:srgbClr val="000000"/>
              </a:solidFill>
              <a:highlight>
                <a:srgbClr val="FFFFFF"/>
              </a:highlight>
            </a:endParaRPr>
          </a:p>
          <a:p>
            <a:pPr indent="-317500" lvl="0" marL="457200" rtl="0" algn="l">
              <a:lnSpc>
                <a:spcPct val="102439"/>
              </a:lnSpc>
              <a:spcBef>
                <a:spcPts val="400"/>
              </a:spcBef>
              <a:spcAft>
                <a:spcPts val="0"/>
              </a:spcAft>
              <a:buClr>
                <a:srgbClr val="000000"/>
              </a:buClr>
              <a:buSzPts val="1400"/>
              <a:buChar char="●"/>
            </a:pPr>
            <a:r>
              <a:rPr lang="en-US">
                <a:solidFill>
                  <a:srgbClr val="000000"/>
                </a:solidFill>
                <a:highlight>
                  <a:srgbClr val="FFFFFF"/>
                </a:highlight>
              </a:rPr>
              <a:t>The visualization of the data shows some outputs that exist between flight diversions and flight distance, flight cancellation and flight distance.</a:t>
            </a:r>
            <a:endParaRPr>
              <a:solidFill>
                <a:srgbClr val="000000"/>
              </a:solidFill>
              <a:highlight>
                <a:srgbClr val="FFFFFF"/>
              </a:highlight>
            </a:endParaRPr>
          </a:p>
          <a:p>
            <a:pPr indent="0" lvl="0" marL="457200" rtl="0" algn="l">
              <a:spcBef>
                <a:spcPts val="40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Clr>
                <a:srgbClr val="000000"/>
              </a:buClr>
              <a:buSzPts val="1400"/>
              <a:buChar char="●"/>
            </a:pPr>
            <a:r>
              <a:rPr lang="en-US">
                <a:solidFill>
                  <a:srgbClr val="000000"/>
                </a:solidFill>
              </a:rPr>
              <a:t>The main purpose of the project is to explore the data sets by analyzing with different tools and technologies to give the solutions for different aviation problems.  </a:t>
            </a:r>
            <a:endParaRPr>
              <a:solidFill>
                <a:srgbClr val="000000"/>
              </a:solidFill>
            </a:endParaRPr>
          </a:p>
          <a:p>
            <a:pPr indent="0" lvl="0" marL="457200" rtl="0" algn="l">
              <a:lnSpc>
                <a:spcPct val="102439"/>
              </a:lnSpc>
              <a:spcBef>
                <a:spcPts val="0"/>
              </a:spcBef>
              <a:spcAft>
                <a:spcPts val="0"/>
              </a:spcAft>
              <a:buNone/>
            </a:pPr>
            <a:r>
              <a:t/>
            </a:r>
            <a:endParaRPr>
              <a:solidFill>
                <a:srgbClr val="000000"/>
              </a:solidFill>
              <a:highlight>
                <a:srgbClr val="FFFFFF"/>
              </a:highlight>
            </a:endParaRPr>
          </a:p>
          <a:p>
            <a:pPr indent="0" lvl="0" marL="0" rtl="0" algn="l">
              <a:lnSpc>
                <a:spcPct val="102439"/>
              </a:lnSpc>
              <a:spcBef>
                <a:spcPts val="400"/>
              </a:spcBef>
              <a:spcAft>
                <a:spcPts val="0"/>
              </a:spcAft>
              <a:buNone/>
            </a:pPr>
            <a:r>
              <a:t/>
            </a:r>
            <a:endParaRPr>
              <a:solidFill>
                <a:srgbClr val="000000"/>
              </a:solidFill>
              <a:highlight>
                <a:srgbClr val="FFFFFF"/>
              </a:highlight>
            </a:endParaRPr>
          </a:p>
          <a:p>
            <a:pPr indent="0" lvl="0" marL="457200" rtl="0" algn="l">
              <a:spcBef>
                <a:spcPts val="400"/>
              </a:spcBef>
              <a:spcAft>
                <a:spcPts val="0"/>
              </a:spcAft>
              <a:buNone/>
            </a:pPr>
            <a:r>
              <a:t/>
            </a:r>
            <a:endParaRPr>
              <a:solidFill>
                <a:srgbClr val="000000"/>
              </a:solidFill>
              <a:highlight>
                <a:srgbClr val="FFFFFF"/>
              </a:highlight>
            </a:endParaRPr>
          </a:p>
        </p:txBody>
      </p:sp>
      <p:sp>
        <p:nvSpPr>
          <p:cNvPr id="46" name="Google Shape;4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9"/>
          <p:cNvSpPr txBox="1"/>
          <p:nvPr>
            <p:ph type="title"/>
          </p:nvPr>
        </p:nvSpPr>
        <p:spPr>
          <a:xfrm>
            <a:off x="0" y="0"/>
            <a:ext cx="9144000" cy="8844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sz="2400"/>
              <a:t>Scope </a:t>
            </a:r>
            <a:endParaRPr sz="2400"/>
          </a:p>
        </p:txBody>
      </p:sp>
      <p:sp>
        <p:nvSpPr>
          <p:cNvPr id="52" name="Google Shape;52;p9"/>
          <p:cNvSpPr txBox="1"/>
          <p:nvPr>
            <p:ph idx="2" type="body"/>
          </p:nvPr>
        </p:nvSpPr>
        <p:spPr>
          <a:xfrm>
            <a:off x="323528" y="1275606"/>
            <a:ext cx="8640960" cy="2995737"/>
          </a:xfrm>
          <a:prstGeom prst="rect">
            <a:avLst/>
          </a:prstGeom>
          <a:noFill/>
          <a:ln>
            <a:noFill/>
          </a:ln>
        </p:spPr>
        <p:txBody>
          <a:bodyPr anchorCtr="0" anchor="t" bIns="45700" lIns="396000" spcFirstLastPara="1" rIns="91425" wrap="square" tIns="45700">
            <a:noAutofit/>
          </a:bodyPr>
          <a:lstStyle/>
          <a:p>
            <a:pPr indent="0" lvl="0" marL="0" rtl="0" algn="l">
              <a:spcBef>
                <a:spcPts val="0"/>
              </a:spcBef>
              <a:spcAft>
                <a:spcPts val="0"/>
              </a:spcAft>
              <a:buClr>
                <a:schemeClr val="dk1"/>
              </a:buClr>
              <a:buSzPts val="1100"/>
              <a:buNone/>
            </a:pPr>
            <a:r>
              <a:t/>
            </a:r>
            <a:endParaRPr>
              <a:solidFill>
                <a:schemeClr val="dk1"/>
              </a:solidFill>
              <a:highlight>
                <a:schemeClr val="lt1"/>
              </a:highlight>
            </a:endParaRPr>
          </a:p>
          <a:p>
            <a:pPr indent="0" lvl="0" marL="0" rtl="0" algn="l">
              <a:spcBef>
                <a:spcPts val="0"/>
              </a:spcBef>
              <a:spcAft>
                <a:spcPts val="0"/>
              </a:spcAft>
              <a:buClr>
                <a:schemeClr val="dk1"/>
              </a:buClr>
              <a:buSzPts val="1100"/>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a:solidFill>
                  <a:schemeClr val="dk1"/>
                </a:solidFill>
                <a:highlight>
                  <a:schemeClr val="lt1"/>
                </a:highlight>
              </a:rPr>
              <a:t>The main purpose of the project is to explore detailed analysis on airline data sets such as listing airports operating in the India, list of airlines having zero stops, list of airlines operating with code share, which country has highest airports and list of active airlines in united states. The main objective of project is the processing the big data sets using map reduce component of hadoop ecosystem in distributed environment.</a:t>
            </a:r>
            <a:endParaRPr>
              <a:solidFill>
                <a:schemeClr val="dk1"/>
              </a:solidFill>
              <a:highlight>
                <a:schemeClr val="lt1"/>
              </a:highlight>
            </a:endParaRPr>
          </a:p>
          <a:p>
            <a:pPr indent="0" lvl="0" marL="0" rtl="0" algn="l">
              <a:spcBef>
                <a:spcPts val="0"/>
              </a:spcBef>
              <a:spcAft>
                <a:spcPts val="0"/>
              </a:spcAft>
              <a:buClr>
                <a:srgbClr val="3F3F3F"/>
              </a:buClr>
              <a:buSzPts val="2000"/>
              <a:buNone/>
            </a:pPr>
            <a:r>
              <a:t/>
            </a:r>
            <a:endParaRPr/>
          </a:p>
        </p:txBody>
      </p:sp>
      <p:sp>
        <p:nvSpPr>
          <p:cNvPr id="53" name="Google Shape;5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0"/>
          <p:cNvSpPr txBox="1"/>
          <p:nvPr>
            <p:ph idx="2" type="body"/>
          </p:nvPr>
        </p:nvSpPr>
        <p:spPr>
          <a:xfrm>
            <a:off x="323550" y="2148902"/>
            <a:ext cx="8496900" cy="845700"/>
          </a:xfrm>
          <a:prstGeom prst="rect">
            <a:avLst/>
          </a:prstGeom>
        </p:spPr>
        <p:txBody>
          <a:bodyPr anchorCtr="0" anchor="t" bIns="45700" lIns="396000" spcFirstLastPara="1" rIns="91425" wrap="square" tIns="45700">
            <a:noAutofit/>
          </a:bodyPr>
          <a:lstStyle/>
          <a:p>
            <a:pPr indent="0" lvl="0" marL="0" rtl="0" algn="l">
              <a:spcBef>
                <a:spcPts val="280"/>
              </a:spcBef>
              <a:spcAft>
                <a:spcPts val="0"/>
              </a:spcAft>
              <a:buNone/>
            </a:pPr>
            <a:r>
              <a:rPr b="1" lang="en-US" sz="3000"/>
              <a:t>                      </a:t>
            </a:r>
            <a:r>
              <a:rPr b="1" lang="en-US" sz="3000"/>
              <a:t>METHODOLOGY</a:t>
            </a:r>
            <a:endParaRPr b="1" sz="3000"/>
          </a:p>
        </p:txBody>
      </p:sp>
      <p:sp>
        <p:nvSpPr>
          <p:cNvPr id="60" name="Google Shape;6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1"/>
          <p:cNvSpPr/>
          <p:nvPr/>
        </p:nvSpPr>
        <p:spPr>
          <a:xfrm>
            <a:off x="107504" y="123478"/>
            <a:ext cx="2016224" cy="864096"/>
          </a:xfrm>
          <a:prstGeom prst="ellipse">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Raw Data </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In HDFS</a:t>
            </a:r>
            <a:endParaRPr sz="1800">
              <a:solidFill>
                <a:schemeClr val="dk1"/>
              </a:solidFill>
              <a:latin typeface="Arial"/>
              <a:ea typeface="Arial"/>
              <a:cs typeface="Arial"/>
              <a:sym typeface="Arial"/>
            </a:endParaRPr>
          </a:p>
        </p:txBody>
      </p:sp>
      <p:sp>
        <p:nvSpPr>
          <p:cNvPr id="66" name="Google Shape;66;p11"/>
          <p:cNvSpPr/>
          <p:nvPr/>
        </p:nvSpPr>
        <p:spPr>
          <a:xfrm>
            <a:off x="1187624" y="1203598"/>
            <a:ext cx="2376264" cy="648072"/>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Pre-processing using Pig</a:t>
            </a:r>
            <a:endParaRPr sz="1800">
              <a:solidFill>
                <a:schemeClr val="dk1"/>
              </a:solidFill>
              <a:latin typeface="Arial"/>
              <a:ea typeface="Arial"/>
              <a:cs typeface="Arial"/>
              <a:sym typeface="Arial"/>
            </a:endParaRPr>
          </a:p>
        </p:txBody>
      </p:sp>
      <p:sp>
        <p:nvSpPr>
          <p:cNvPr id="67" name="Google Shape;67;p11"/>
          <p:cNvSpPr/>
          <p:nvPr/>
        </p:nvSpPr>
        <p:spPr>
          <a:xfrm>
            <a:off x="1763688" y="2157462"/>
            <a:ext cx="3240360" cy="684559"/>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Transfer Pre-processed Data using Hcatalog</a:t>
            </a:r>
            <a:endParaRPr sz="1800">
              <a:solidFill>
                <a:schemeClr val="dk1"/>
              </a:solidFill>
              <a:latin typeface="Arial"/>
              <a:ea typeface="Arial"/>
              <a:cs typeface="Arial"/>
              <a:sym typeface="Arial"/>
            </a:endParaRPr>
          </a:p>
        </p:txBody>
      </p:sp>
      <p:sp>
        <p:nvSpPr>
          <p:cNvPr id="68" name="Google Shape;68;p11"/>
          <p:cNvSpPr/>
          <p:nvPr/>
        </p:nvSpPr>
        <p:spPr>
          <a:xfrm>
            <a:off x="3131840" y="3108806"/>
            <a:ext cx="3528392" cy="864096"/>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Processing Using Hive</a:t>
            </a:r>
            <a:endParaRPr sz="1800">
              <a:solidFill>
                <a:schemeClr val="dk1"/>
              </a:solidFill>
              <a:latin typeface="Arial"/>
              <a:ea typeface="Arial"/>
              <a:cs typeface="Arial"/>
              <a:sym typeface="Arial"/>
            </a:endParaRPr>
          </a:p>
        </p:txBody>
      </p:sp>
      <p:sp>
        <p:nvSpPr>
          <p:cNvPr id="69" name="Google Shape;69;p11"/>
          <p:cNvSpPr/>
          <p:nvPr/>
        </p:nvSpPr>
        <p:spPr>
          <a:xfrm>
            <a:off x="5652120" y="4254523"/>
            <a:ext cx="3024336" cy="576064"/>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Visualizing Data</a:t>
            </a:r>
            <a:endParaRPr sz="1800">
              <a:solidFill>
                <a:schemeClr val="dk1"/>
              </a:solidFill>
              <a:latin typeface="Arial"/>
              <a:ea typeface="Arial"/>
              <a:cs typeface="Arial"/>
              <a:sym typeface="Arial"/>
            </a:endParaRPr>
          </a:p>
        </p:txBody>
      </p:sp>
      <p:sp>
        <p:nvSpPr>
          <p:cNvPr id="70" name="Google Shape;7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2"/>
          <p:cNvSpPr/>
          <p:nvPr/>
        </p:nvSpPr>
        <p:spPr>
          <a:xfrm>
            <a:off x="2267744" y="267494"/>
            <a:ext cx="5760640" cy="576064"/>
          </a:xfrm>
          <a:prstGeom prst="rect">
            <a:avLst/>
          </a:prstGeom>
          <a:gradFill>
            <a:gsLst>
              <a:gs pos="0">
                <a:srgbClr val="F2F2F2"/>
              </a:gs>
              <a:gs pos="100000">
                <a:srgbClr val="A6A6A6"/>
              </a:gs>
            </a:gsLst>
            <a:path path="circle">
              <a:fillToRect b="50%" l="50%" r="50%" t="50%"/>
            </a:path>
            <a:tileRect/>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Collect</a:t>
            </a:r>
            <a:endParaRPr sz="1800">
              <a:solidFill>
                <a:schemeClr val="dk1"/>
              </a:solidFill>
              <a:latin typeface="Arial"/>
              <a:ea typeface="Arial"/>
              <a:cs typeface="Arial"/>
              <a:sym typeface="Arial"/>
            </a:endParaRPr>
          </a:p>
        </p:txBody>
      </p:sp>
      <p:sp>
        <p:nvSpPr>
          <p:cNvPr id="76" name="Google Shape;76;p12"/>
          <p:cNvSpPr/>
          <p:nvPr/>
        </p:nvSpPr>
        <p:spPr>
          <a:xfrm>
            <a:off x="2267744" y="1218429"/>
            <a:ext cx="5760640" cy="576064"/>
          </a:xfrm>
          <a:prstGeom prst="rect">
            <a:avLst/>
          </a:prstGeom>
          <a:gradFill>
            <a:gsLst>
              <a:gs pos="0">
                <a:srgbClr val="F2F2F2"/>
              </a:gs>
              <a:gs pos="100000">
                <a:srgbClr val="A6A6A6"/>
              </a:gs>
            </a:gsLst>
            <a:path path="circle">
              <a:fillToRect b="50%" l="50%" r="50%" t="50%"/>
            </a:path>
            <a:tileRect/>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Load</a:t>
            </a:r>
            <a:endParaRPr sz="1800">
              <a:solidFill>
                <a:schemeClr val="dk1"/>
              </a:solidFill>
              <a:latin typeface="Arial"/>
              <a:ea typeface="Arial"/>
              <a:cs typeface="Arial"/>
              <a:sym typeface="Arial"/>
            </a:endParaRPr>
          </a:p>
        </p:txBody>
      </p:sp>
      <p:sp>
        <p:nvSpPr>
          <p:cNvPr id="77" name="Google Shape;77;p12"/>
          <p:cNvSpPr/>
          <p:nvPr/>
        </p:nvSpPr>
        <p:spPr>
          <a:xfrm>
            <a:off x="2267744" y="2293605"/>
            <a:ext cx="5760640" cy="576064"/>
          </a:xfrm>
          <a:prstGeom prst="rect">
            <a:avLst/>
          </a:prstGeom>
          <a:gradFill>
            <a:gsLst>
              <a:gs pos="0">
                <a:srgbClr val="F2F2F2"/>
              </a:gs>
              <a:gs pos="100000">
                <a:srgbClr val="A6A6A6"/>
              </a:gs>
            </a:gsLst>
            <a:path path="circle">
              <a:fillToRect b="50%" l="50%" r="50%" t="50%"/>
            </a:path>
            <a:tileRect/>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Store</a:t>
            </a:r>
            <a:endParaRPr sz="1800">
              <a:solidFill>
                <a:schemeClr val="dk1"/>
              </a:solidFill>
              <a:latin typeface="Arial"/>
              <a:ea typeface="Arial"/>
              <a:cs typeface="Arial"/>
              <a:sym typeface="Arial"/>
            </a:endParaRPr>
          </a:p>
        </p:txBody>
      </p:sp>
      <p:sp>
        <p:nvSpPr>
          <p:cNvPr id="78" name="Google Shape;78;p12"/>
          <p:cNvSpPr/>
          <p:nvPr/>
        </p:nvSpPr>
        <p:spPr>
          <a:xfrm>
            <a:off x="2267744" y="3291830"/>
            <a:ext cx="5760640" cy="576064"/>
          </a:xfrm>
          <a:prstGeom prst="rect">
            <a:avLst/>
          </a:prstGeom>
          <a:gradFill>
            <a:gsLst>
              <a:gs pos="0">
                <a:srgbClr val="F2F2F2"/>
              </a:gs>
              <a:gs pos="100000">
                <a:srgbClr val="A6A6A6"/>
              </a:gs>
            </a:gsLst>
            <a:path path="circle">
              <a:fillToRect b="50%" l="50%" r="50%" t="50%"/>
            </a:path>
            <a:tileRect/>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Process</a:t>
            </a:r>
            <a:endParaRPr sz="1800">
              <a:solidFill>
                <a:schemeClr val="dk1"/>
              </a:solidFill>
              <a:latin typeface="Arial"/>
              <a:ea typeface="Arial"/>
              <a:cs typeface="Arial"/>
              <a:sym typeface="Arial"/>
            </a:endParaRPr>
          </a:p>
        </p:txBody>
      </p:sp>
      <p:sp>
        <p:nvSpPr>
          <p:cNvPr id="79" name="Google Shape;79;p12"/>
          <p:cNvSpPr/>
          <p:nvPr/>
        </p:nvSpPr>
        <p:spPr>
          <a:xfrm>
            <a:off x="2267744" y="4290055"/>
            <a:ext cx="5760640" cy="576064"/>
          </a:xfrm>
          <a:prstGeom prst="rect">
            <a:avLst/>
          </a:prstGeom>
          <a:gradFill>
            <a:gsLst>
              <a:gs pos="0">
                <a:srgbClr val="F2F2F2"/>
              </a:gs>
              <a:gs pos="100000">
                <a:srgbClr val="A6A6A6"/>
              </a:gs>
            </a:gsLst>
            <a:path path="circle">
              <a:fillToRect b="50%" l="50%" r="50%" t="50%"/>
            </a:path>
            <a:tileRect/>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Analysis</a:t>
            </a:r>
            <a:endParaRPr sz="1800">
              <a:solidFill>
                <a:schemeClr val="dk1"/>
              </a:solidFill>
              <a:latin typeface="Arial"/>
              <a:ea typeface="Arial"/>
              <a:cs typeface="Arial"/>
              <a:sym typeface="Arial"/>
            </a:endParaRPr>
          </a:p>
        </p:txBody>
      </p:sp>
      <p:cxnSp>
        <p:nvCxnSpPr>
          <p:cNvPr id="80" name="Google Shape;80;p12"/>
          <p:cNvCxnSpPr>
            <a:stCxn id="75" idx="2"/>
            <a:endCxn id="76" idx="0"/>
          </p:cNvCxnSpPr>
          <p:nvPr/>
        </p:nvCxnSpPr>
        <p:spPr>
          <a:xfrm>
            <a:off x="5148064" y="843558"/>
            <a:ext cx="0" cy="375000"/>
          </a:xfrm>
          <a:prstGeom prst="straightConnector1">
            <a:avLst/>
          </a:prstGeom>
          <a:noFill/>
          <a:ln cap="flat" cmpd="sng" w="9525">
            <a:solidFill>
              <a:srgbClr val="4A7DBA"/>
            </a:solidFill>
            <a:prstDash val="solid"/>
            <a:round/>
            <a:headEnd len="sm" w="sm" type="none"/>
            <a:tailEnd len="med" w="med" type="triangle"/>
          </a:ln>
        </p:spPr>
      </p:cxnSp>
      <p:cxnSp>
        <p:nvCxnSpPr>
          <p:cNvPr id="81" name="Google Shape;81;p12"/>
          <p:cNvCxnSpPr>
            <a:stCxn id="76" idx="2"/>
            <a:endCxn id="77" idx="0"/>
          </p:cNvCxnSpPr>
          <p:nvPr/>
        </p:nvCxnSpPr>
        <p:spPr>
          <a:xfrm>
            <a:off x="5148064" y="1794493"/>
            <a:ext cx="0" cy="499200"/>
          </a:xfrm>
          <a:prstGeom prst="straightConnector1">
            <a:avLst/>
          </a:prstGeom>
          <a:noFill/>
          <a:ln cap="flat" cmpd="sng" w="9525">
            <a:solidFill>
              <a:srgbClr val="4A7DBA"/>
            </a:solidFill>
            <a:prstDash val="solid"/>
            <a:round/>
            <a:headEnd len="sm" w="sm" type="none"/>
            <a:tailEnd len="med" w="med" type="triangle"/>
          </a:ln>
        </p:spPr>
      </p:cxnSp>
      <p:cxnSp>
        <p:nvCxnSpPr>
          <p:cNvPr id="82" name="Google Shape;82;p12"/>
          <p:cNvCxnSpPr>
            <a:stCxn id="77" idx="2"/>
            <a:endCxn id="78" idx="0"/>
          </p:cNvCxnSpPr>
          <p:nvPr/>
        </p:nvCxnSpPr>
        <p:spPr>
          <a:xfrm>
            <a:off x="5148064" y="2869669"/>
            <a:ext cx="0" cy="422100"/>
          </a:xfrm>
          <a:prstGeom prst="straightConnector1">
            <a:avLst/>
          </a:prstGeom>
          <a:noFill/>
          <a:ln cap="flat" cmpd="sng" w="9525">
            <a:solidFill>
              <a:srgbClr val="4A7DBA"/>
            </a:solidFill>
            <a:prstDash val="solid"/>
            <a:round/>
            <a:headEnd len="sm" w="sm" type="none"/>
            <a:tailEnd len="med" w="med" type="triangle"/>
          </a:ln>
        </p:spPr>
      </p:cxnSp>
      <p:cxnSp>
        <p:nvCxnSpPr>
          <p:cNvPr id="83" name="Google Shape;83;p12"/>
          <p:cNvCxnSpPr>
            <a:stCxn id="78" idx="2"/>
            <a:endCxn id="79" idx="0"/>
          </p:cNvCxnSpPr>
          <p:nvPr/>
        </p:nvCxnSpPr>
        <p:spPr>
          <a:xfrm>
            <a:off x="5148064" y="3867894"/>
            <a:ext cx="0" cy="422100"/>
          </a:xfrm>
          <a:prstGeom prst="straightConnector1">
            <a:avLst/>
          </a:prstGeom>
          <a:noFill/>
          <a:ln cap="flat" cmpd="sng" w="9525">
            <a:solidFill>
              <a:srgbClr val="4A7DBA"/>
            </a:solidFill>
            <a:prstDash val="solid"/>
            <a:round/>
            <a:headEnd len="sm" w="sm" type="none"/>
            <a:tailEnd len="med" w="med" type="triangle"/>
          </a:ln>
        </p:spPr>
      </p:cxnSp>
      <p:sp>
        <p:nvSpPr>
          <p:cNvPr id="84" name="Google Shape;8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p:nvPr/>
        </p:nvSpPr>
        <p:spPr>
          <a:xfrm>
            <a:off x="1475656" y="2086786"/>
            <a:ext cx="1596000" cy="576000"/>
          </a:xfrm>
          <a:prstGeom prst="rect">
            <a:avLst/>
          </a:prstGeom>
          <a:solidFill>
            <a:schemeClr val="lt1"/>
          </a:solidFill>
          <a:ln cap="flat" cmpd="sng" w="25400">
            <a:solidFill>
              <a:srgbClr val="9999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 Apa</a:t>
            </a:r>
            <a:r>
              <a:rPr lang="en-US" sz="1800">
                <a:solidFill>
                  <a:schemeClr val="dk1"/>
                </a:solidFill>
              </a:rPr>
              <a:t>che </a:t>
            </a:r>
            <a:r>
              <a:rPr lang="en-US" sz="1800">
                <a:solidFill>
                  <a:schemeClr val="dk1"/>
                </a:solidFill>
                <a:latin typeface="Arial"/>
                <a:ea typeface="Arial"/>
                <a:cs typeface="Arial"/>
                <a:sym typeface="Arial"/>
              </a:rPr>
              <a:t>Hive</a:t>
            </a:r>
            <a:endParaRPr sz="1800">
              <a:solidFill>
                <a:schemeClr val="dk1"/>
              </a:solidFill>
              <a:latin typeface="Arial"/>
              <a:ea typeface="Arial"/>
              <a:cs typeface="Arial"/>
              <a:sym typeface="Arial"/>
            </a:endParaRPr>
          </a:p>
        </p:txBody>
      </p:sp>
      <p:sp>
        <p:nvSpPr>
          <p:cNvPr id="90" name="Google Shape;90;p13"/>
          <p:cNvSpPr/>
          <p:nvPr/>
        </p:nvSpPr>
        <p:spPr>
          <a:xfrm>
            <a:off x="5652125" y="2086775"/>
            <a:ext cx="1536600" cy="576000"/>
          </a:xfrm>
          <a:prstGeom prst="rect">
            <a:avLst/>
          </a:prstGeom>
          <a:solidFill>
            <a:schemeClr val="lt1"/>
          </a:solidFill>
          <a:ln cap="flat" cmpd="sng" w="25400">
            <a:solidFill>
              <a:srgbClr val="9999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rPr>
              <a:t>Apache Pig</a:t>
            </a:r>
            <a:endParaRPr sz="1800">
              <a:solidFill>
                <a:schemeClr val="dk1"/>
              </a:solidFill>
              <a:latin typeface="Arial"/>
              <a:ea typeface="Arial"/>
              <a:cs typeface="Arial"/>
              <a:sym typeface="Arial"/>
            </a:endParaRPr>
          </a:p>
        </p:txBody>
      </p:sp>
      <p:sp>
        <p:nvSpPr>
          <p:cNvPr id="91" name="Google Shape;91;p13"/>
          <p:cNvSpPr/>
          <p:nvPr/>
        </p:nvSpPr>
        <p:spPr>
          <a:xfrm>
            <a:off x="3071584" y="1230915"/>
            <a:ext cx="2304256" cy="576064"/>
          </a:xfrm>
          <a:prstGeom prst="rect">
            <a:avLst/>
          </a:prstGeom>
          <a:solidFill>
            <a:schemeClr val="lt1"/>
          </a:solidFill>
          <a:ln cap="flat" cmpd="sng" w="25400">
            <a:solidFill>
              <a:srgbClr val="B7B7B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Collection</a:t>
            </a:r>
            <a:endParaRPr sz="1800">
              <a:solidFill>
                <a:schemeClr val="dk1"/>
              </a:solidFill>
              <a:latin typeface="Arial"/>
              <a:ea typeface="Arial"/>
              <a:cs typeface="Arial"/>
              <a:sym typeface="Arial"/>
            </a:endParaRPr>
          </a:p>
        </p:txBody>
      </p:sp>
      <p:sp>
        <p:nvSpPr>
          <p:cNvPr id="92" name="Google Shape;92;p13"/>
          <p:cNvSpPr/>
          <p:nvPr/>
        </p:nvSpPr>
        <p:spPr>
          <a:xfrm>
            <a:off x="3071584" y="3291830"/>
            <a:ext cx="2580536" cy="360040"/>
          </a:xfrm>
          <a:prstGeom prst="rect">
            <a:avLst/>
          </a:prstGeom>
          <a:solidFill>
            <a:schemeClr val="lt1"/>
          </a:solidFill>
          <a:ln cap="flat" cmpd="sng" w="25400">
            <a:solidFill>
              <a:srgbClr val="9999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Performance Analysis</a:t>
            </a:r>
            <a:endParaRPr sz="1800">
              <a:solidFill>
                <a:schemeClr val="dk1"/>
              </a:solidFill>
              <a:latin typeface="Arial"/>
              <a:ea typeface="Arial"/>
              <a:cs typeface="Arial"/>
              <a:sym typeface="Arial"/>
            </a:endParaRPr>
          </a:p>
        </p:txBody>
      </p:sp>
      <p:sp>
        <p:nvSpPr>
          <p:cNvPr id="93" name="Google Shape;93;p13"/>
          <p:cNvSpPr/>
          <p:nvPr/>
        </p:nvSpPr>
        <p:spPr>
          <a:xfrm>
            <a:off x="3065649" y="116475"/>
            <a:ext cx="2310191" cy="744029"/>
          </a:xfrm>
          <a:prstGeom prst="ellipse">
            <a:avLst/>
          </a:prstGeom>
          <a:solidFill>
            <a:schemeClr val="lt1"/>
          </a:solidFill>
          <a:ln cap="flat" cmpd="sng" w="25400">
            <a:solidFill>
              <a:srgbClr val="CCCC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rPr>
              <a:t>Workflow</a:t>
            </a:r>
            <a:endParaRPr sz="1800">
              <a:solidFill>
                <a:schemeClr val="dk1"/>
              </a:solidFill>
              <a:latin typeface="Arial"/>
              <a:ea typeface="Arial"/>
              <a:cs typeface="Arial"/>
              <a:sym typeface="Arial"/>
            </a:endParaRPr>
          </a:p>
        </p:txBody>
      </p:sp>
      <p:sp>
        <p:nvSpPr>
          <p:cNvPr id="94" name="Google Shape;94;p13"/>
          <p:cNvSpPr/>
          <p:nvPr/>
        </p:nvSpPr>
        <p:spPr>
          <a:xfrm>
            <a:off x="3142108" y="4147700"/>
            <a:ext cx="2439488" cy="576064"/>
          </a:xfrm>
          <a:prstGeom prst="rect">
            <a:avLst/>
          </a:prstGeom>
          <a:solidFill>
            <a:schemeClr val="lt1"/>
          </a:solidFill>
          <a:ln cap="flat" cmpd="sng" w="25400">
            <a:solidFill>
              <a:srgbClr val="9999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Visualization in R</a:t>
            </a:r>
            <a:endParaRPr sz="1800">
              <a:solidFill>
                <a:schemeClr val="dk1"/>
              </a:solidFill>
              <a:latin typeface="Arial"/>
              <a:ea typeface="Arial"/>
              <a:cs typeface="Arial"/>
              <a:sym typeface="Arial"/>
            </a:endParaRPr>
          </a:p>
        </p:txBody>
      </p:sp>
      <p:cxnSp>
        <p:nvCxnSpPr>
          <p:cNvPr id="95" name="Google Shape;95;p13"/>
          <p:cNvCxnSpPr>
            <a:stCxn id="93" idx="4"/>
            <a:endCxn id="91" idx="0"/>
          </p:cNvCxnSpPr>
          <p:nvPr/>
        </p:nvCxnSpPr>
        <p:spPr>
          <a:xfrm>
            <a:off x="4220744" y="860504"/>
            <a:ext cx="3000" cy="370500"/>
          </a:xfrm>
          <a:prstGeom prst="straightConnector1">
            <a:avLst/>
          </a:prstGeom>
          <a:noFill/>
          <a:ln cap="flat" cmpd="sng" w="9525">
            <a:solidFill>
              <a:srgbClr val="4A7DBA"/>
            </a:solidFill>
            <a:prstDash val="solid"/>
            <a:round/>
            <a:headEnd len="sm" w="sm" type="none"/>
            <a:tailEnd len="med" w="med" type="triangle"/>
          </a:ln>
        </p:spPr>
      </p:cxnSp>
      <p:cxnSp>
        <p:nvCxnSpPr>
          <p:cNvPr id="96" name="Google Shape;96;p13"/>
          <p:cNvCxnSpPr>
            <a:stCxn id="89" idx="2"/>
            <a:endCxn id="92" idx="0"/>
          </p:cNvCxnSpPr>
          <p:nvPr/>
        </p:nvCxnSpPr>
        <p:spPr>
          <a:xfrm flipH="1" rot="-5400000">
            <a:off x="3003256" y="1933186"/>
            <a:ext cx="629100" cy="20883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97" name="Google Shape;97;p13"/>
          <p:cNvCxnSpPr>
            <a:stCxn id="91" idx="1"/>
            <a:endCxn id="89" idx="0"/>
          </p:cNvCxnSpPr>
          <p:nvPr/>
        </p:nvCxnSpPr>
        <p:spPr>
          <a:xfrm flipH="1">
            <a:off x="2273584" y="1518947"/>
            <a:ext cx="798000" cy="567900"/>
          </a:xfrm>
          <a:prstGeom prst="bentConnector2">
            <a:avLst/>
          </a:prstGeom>
          <a:noFill/>
          <a:ln cap="flat" cmpd="sng" w="9525">
            <a:solidFill>
              <a:srgbClr val="4A7DBA"/>
            </a:solidFill>
            <a:prstDash val="solid"/>
            <a:round/>
            <a:headEnd len="sm" w="sm" type="none"/>
            <a:tailEnd len="sm" w="sm" type="none"/>
          </a:ln>
        </p:spPr>
      </p:cxnSp>
      <p:cxnSp>
        <p:nvCxnSpPr>
          <p:cNvPr id="98" name="Google Shape;98;p13"/>
          <p:cNvCxnSpPr>
            <a:stCxn id="91" idx="3"/>
            <a:endCxn id="90" idx="0"/>
          </p:cNvCxnSpPr>
          <p:nvPr/>
        </p:nvCxnSpPr>
        <p:spPr>
          <a:xfrm>
            <a:off x="5375840" y="1518947"/>
            <a:ext cx="1044600" cy="567900"/>
          </a:xfrm>
          <a:prstGeom prst="bentConnector2">
            <a:avLst/>
          </a:prstGeom>
          <a:noFill/>
          <a:ln cap="flat" cmpd="sng" w="9525">
            <a:solidFill>
              <a:srgbClr val="4A7DBA"/>
            </a:solidFill>
            <a:prstDash val="solid"/>
            <a:round/>
            <a:headEnd len="sm" w="sm" type="none"/>
            <a:tailEnd len="sm" w="sm" type="none"/>
          </a:ln>
        </p:spPr>
      </p:cxnSp>
      <p:cxnSp>
        <p:nvCxnSpPr>
          <p:cNvPr id="99" name="Google Shape;99;p13"/>
          <p:cNvCxnSpPr>
            <a:stCxn id="92" idx="2"/>
            <a:endCxn id="94" idx="0"/>
          </p:cNvCxnSpPr>
          <p:nvPr/>
        </p:nvCxnSpPr>
        <p:spPr>
          <a:xfrm>
            <a:off x="4361852" y="3651870"/>
            <a:ext cx="0" cy="495900"/>
          </a:xfrm>
          <a:prstGeom prst="straightConnector1">
            <a:avLst/>
          </a:prstGeom>
          <a:noFill/>
          <a:ln cap="flat" cmpd="sng" w="9525">
            <a:solidFill>
              <a:srgbClr val="4A7DBA"/>
            </a:solidFill>
            <a:prstDash val="solid"/>
            <a:round/>
            <a:headEnd len="sm" w="sm" type="none"/>
            <a:tailEnd len="med" w="med" type="triangle"/>
          </a:ln>
        </p:spPr>
      </p:cxnSp>
      <p:cxnSp>
        <p:nvCxnSpPr>
          <p:cNvPr id="100" name="Google Shape;100;p13"/>
          <p:cNvCxnSpPr>
            <a:stCxn id="90" idx="2"/>
            <a:endCxn id="92" idx="0"/>
          </p:cNvCxnSpPr>
          <p:nvPr/>
        </p:nvCxnSpPr>
        <p:spPr>
          <a:xfrm rot="5400000">
            <a:off x="5076575" y="1948025"/>
            <a:ext cx="629100" cy="2058600"/>
          </a:xfrm>
          <a:prstGeom prst="bentConnector3">
            <a:avLst>
              <a:gd fmla="val 49996" name="adj1"/>
            </a:avLst>
          </a:prstGeom>
          <a:noFill/>
          <a:ln cap="flat" cmpd="sng" w="9525">
            <a:solidFill>
              <a:schemeClr val="dk2"/>
            </a:solidFill>
            <a:prstDash val="solid"/>
            <a:round/>
            <a:headEnd len="med" w="med" type="none"/>
            <a:tailEnd len="med" w="med" type="none"/>
          </a:ln>
        </p:spPr>
      </p:cxnSp>
      <p:sp>
        <p:nvSpPr>
          <p:cNvPr id="101" name="Google Shape;10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1619672" y="0"/>
            <a:ext cx="7524328" cy="8844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sz="2400"/>
              <a:t>ADDITIONAL</a:t>
            </a:r>
            <a:endParaRPr sz="2400"/>
          </a:p>
        </p:txBody>
      </p:sp>
      <p:sp>
        <p:nvSpPr>
          <p:cNvPr id="107" name="Google Shape;107;p14"/>
          <p:cNvSpPr txBox="1"/>
          <p:nvPr>
            <p:ph idx="2" type="body"/>
          </p:nvPr>
        </p:nvSpPr>
        <p:spPr>
          <a:xfrm>
            <a:off x="1990056" y="1059583"/>
            <a:ext cx="6912768" cy="3600400"/>
          </a:xfrm>
          <a:prstGeom prst="rect">
            <a:avLst/>
          </a:prstGeom>
          <a:noFill/>
          <a:ln>
            <a:noFill/>
          </a:ln>
        </p:spPr>
        <p:txBody>
          <a:bodyPr anchorCtr="0" anchor="t" bIns="45700" lIns="396000"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Performance Analysis of Hive and Pig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Data Visualization in 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Cloudera VM</a:t>
            </a:r>
            <a:endParaRPr/>
          </a:p>
        </p:txBody>
      </p:sp>
      <p:sp>
        <p:nvSpPr>
          <p:cNvPr id="108" name="Google Shape;108;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