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C99338-0BB8-436F-8D2C-B44C2AC7A1AA}">
  <a:tblStyle styleId="{17C99338-0BB8-436F-8D2C-B44C2AC7A1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b2b44ba6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b2b44ba6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8c2cb66c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58c2cb66c9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6bbce1e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6bbce1e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6bbce1e1f_3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56bbce1e1f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6b2b44ba6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56b2b44ba6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6baebc1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6baebc1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6baebc14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6baebc1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8c2cb66c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58c2cb66c9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6b2b44ba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6b2b44ba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b2b44ba6_2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56b2b44ba6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6b2b44ba6_2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56b2b44ba6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8c2cb66c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58c2cb66c9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6b2b44ba6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6b2b44ba6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6b2b44ba6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6b2b44ba6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6b2b44ba6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6b2b44ba6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6b2b44ba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6b2b44ba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bbce1e1f_3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56bbce1e1f_3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bbce1e1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bbce1e1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b2b44ba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56b2b44ba6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This picture talks about the deep learning in general so </a:t>
            </a:r>
            <a:r>
              <a:rPr lang="en"/>
              <a:t>it's</a:t>
            </a:r>
            <a:r>
              <a:rPr lang="en"/>
              <a:t> better if we just mention it as one of the reason rather than making it a highlight.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c2cb66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58c2cb66c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6b47d7e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b47d7e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cxnSp>
        <p:nvCxnSpPr>
          <p:cNvPr id="58" name="Google Shape;58;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1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11"/>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2" name="Shape 62"/>
        <p:cNvGrpSpPr/>
        <p:nvPr/>
      </p:nvGrpSpPr>
      <p:grpSpPr>
        <a:xfrm>
          <a:off x="0" y="0"/>
          <a:ext cx="0" cy="0"/>
          <a:chOff x="0" y="0"/>
          <a:chExt cx="0" cy="0"/>
        </a:xfrm>
      </p:grpSpPr>
      <p:cxnSp>
        <p:nvCxnSpPr>
          <p:cNvPr id="63" name="Google Shape;63;p1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1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12"/>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2"/>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3"/>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0" name="Google Shape;20;p3"/>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2" name="Google Shape;22;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cxnSp>
        <p:nvCxnSpPr>
          <p:cNvPr id="24" name="Google Shape;24;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5" name="Google Shape;25;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6" name="Google Shape;26;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7" name="Google Shape;27;p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4"/>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 name="Shape 31"/>
        <p:cNvGrpSpPr/>
        <p:nvPr/>
      </p:nvGrpSpPr>
      <p:grpSpPr>
        <a:xfrm>
          <a:off x="0" y="0"/>
          <a:ext cx="0" cy="0"/>
          <a:chOff x="0" y="0"/>
          <a:chExt cx="0" cy="0"/>
        </a:xfrm>
      </p:grpSpPr>
      <p:sp>
        <p:nvSpPr>
          <p:cNvPr id="32" name="Google Shape;32;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3" name="Shape 33"/>
        <p:cNvGrpSpPr/>
        <p:nvPr/>
      </p:nvGrpSpPr>
      <p:grpSpPr>
        <a:xfrm>
          <a:off x="0" y="0"/>
          <a:ext cx="0" cy="0"/>
          <a:chOff x="0" y="0"/>
          <a:chExt cx="0" cy="0"/>
        </a:xfrm>
      </p:grpSpPr>
      <p:cxnSp>
        <p:nvCxnSpPr>
          <p:cNvPr id="34" name="Google Shape;34;p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5" name="Google Shape;35;p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6" name="Google Shape;36;p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7" name="Google Shape;37;p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6"/>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cxnSp>
        <p:nvCxnSpPr>
          <p:cNvPr id="41" name="Google Shape;41;p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42" name="Google Shape;42;p7"/>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7"/>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44" name="Google Shape;44;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8" name="Shape 48"/>
        <p:cNvGrpSpPr/>
        <p:nvPr/>
      </p:nvGrpSpPr>
      <p:grpSpPr>
        <a:xfrm>
          <a:off x="0" y="0"/>
          <a:ext cx="0" cy="0"/>
          <a:chOff x="0" y="0"/>
          <a:chExt cx="0" cy="0"/>
        </a:xfrm>
      </p:grpSpPr>
      <p:cxnSp>
        <p:nvCxnSpPr>
          <p:cNvPr id="49" name="Google Shape;49;p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0" name="Google Shape;50;p9"/>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p9"/>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2" name="Google Shape;52;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53" name="Shape 53"/>
        <p:cNvGrpSpPr/>
        <p:nvPr/>
      </p:nvGrpSpPr>
      <p:grpSpPr>
        <a:xfrm>
          <a:off x="0" y="0"/>
          <a:ext cx="0" cy="0"/>
          <a:chOff x="0" y="0"/>
          <a:chExt cx="0" cy="0"/>
        </a:xfrm>
      </p:grpSpPr>
      <p:cxnSp>
        <p:nvCxnSpPr>
          <p:cNvPr id="54" name="Google Shape;54;p1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p10"/>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6" name="Google Shape;56;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7399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800"/>
              <a:buNone/>
            </a:pPr>
            <a:r>
              <a:rPr lang="en"/>
              <a:t>NU - 302:</a:t>
            </a:r>
            <a:br>
              <a:rPr lang="en"/>
            </a:br>
            <a:r>
              <a:rPr lang="en"/>
              <a:t>Image Classification</a:t>
            </a:r>
            <a:endParaRPr/>
          </a:p>
          <a:p>
            <a:pPr indent="0" lvl="0" marL="0" rtl="0" algn="r">
              <a:lnSpc>
                <a:spcPct val="100000"/>
              </a:lnSpc>
              <a:spcBef>
                <a:spcPts val="0"/>
              </a:spcBef>
              <a:spcAft>
                <a:spcPts val="0"/>
              </a:spcAft>
              <a:buSzPts val="4800"/>
              <a:buNone/>
            </a:pPr>
            <a:r>
              <a:rPr lang="en" sz="1800"/>
              <a:t>Using Convolutional Neural Networks</a:t>
            </a:r>
            <a:r>
              <a:rPr lang="en" sz="1400"/>
              <a:t> </a:t>
            </a:r>
            <a:endParaRPr sz="1400"/>
          </a:p>
        </p:txBody>
      </p:sp>
      <p:sp>
        <p:nvSpPr>
          <p:cNvPr id="73" name="Google Shape;73;p13"/>
          <p:cNvSpPr txBox="1"/>
          <p:nvPr>
            <p:ph idx="1" type="subTitle"/>
          </p:nvPr>
        </p:nvSpPr>
        <p:spPr>
          <a:xfrm>
            <a:off x="2532075" y="2449275"/>
            <a:ext cx="6331500" cy="2146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t/>
            </a:r>
            <a:endParaRPr sz="1600"/>
          </a:p>
          <a:p>
            <a:pPr indent="0" lvl="0" marL="0" rtl="0" algn="r">
              <a:lnSpc>
                <a:spcPct val="100000"/>
              </a:lnSpc>
              <a:spcBef>
                <a:spcPts val="0"/>
              </a:spcBef>
              <a:spcAft>
                <a:spcPts val="0"/>
              </a:spcAft>
              <a:buSzPts val="1800"/>
              <a:buNone/>
            </a:pPr>
            <a:r>
              <a:rPr lang="en" sz="1600"/>
              <a:t>						Mentored by:</a:t>
            </a:r>
            <a:endParaRPr sz="1600"/>
          </a:p>
          <a:p>
            <a:pPr indent="0" lvl="0" marL="457200" rtl="0" algn="r">
              <a:lnSpc>
                <a:spcPct val="100000"/>
              </a:lnSpc>
              <a:spcBef>
                <a:spcPts val="0"/>
              </a:spcBef>
              <a:spcAft>
                <a:spcPts val="0"/>
              </a:spcAft>
              <a:buNone/>
            </a:pPr>
            <a:r>
              <a:rPr lang="en" sz="1600"/>
              <a:t>			          Dr. Prashant Srivastava</a:t>
            </a:r>
            <a:endParaRPr sz="1600"/>
          </a:p>
          <a:p>
            <a:pPr indent="0" lvl="0" marL="457200" rtl="0" algn="r">
              <a:lnSpc>
                <a:spcPct val="100000"/>
              </a:lnSpc>
              <a:spcBef>
                <a:spcPts val="0"/>
              </a:spcBef>
              <a:spcAft>
                <a:spcPts val="0"/>
              </a:spcAft>
              <a:buNone/>
            </a:pPr>
            <a:r>
              <a:rPr lang="en" sz="1600"/>
              <a:t>			       		  25.04.2019</a:t>
            </a:r>
            <a:endParaRPr sz="1600"/>
          </a:p>
          <a:p>
            <a:pPr indent="0" lvl="0" marL="0" rtl="0" algn="r">
              <a:lnSpc>
                <a:spcPct val="100000"/>
              </a:lnSpc>
              <a:spcBef>
                <a:spcPts val="0"/>
              </a:spcBef>
              <a:spcAft>
                <a:spcPts val="0"/>
              </a:spcAft>
              <a:buNone/>
            </a:pPr>
            <a:r>
              <a:t/>
            </a:r>
            <a:endParaRPr sz="1600"/>
          </a:p>
        </p:txBody>
      </p:sp>
      <p:sp>
        <p:nvSpPr>
          <p:cNvPr id="74" name="Google Shape;74;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75" name="Google Shape;75;p13"/>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89" name="Google Shape;189;p22"/>
          <p:cNvPicPr preferRelativeResize="0"/>
          <p:nvPr/>
        </p:nvPicPr>
        <p:blipFill rotWithShape="1">
          <a:blip r:embed="rId3">
            <a:alphaModFix/>
          </a:blip>
          <a:srcRect b="1247" l="12928" r="41128" t="33070"/>
          <a:stretch/>
        </p:blipFill>
        <p:spPr>
          <a:xfrm>
            <a:off x="548150" y="107149"/>
            <a:ext cx="7485076" cy="4584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Max Pooling</a:t>
            </a:r>
            <a:endParaRPr sz="4800">
              <a:solidFill>
                <a:schemeClr val="dk1"/>
              </a:solidFill>
            </a:endParaRPr>
          </a:p>
        </p:txBody>
      </p:sp>
      <p:sp>
        <p:nvSpPr>
          <p:cNvPr id="195" name="Google Shape;195;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196" name="Google Shape;196;p23"/>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02" name="Google Shape;202;p24"/>
          <p:cNvSpPr txBox="1"/>
          <p:nvPr/>
        </p:nvSpPr>
        <p:spPr>
          <a:xfrm>
            <a:off x="499350" y="4255250"/>
            <a:ext cx="84501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Considering the maximum value  from each frame or window with </a:t>
            </a:r>
            <a:r>
              <a:rPr lang="en">
                <a:latin typeface="Lato"/>
                <a:ea typeface="Lato"/>
                <a:cs typeface="Lato"/>
                <a:sym typeface="Lato"/>
              </a:rPr>
              <a:t>predefined</a:t>
            </a:r>
            <a:r>
              <a:rPr lang="en">
                <a:latin typeface="Lato"/>
                <a:ea typeface="Lato"/>
                <a:cs typeface="Lato"/>
                <a:sym typeface="Lato"/>
              </a:rPr>
              <a:t> size in order to eliminate distortions </a:t>
            </a:r>
            <a:endParaRPr>
              <a:latin typeface="Lato"/>
              <a:ea typeface="Lato"/>
              <a:cs typeface="Lato"/>
              <a:sym typeface="Lato"/>
            </a:endParaRPr>
          </a:p>
        </p:txBody>
      </p:sp>
      <p:pic>
        <p:nvPicPr>
          <p:cNvPr id="203" name="Google Shape;203;p24"/>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pic>
        <p:nvPicPr>
          <p:cNvPr id="204" name="Google Shape;204;p24"/>
          <p:cNvPicPr preferRelativeResize="0"/>
          <p:nvPr/>
        </p:nvPicPr>
        <p:blipFill>
          <a:blip r:embed="rId4">
            <a:alphaModFix/>
          </a:blip>
          <a:stretch>
            <a:fillRect/>
          </a:stretch>
        </p:blipFill>
        <p:spPr>
          <a:xfrm>
            <a:off x="955113" y="909850"/>
            <a:ext cx="7538570" cy="3040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Advantages of Max Pooling</a:t>
            </a:r>
            <a:endParaRPr sz="2400">
              <a:solidFill>
                <a:schemeClr val="lt1"/>
              </a:solidFill>
              <a:latin typeface="Lato"/>
              <a:ea typeface="Lato"/>
              <a:cs typeface="Lato"/>
              <a:sym typeface="Lato"/>
            </a:endParaRPr>
          </a:p>
        </p:txBody>
      </p:sp>
      <p:sp>
        <p:nvSpPr>
          <p:cNvPr id="210" name="Google Shape;210;p25"/>
          <p:cNvSpPr txBox="1"/>
          <p:nvPr>
            <p:ph idx="1" type="body"/>
          </p:nvPr>
        </p:nvSpPr>
        <p:spPr>
          <a:xfrm>
            <a:off x="186076" y="1602675"/>
            <a:ext cx="8585700" cy="3002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800"/>
              <a:t>Max Pooling provides the Convolutional Neural Network with the “spatial Variance” capability.</a:t>
            </a:r>
            <a:endParaRPr sz="1800"/>
          </a:p>
          <a:p>
            <a:pPr indent="0" lvl="0" marL="457200" rtl="0" algn="l">
              <a:lnSpc>
                <a:spcPct val="100000"/>
              </a:lnSpc>
              <a:spcBef>
                <a:spcPts val="0"/>
              </a:spcBef>
              <a:spcAft>
                <a:spcPts val="0"/>
              </a:spcAft>
              <a:buNone/>
            </a:pPr>
            <a:r>
              <a:t/>
            </a:r>
            <a:endParaRPr sz="1800"/>
          </a:p>
          <a:p>
            <a:pPr indent="-330200" lvl="0" marL="457200" rtl="0" algn="l">
              <a:lnSpc>
                <a:spcPct val="100000"/>
              </a:lnSpc>
              <a:spcBef>
                <a:spcPts val="0"/>
              </a:spcBef>
              <a:spcAft>
                <a:spcPts val="0"/>
              </a:spcAft>
              <a:buSzPts val="1600"/>
              <a:buChar char="●"/>
            </a:pPr>
            <a:r>
              <a:rPr lang="en" sz="1800"/>
              <a:t>Serves to minimize the images as well as the number of parameters which, in turn, prevents an issue of “overfitting” from coming up. </a:t>
            </a:r>
            <a:endParaRPr sz="1600"/>
          </a:p>
        </p:txBody>
      </p:sp>
      <p:sp>
        <p:nvSpPr>
          <p:cNvPr id="211" name="Google Shape;211;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212" name="Google Shape;212;p25"/>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Softmax Activation Function</a:t>
            </a:r>
            <a:endParaRPr sz="4800">
              <a:solidFill>
                <a:schemeClr val="dk1"/>
              </a:solidFill>
            </a:endParaRPr>
          </a:p>
        </p:txBody>
      </p:sp>
      <p:sp>
        <p:nvSpPr>
          <p:cNvPr id="218" name="Google Shape;218;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219" name="Google Shape;219;p26"/>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25" name="Google Shape;225;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Softmax Activation and its purpose</a:t>
            </a:r>
            <a:endParaRPr>
              <a:solidFill>
                <a:schemeClr val="dk1"/>
              </a:solidFill>
              <a:latin typeface="Lato"/>
              <a:ea typeface="Lato"/>
              <a:cs typeface="Lato"/>
              <a:sym typeface="Lato"/>
            </a:endParaRPr>
          </a:p>
        </p:txBody>
      </p:sp>
      <p:sp>
        <p:nvSpPr>
          <p:cNvPr id="226" name="Google Shape;226;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Softmax activation is generally applied to the final layer in a multi classification problem</a:t>
            </a:r>
            <a:endParaRPr/>
          </a:p>
          <a:p>
            <a:pPr indent="-342900" lvl="0" marL="457200" rtl="0" algn="l">
              <a:spcBef>
                <a:spcPts val="0"/>
              </a:spcBef>
              <a:spcAft>
                <a:spcPts val="0"/>
              </a:spcAft>
              <a:buSzPts val="1800"/>
              <a:buAutoNum type="arabicPeriod"/>
            </a:pPr>
            <a:r>
              <a:rPr lang="en"/>
              <a:t>It is a nice way of assigning probabilities to every class and helps in predicting the outcome.</a:t>
            </a:r>
            <a:endParaRPr/>
          </a:p>
          <a:p>
            <a:pPr indent="0" lvl="0" marL="0" rtl="0" algn="l">
              <a:spcBef>
                <a:spcPts val="0"/>
              </a:spcBef>
              <a:spcAft>
                <a:spcPts val="0"/>
              </a:spcAft>
              <a:buNone/>
            </a:pPr>
            <a:r>
              <a:rPr lang="en"/>
              <a:t>Ex: </a:t>
            </a:r>
            <a:endParaRPr/>
          </a:p>
        </p:txBody>
      </p:sp>
      <p:sp>
        <p:nvSpPr>
          <p:cNvPr id="227" name="Google Shape;227;p27"/>
          <p:cNvSpPr/>
          <p:nvPr/>
        </p:nvSpPr>
        <p:spPr>
          <a:xfrm>
            <a:off x="3088950" y="2964925"/>
            <a:ext cx="657600" cy="1237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5 </a:t>
            </a:r>
            <a:endParaRPr sz="1800">
              <a:latin typeface="Lato"/>
              <a:ea typeface="Lato"/>
              <a:cs typeface="Lato"/>
              <a:sym typeface="Lato"/>
            </a:endParaRPr>
          </a:p>
          <a:p>
            <a:pPr indent="0" lvl="0" marL="0" rtl="0" algn="ctr">
              <a:spcBef>
                <a:spcPts val="0"/>
              </a:spcBef>
              <a:spcAft>
                <a:spcPts val="0"/>
              </a:spcAft>
              <a:buNone/>
            </a:pPr>
            <a:r>
              <a:rPr lang="en" sz="1800">
                <a:latin typeface="Lato"/>
                <a:ea typeface="Lato"/>
                <a:cs typeface="Lato"/>
                <a:sym typeface="Lato"/>
              </a:rPr>
              <a:t>2</a:t>
            </a:r>
            <a:endParaRPr sz="1800">
              <a:latin typeface="Lato"/>
              <a:ea typeface="Lato"/>
              <a:cs typeface="Lato"/>
              <a:sym typeface="Lato"/>
            </a:endParaRPr>
          </a:p>
          <a:p>
            <a:pPr indent="0" lvl="0" marL="0" rtl="0" algn="ctr">
              <a:spcBef>
                <a:spcPts val="0"/>
              </a:spcBef>
              <a:spcAft>
                <a:spcPts val="0"/>
              </a:spcAft>
              <a:buNone/>
            </a:pPr>
            <a:r>
              <a:rPr lang="en" sz="1800">
                <a:latin typeface="Lato"/>
                <a:ea typeface="Lato"/>
                <a:cs typeface="Lato"/>
                <a:sym typeface="Lato"/>
              </a:rPr>
              <a:t>-1</a:t>
            </a:r>
            <a:endParaRPr sz="1800">
              <a:latin typeface="Lato"/>
              <a:ea typeface="Lato"/>
              <a:cs typeface="Lato"/>
              <a:sym typeface="Lato"/>
            </a:endParaRPr>
          </a:p>
          <a:p>
            <a:pPr indent="0" lvl="0" marL="0" rtl="0" algn="ctr">
              <a:spcBef>
                <a:spcPts val="0"/>
              </a:spcBef>
              <a:spcAft>
                <a:spcPts val="0"/>
              </a:spcAft>
              <a:buNone/>
            </a:pPr>
            <a:r>
              <a:rPr lang="en" sz="1800">
                <a:latin typeface="Lato"/>
                <a:ea typeface="Lato"/>
                <a:cs typeface="Lato"/>
                <a:sym typeface="Lato"/>
              </a:rPr>
              <a:t>3</a:t>
            </a:r>
            <a:endParaRPr sz="1800">
              <a:latin typeface="Lato"/>
              <a:ea typeface="Lato"/>
              <a:cs typeface="Lato"/>
              <a:sym typeface="Lato"/>
            </a:endParaRPr>
          </a:p>
        </p:txBody>
      </p:sp>
      <p:sp>
        <p:nvSpPr>
          <p:cNvPr id="228" name="Google Shape;228;p27"/>
          <p:cNvSpPr/>
          <p:nvPr/>
        </p:nvSpPr>
        <p:spPr>
          <a:xfrm>
            <a:off x="6462225" y="3161275"/>
            <a:ext cx="657600" cy="8448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0.842</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0.042</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0.002</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0.114</a:t>
            </a:r>
            <a:endParaRPr sz="1200">
              <a:latin typeface="Lato"/>
              <a:ea typeface="Lato"/>
              <a:cs typeface="Lato"/>
              <a:sym typeface="Lato"/>
            </a:endParaRPr>
          </a:p>
        </p:txBody>
      </p:sp>
      <p:sp>
        <p:nvSpPr>
          <p:cNvPr id="229" name="Google Shape;229;p27"/>
          <p:cNvSpPr/>
          <p:nvPr/>
        </p:nvSpPr>
        <p:spPr>
          <a:xfrm>
            <a:off x="4648774" y="2964925"/>
            <a:ext cx="932400" cy="1237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e^</a:t>
            </a:r>
            <a:r>
              <a:rPr lang="en" sz="1600">
                <a:latin typeface="Lato"/>
                <a:ea typeface="Lato"/>
                <a:cs typeface="Lato"/>
                <a:sym typeface="Lato"/>
              </a:rPr>
              <a:t>5 </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e^2</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e^ (-1)</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e^3</a:t>
            </a:r>
            <a:endParaRPr sz="1600">
              <a:latin typeface="Lato"/>
              <a:ea typeface="Lato"/>
              <a:cs typeface="Lato"/>
              <a:sym typeface="Lato"/>
            </a:endParaRPr>
          </a:p>
        </p:txBody>
      </p:sp>
      <p:cxnSp>
        <p:nvCxnSpPr>
          <p:cNvPr id="230" name="Google Shape;230;p27"/>
          <p:cNvCxnSpPr>
            <a:stCxn id="227" idx="3"/>
            <a:endCxn id="229" idx="1"/>
          </p:cNvCxnSpPr>
          <p:nvPr/>
        </p:nvCxnSpPr>
        <p:spPr>
          <a:xfrm>
            <a:off x="3746550" y="3583675"/>
            <a:ext cx="902100" cy="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27"/>
          <p:cNvSpPr txBox="1"/>
          <p:nvPr/>
        </p:nvSpPr>
        <p:spPr>
          <a:xfrm>
            <a:off x="3746550" y="3112900"/>
            <a:ext cx="932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exponent</a:t>
            </a:r>
            <a:endParaRPr>
              <a:latin typeface="Lato"/>
              <a:ea typeface="Lato"/>
              <a:cs typeface="Lato"/>
              <a:sym typeface="Lato"/>
            </a:endParaRPr>
          </a:p>
        </p:txBody>
      </p:sp>
      <p:cxnSp>
        <p:nvCxnSpPr>
          <p:cNvPr id="232" name="Google Shape;232;p27"/>
          <p:cNvCxnSpPr>
            <a:stCxn id="229" idx="3"/>
            <a:endCxn id="228" idx="1"/>
          </p:cNvCxnSpPr>
          <p:nvPr/>
        </p:nvCxnSpPr>
        <p:spPr>
          <a:xfrm>
            <a:off x="5581174" y="3583675"/>
            <a:ext cx="881100" cy="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27"/>
          <p:cNvSpPr txBox="1"/>
          <p:nvPr/>
        </p:nvSpPr>
        <p:spPr>
          <a:xfrm>
            <a:off x="5581300" y="3190075"/>
            <a:ext cx="880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2"/>
                </a:solidFill>
                <a:latin typeface="Lato"/>
                <a:ea typeface="Lato"/>
                <a:cs typeface="Lato"/>
                <a:sym typeface="Lato"/>
              </a:rPr>
              <a:t>t(i)= ∑(t(i)/t)</a:t>
            </a:r>
            <a:endParaRPr sz="1000">
              <a:latin typeface="Lato"/>
              <a:ea typeface="Lato"/>
              <a:cs typeface="Lato"/>
              <a:sym typeface="Lato"/>
            </a:endParaRPr>
          </a:p>
        </p:txBody>
      </p:sp>
      <p:sp>
        <p:nvSpPr>
          <p:cNvPr id="234" name="Google Shape;234;p27"/>
          <p:cNvSpPr/>
          <p:nvPr/>
        </p:nvSpPr>
        <p:spPr>
          <a:xfrm>
            <a:off x="7530825" y="3161275"/>
            <a:ext cx="657600" cy="8448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p:txBody>
      </p:sp>
      <p:cxnSp>
        <p:nvCxnSpPr>
          <p:cNvPr id="235" name="Google Shape;235;p27"/>
          <p:cNvCxnSpPr>
            <a:stCxn id="228" idx="3"/>
            <a:endCxn id="234" idx="1"/>
          </p:cNvCxnSpPr>
          <p:nvPr/>
        </p:nvCxnSpPr>
        <p:spPr>
          <a:xfrm>
            <a:off x="7119825" y="3583675"/>
            <a:ext cx="411000" cy="0"/>
          </a:xfrm>
          <a:prstGeom prst="straightConnector1">
            <a:avLst/>
          </a:prstGeom>
          <a:noFill/>
          <a:ln cap="flat" cmpd="sng" w="9525">
            <a:solidFill>
              <a:schemeClr val="dk2"/>
            </a:solidFill>
            <a:prstDash val="solid"/>
            <a:round/>
            <a:headEnd len="med" w="med" type="none"/>
            <a:tailEnd len="med" w="med" type="triangle"/>
          </a:ln>
        </p:spPr>
      </p:cxnSp>
      <p:pic>
        <p:nvPicPr>
          <p:cNvPr id="236" name="Google Shape;236;p27"/>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Loss Function (Log Loss)</a:t>
            </a:r>
            <a:endParaRPr>
              <a:solidFill>
                <a:schemeClr val="dk1"/>
              </a:solidFill>
            </a:endParaRPr>
          </a:p>
        </p:txBody>
      </p:sp>
      <p:sp>
        <p:nvSpPr>
          <p:cNvPr id="242" name="Google Shape;242;p28"/>
          <p:cNvSpPr txBox="1"/>
          <p:nvPr>
            <p:ph idx="1" type="body"/>
          </p:nvPr>
        </p:nvSpPr>
        <p:spPr>
          <a:xfrm>
            <a:off x="2400249" y="137662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Where y is either {0,1},  p is the probability assigned to that class and M is the no of classes present. </a:t>
            </a:r>
            <a:endParaRPr/>
          </a:p>
          <a:p>
            <a:pPr indent="-342900" lvl="0" marL="457200" rtl="0" algn="l">
              <a:spcBef>
                <a:spcPts val="0"/>
              </a:spcBef>
              <a:spcAft>
                <a:spcPts val="0"/>
              </a:spcAft>
              <a:buSzPts val="1800"/>
              <a:buAutoNum type="arabicPeriod"/>
            </a:pPr>
            <a:r>
              <a:rPr lang="en"/>
              <a:t>Ex:  if a certain image is classified as dalmatian  y₁ = 1 and the rest will be zero.</a:t>
            </a:r>
            <a:endParaRPr/>
          </a:p>
          <a:p>
            <a:pPr indent="-342900" lvl="0" marL="457200" rtl="0" algn="l">
              <a:spcBef>
                <a:spcPts val="0"/>
              </a:spcBef>
              <a:spcAft>
                <a:spcPts val="0"/>
              </a:spcAft>
              <a:buSzPts val="1800"/>
              <a:buAutoNum type="arabicPeriod"/>
            </a:pPr>
            <a:r>
              <a:rPr lang="en"/>
              <a:t>This loss function is minimized for every iteration.</a:t>
            </a:r>
            <a:endParaRPr/>
          </a:p>
        </p:txBody>
      </p:sp>
      <p:sp>
        <p:nvSpPr>
          <p:cNvPr id="243" name="Google Shape;243;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44" name="Google Shape;244;p28"/>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pic>
        <p:nvPicPr>
          <p:cNvPr id="245" name="Google Shape;245;p28"/>
          <p:cNvPicPr preferRelativeResize="0"/>
          <p:nvPr/>
        </p:nvPicPr>
        <p:blipFill>
          <a:blip r:embed="rId4">
            <a:alphaModFix/>
          </a:blip>
          <a:stretch>
            <a:fillRect/>
          </a:stretch>
        </p:blipFill>
        <p:spPr>
          <a:xfrm>
            <a:off x="4443663" y="1211350"/>
            <a:ext cx="2234769" cy="100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9"/>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Stochastic Gradient Descent</a:t>
            </a:r>
            <a:endParaRPr sz="4800">
              <a:solidFill>
                <a:schemeClr val="dk1"/>
              </a:solidFill>
            </a:endParaRPr>
          </a:p>
        </p:txBody>
      </p:sp>
      <p:sp>
        <p:nvSpPr>
          <p:cNvPr id="251" name="Google Shape;251;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252" name="Google Shape;252;p29"/>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30"/>
          <p:cNvPicPr preferRelativeResize="0"/>
          <p:nvPr/>
        </p:nvPicPr>
        <p:blipFill>
          <a:blip r:embed="rId3">
            <a:alphaModFix/>
          </a:blip>
          <a:stretch>
            <a:fillRect/>
          </a:stretch>
        </p:blipFill>
        <p:spPr>
          <a:xfrm>
            <a:off x="429725" y="152400"/>
            <a:ext cx="8284550" cy="4838700"/>
          </a:xfrm>
          <a:prstGeom prst="rect">
            <a:avLst/>
          </a:prstGeom>
          <a:noFill/>
          <a:ln>
            <a:noFill/>
          </a:ln>
        </p:spPr>
      </p:pic>
      <p:sp>
        <p:nvSpPr>
          <p:cNvPr id="258" name="Google Shape;258;p30"/>
          <p:cNvSpPr txBox="1"/>
          <p:nvPr/>
        </p:nvSpPr>
        <p:spPr>
          <a:xfrm>
            <a:off x="1973250" y="216550"/>
            <a:ext cx="5197500" cy="6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Lato"/>
                <a:ea typeface="Lato"/>
                <a:cs typeface="Lato"/>
                <a:sym typeface="Lato"/>
              </a:rPr>
              <a:t>What is Gradient Descent?</a:t>
            </a:r>
            <a:endParaRPr sz="3000">
              <a:solidFill>
                <a:schemeClr val="dk1"/>
              </a:solidFill>
              <a:latin typeface="Lato"/>
              <a:ea typeface="Lato"/>
              <a:cs typeface="Lato"/>
              <a:sym typeface="Lato"/>
            </a:endParaRPr>
          </a:p>
        </p:txBody>
      </p:sp>
      <p:pic>
        <p:nvPicPr>
          <p:cNvPr id="259" name="Google Shape;259;p30"/>
          <p:cNvPicPr preferRelativeResize="0"/>
          <p:nvPr/>
        </p:nvPicPr>
        <p:blipFill rotWithShape="1">
          <a:blip r:embed="rId4">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1"/>
          <p:cNvSpPr txBox="1"/>
          <p:nvPr>
            <p:ph idx="2" type="body"/>
          </p:nvPr>
        </p:nvSpPr>
        <p:spPr>
          <a:xfrm>
            <a:off x="4939500" y="724200"/>
            <a:ext cx="40452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a:p>
          <a:p>
            <a:pPr indent="0" lvl="0" marL="0" rtl="0" algn="l">
              <a:lnSpc>
                <a:spcPct val="115000"/>
              </a:lnSpc>
              <a:spcBef>
                <a:spcPts val="0"/>
              </a:spcBef>
              <a:spcAft>
                <a:spcPts val="0"/>
              </a:spcAft>
              <a:buSzPts val="1800"/>
              <a:buNone/>
            </a:pPr>
            <a:r>
              <a:t/>
            </a:r>
            <a:endParaRPr b="1"/>
          </a:p>
          <a:p>
            <a:pPr indent="0" lvl="0" marL="0" rtl="0" algn="l">
              <a:lnSpc>
                <a:spcPct val="115000"/>
              </a:lnSpc>
              <a:spcBef>
                <a:spcPts val="0"/>
              </a:spcBef>
              <a:spcAft>
                <a:spcPts val="0"/>
              </a:spcAft>
              <a:buSzPts val="1800"/>
              <a:buNone/>
            </a:pPr>
            <a:r>
              <a:rPr b="1" lang="en" sz="2400"/>
              <a:t>What is Stochastic Gradient Descent?</a:t>
            </a:r>
            <a:endParaRPr b="1" sz="2400"/>
          </a:p>
          <a:p>
            <a:pPr indent="0" lvl="0" marL="0" rtl="0" algn="l">
              <a:lnSpc>
                <a:spcPct val="115000"/>
              </a:lnSpc>
              <a:spcBef>
                <a:spcPts val="0"/>
              </a:spcBef>
              <a:spcAft>
                <a:spcPts val="0"/>
              </a:spcAft>
              <a:buSzPts val="1800"/>
              <a:buNone/>
            </a:pPr>
            <a:r>
              <a:t/>
            </a:r>
            <a:endParaRPr b="1"/>
          </a:p>
          <a:p>
            <a:pPr indent="-342900" lvl="0" marL="457200" rtl="0" algn="l">
              <a:lnSpc>
                <a:spcPct val="115000"/>
              </a:lnSpc>
              <a:spcBef>
                <a:spcPts val="0"/>
              </a:spcBef>
              <a:spcAft>
                <a:spcPts val="0"/>
              </a:spcAft>
              <a:buSzPts val="1800"/>
              <a:buChar char="➔"/>
            </a:pPr>
            <a:r>
              <a:rPr lang="en"/>
              <a:t>Thousands of data points to take into consideration each time</a:t>
            </a:r>
            <a:endParaRPr/>
          </a:p>
          <a:p>
            <a:pPr indent="-342900" lvl="0" marL="457200" rtl="0" algn="l">
              <a:spcBef>
                <a:spcPts val="0"/>
              </a:spcBef>
              <a:spcAft>
                <a:spcPts val="0"/>
              </a:spcAft>
              <a:buSzPts val="1800"/>
              <a:buChar char="➔"/>
            </a:pPr>
            <a:r>
              <a:rPr lang="en"/>
              <a:t>Solution: </a:t>
            </a:r>
            <a:r>
              <a:rPr lang="en"/>
              <a:t>Stochastic Approach to Gradient Descent</a:t>
            </a:r>
            <a:endParaRPr/>
          </a:p>
          <a:p>
            <a:pPr indent="0" lvl="0" marL="45720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265" name="Google Shape;265;p31"/>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pic>
        <p:nvPicPr>
          <p:cNvPr id="266" name="Google Shape;266;p31"/>
          <p:cNvPicPr preferRelativeResize="0"/>
          <p:nvPr/>
        </p:nvPicPr>
        <p:blipFill>
          <a:blip r:embed="rId4">
            <a:alphaModFix/>
          </a:blip>
          <a:stretch>
            <a:fillRect/>
          </a:stretch>
        </p:blipFill>
        <p:spPr>
          <a:xfrm>
            <a:off x="558475" y="1423988"/>
            <a:ext cx="3381375" cy="244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Overview</a:t>
            </a:r>
            <a:endParaRPr/>
          </a:p>
        </p:txBody>
      </p:sp>
      <p:sp>
        <p:nvSpPr>
          <p:cNvPr id="81" name="Google Shape;81;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a:p>
          <a:p>
            <a:pPr indent="-342900" lvl="0" marL="457200" rtl="0" algn="l">
              <a:lnSpc>
                <a:spcPct val="115000"/>
              </a:lnSpc>
              <a:spcBef>
                <a:spcPts val="0"/>
              </a:spcBef>
              <a:spcAft>
                <a:spcPts val="0"/>
              </a:spcAft>
              <a:buSzPts val="1800"/>
              <a:buChar char="●"/>
            </a:pPr>
            <a:r>
              <a:rPr b="1" lang="en"/>
              <a:t>Objective</a:t>
            </a:r>
            <a:endParaRPr b="1"/>
          </a:p>
          <a:p>
            <a:pPr indent="-342900" lvl="0" marL="457200" rtl="0" algn="l">
              <a:lnSpc>
                <a:spcPct val="115000"/>
              </a:lnSpc>
              <a:spcBef>
                <a:spcPts val="0"/>
              </a:spcBef>
              <a:spcAft>
                <a:spcPts val="0"/>
              </a:spcAft>
              <a:buSzPts val="1800"/>
              <a:buChar char="●"/>
            </a:pPr>
            <a:r>
              <a:rPr b="1" lang="en"/>
              <a:t>Results of Completed Work</a:t>
            </a:r>
            <a:endParaRPr b="1"/>
          </a:p>
          <a:p>
            <a:pPr indent="-342900" lvl="0" marL="457200" rtl="0" algn="l">
              <a:lnSpc>
                <a:spcPct val="115000"/>
              </a:lnSpc>
              <a:spcBef>
                <a:spcPts val="0"/>
              </a:spcBef>
              <a:spcAft>
                <a:spcPts val="0"/>
              </a:spcAft>
              <a:buSzPts val="1800"/>
              <a:buChar char="●"/>
            </a:pPr>
            <a:r>
              <a:rPr b="1" lang="en"/>
              <a:t>Future Work</a:t>
            </a:r>
            <a:endParaRPr b="1"/>
          </a:p>
          <a:p>
            <a:pPr indent="-342900" lvl="0" marL="457200" rtl="0" algn="l">
              <a:lnSpc>
                <a:spcPct val="115000"/>
              </a:lnSpc>
              <a:spcBef>
                <a:spcPts val="0"/>
              </a:spcBef>
              <a:spcAft>
                <a:spcPts val="0"/>
              </a:spcAft>
              <a:buSzPts val="1800"/>
              <a:buChar char="●"/>
            </a:pPr>
            <a:r>
              <a:rPr b="1" lang="en"/>
              <a:t>Difficulties Faced</a:t>
            </a:r>
            <a:endParaRPr b="1"/>
          </a:p>
        </p:txBody>
      </p:sp>
      <p:sp>
        <p:nvSpPr>
          <p:cNvPr id="82" name="Google Shape;82;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83" name="Google Shape;83;p14"/>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Why Stochastic?</a:t>
            </a:r>
            <a:endParaRPr sz="2400">
              <a:solidFill>
                <a:schemeClr val="lt1"/>
              </a:solidFill>
              <a:latin typeface="Lato"/>
              <a:ea typeface="Lato"/>
              <a:cs typeface="Lato"/>
              <a:sym typeface="Lato"/>
            </a:endParaRPr>
          </a:p>
        </p:txBody>
      </p:sp>
      <p:sp>
        <p:nvSpPr>
          <p:cNvPr id="272" name="Google Shape;272;p32"/>
          <p:cNvSpPr txBox="1"/>
          <p:nvPr>
            <p:ph idx="1" type="body"/>
          </p:nvPr>
        </p:nvSpPr>
        <p:spPr>
          <a:xfrm>
            <a:off x="186076" y="1526475"/>
            <a:ext cx="8585700" cy="300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600"/>
              </a:spcBef>
              <a:spcAft>
                <a:spcPts val="0"/>
              </a:spcAft>
              <a:buSzPts val="1600"/>
              <a:buChar char="●"/>
            </a:pPr>
            <a:r>
              <a:rPr lang="en" sz="1600"/>
              <a:t>If computing loss takes n operations, then finding the gradient can take upto 3x the computational effort.</a:t>
            </a:r>
            <a:endParaRPr sz="1600"/>
          </a:p>
          <a:p>
            <a:pPr indent="-330200" lvl="0" marL="457200" rtl="0" algn="l">
              <a:lnSpc>
                <a:spcPct val="115000"/>
              </a:lnSpc>
              <a:spcBef>
                <a:spcPts val="1600"/>
              </a:spcBef>
              <a:spcAft>
                <a:spcPts val="0"/>
              </a:spcAft>
              <a:buSzPts val="1600"/>
              <a:buChar char="●"/>
            </a:pPr>
            <a:r>
              <a:rPr lang="en" sz="1600"/>
              <a:t>Computing the loss function takes into account every single data point. Since this process is iterative, we will go through the data point hundreds or thousands of times.</a:t>
            </a:r>
            <a:endParaRPr sz="1600"/>
          </a:p>
          <a:p>
            <a:pPr indent="-330200" lvl="0" marL="457200" rtl="0" algn="l">
              <a:lnSpc>
                <a:spcPct val="115000"/>
              </a:lnSpc>
              <a:spcBef>
                <a:spcPts val="1600"/>
              </a:spcBef>
              <a:spcAft>
                <a:spcPts val="0"/>
              </a:spcAft>
              <a:buSzPts val="1600"/>
              <a:buChar char="●"/>
            </a:pPr>
            <a:r>
              <a:rPr lang="en" sz="1600"/>
              <a:t>So instead, we pick a small number of random samples each time. This might seem counterintuitive at first but it actually ends up giving the right results, although requiring us to do it many times but saving up on actual data point considerations.</a:t>
            </a:r>
            <a:endParaRPr sz="1600"/>
          </a:p>
        </p:txBody>
      </p:sp>
      <p:sp>
        <p:nvSpPr>
          <p:cNvPr id="273" name="Google Shape;273;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274" name="Google Shape;274;p32"/>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3"/>
          <p:cNvSpPr txBox="1"/>
          <p:nvPr>
            <p:ph idx="4294967295" type="title"/>
          </p:nvPr>
        </p:nvSpPr>
        <p:spPr>
          <a:xfrm>
            <a:off x="734250" y="41520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Data Augmentation</a:t>
            </a:r>
            <a:endParaRPr sz="4800">
              <a:solidFill>
                <a:schemeClr val="dk1"/>
              </a:solidFill>
            </a:endParaRPr>
          </a:p>
        </p:txBody>
      </p:sp>
      <p:sp>
        <p:nvSpPr>
          <p:cNvPr id="280" name="Google Shape;280;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281" name="Google Shape;281;p33"/>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
        <p:nvSpPr>
          <p:cNvPr id="282" name="Google Shape;282;p33"/>
          <p:cNvSpPr txBox="1"/>
          <p:nvPr/>
        </p:nvSpPr>
        <p:spPr>
          <a:xfrm>
            <a:off x="909850" y="1733400"/>
            <a:ext cx="7675500" cy="240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What is data Augmentation?</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Why did we have to do Data Augmentation?</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What all did we do in Data Augmentation?</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Conversion from RGB color space to CMY color space</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Dithering of an Image</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Creating Primary colors version of an image</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Translation of an image</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Vertically Flipping an image</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Horizontally Flipping an image</a:t>
            </a:r>
            <a:endParaRPr sz="18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lt1"/>
                </a:solidFill>
              </a:rPr>
              <a:t>‹#›</a:t>
            </a:fld>
            <a:endParaRPr>
              <a:solidFill>
                <a:schemeClr val="lt1"/>
              </a:solidFill>
            </a:endParaRPr>
          </a:p>
        </p:txBody>
      </p:sp>
      <p:sp>
        <p:nvSpPr>
          <p:cNvPr id="288" name="Google Shape;288;p3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94" name="Google Shape;294;p35"/>
          <p:cNvPicPr preferRelativeResize="0"/>
          <p:nvPr/>
        </p:nvPicPr>
        <p:blipFill rotWithShape="1">
          <a:blip r:embed="rId3">
            <a:alphaModFix/>
          </a:blip>
          <a:srcRect b="17979" l="15221" r="54408" t="44780"/>
          <a:stretch/>
        </p:blipFill>
        <p:spPr>
          <a:xfrm>
            <a:off x="244925" y="1479325"/>
            <a:ext cx="4202451" cy="2939124"/>
          </a:xfrm>
          <a:prstGeom prst="rect">
            <a:avLst/>
          </a:prstGeom>
          <a:noFill/>
          <a:ln>
            <a:noFill/>
          </a:ln>
        </p:spPr>
      </p:pic>
      <p:pic>
        <p:nvPicPr>
          <p:cNvPr id="295" name="Google Shape;295;p35"/>
          <p:cNvPicPr preferRelativeResize="0"/>
          <p:nvPr/>
        </p:nvPicPr>
        <p:blipFill rotWithShape="1">
          <a:blip r:embed="rId4">
            <a:alphaModFix/>
          </a:blip>
          <a:srcRect b="17102" l="15988" r="54620" t="45368"/>
          <a:stretch/>
        </p:blipFill>
        <p:spPr>
          <a:xfrm>
            <a:off x="4499175" y="1479325"/>
            <a:ext cx="4354251" cy="2939124"/>
          </a:xfrm>
          <a:prstGeom prst="rect">
            <a:avLst/>
          </a:prstGeom>
          <a:noFill/>
          <a:ln>
            <a:noFill/>
          </a:ln>
        </p:spPr>
      </p:pic>
      <p:sp>
        <p:nvSpPr>
          <p:cNvPr id="296" name="Google Shape;296;p35"/>
          <p:cNvSpPr txBox="1"/>
          <p:nvPr/>
        </p:nvSpPr>
        <p:spPr>
          <a:xfrm>
            <a:off x="244925" y="407075"/>
            <a:ext cx="8608500" cy="58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Lato"/>
                <a:ea typeface="Lato"/>
                <a:cs typeface="Lato"/>
                <a:sym typeface="Lato"/>
              </a:rPr>
              <a:t>Variations in Accuracy and Loss for each value of Epoch</a:t>
            </a:r>
            <a:endParaRPr b="1" sz="2600">
              <a:solidFill>
                <a:schemeClr val="dk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2" name="Google Shape;302;p36"/>
          <p:cNvSpPr txBox="1"/>
          <p:nvPr/>
        </p:nvSpPr>
        <p:spPr>
          <a:xfrm>
            <a:off x="270700" y="360950"/>
            <a:ext cx="8301900" cy="7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Lato"/>
                <a:ea typeface="Lato"/>
                <a:cs typeface="Lato"/>
                <a:sym typeface="Lato"/>
              </a:rPr>
              <a:t>Confusion Matrix, Precision, Recall and F1-score</a:t>
            </a:r>
            <a:endParaRPr b="1" sz="2600">
              <a:solidFill>
                <a:schemeClr val="dk1"/>
              </a:solidFill>
              <a:latin typeface="Lato"/>
              <a:ea typeface="Lato"/>
              <a:cs typeface="Lato"/>
              <a:sym typeface="Lato"/>
            </a:endParaRPr>
          </a:p>
        </p:txBody>
      </p:sp>
      <p:graphicFrame>
        <p:nvGraphicFramePr>
          <p:cNvPr id="303" name="Google Shape;303;p36"/>
          <p:cNvGraphicFramePr/>
          <p:nvPr/>
        </p:nvGraphicFramePr>
        <p:xfrm>
          <a:off x="451175" y="1598900"/>
          <a:ext cx="3000000" cy="3000000"/>
        </p:xfrm>
        <a:graphic>
          <a:graphicData uri="http://schemas.openxmlformats.org/drawingml/2006/table">
            <a:tbl>
              <a:tblPr>
                <a:noFill/>
                <a:tableStyleId>{17C99338-0BB8-436F-8D2C-B44C2AC7A1AA}</a:tableStyleId>
              </a:tblPr>
              <a:tblGrid>
                <a:gridCol w="598500"/>
                <a:gridCol w="598500"/>
                <a:gridCol w="598500"/>
                <a:gridCol w="598500"/>
                <a:gridCol w="598500"/>
                <a:gridCol w="598500"/>
              </a:tblGrid>
              <a:tr h="3962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130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125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199</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233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182</a:t>
                      </a:r>
                      <a:endParaRPr/>
                    </a:p>
                  </a:txBody>
                  <a:tcPr marT="91425" marB="91425" marR="91425" marL="91425"/>
                </a:tc>
              </a:tr>
            </a:tbl>
          </a:graphicData>
        </a:graphic>
      </p:graphicFrame>
      <p:graphicFrame>
        <p:nvGraphicFramePr>
          <p:cNvPr id="304" name="Google Shape;304;p36"/>
          <p:cNvGraphicFramePr/>
          <p:nvPr/>
        </p:nvGraphicFramePr>
        <p:xfrm>
          <a:off x="4271950" y="1788850"/>
          <a:ext cx="3000000" cy="3000000"/>
        </p:xfrm>
        <a:graphic>
          <a:graphicData uri="http://schemas.openxmlformats.org/drawingml/2006/table">
            <a:tbl>
              <a:tblPr>
                <a:noFill/>
                <a:tableStyleId>{17C99338-0BB8-436F-8D2C-B44C2AC7A1AA}</a:tableStyleId>
              </a:tblPr>
              <a:tblGrid>
                <a:gridCol w="990575"/>
                <a:gridCol w="629625"/>
                <a:gridCol w="629625"/>
                <a:gridCol w="629625"/>
                <a:gridCol w="629625"/>
                <a:gridCol w="629625"/>
              </a:tblGrid>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0.86</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0.93</a:t>
                      </a:r>
                      <a:endParaRPr/>
                    </a:p>
                  </a:txBody>
                  <a:tcPr marT="91425" marB="91425" marR="91425" marL="91425"/>
                </a:tc>
              </a:tr>
              <a:tr h="381000">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0.97</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r>
            </a:tbl>
          </a:graphicData>
        </a:graphic>
      </p:graphicFrame>
      <p:sp>
        <p:nvSpPr>
          <p:cNvPr id="305" name="Google Shape;305;p36"/>
          <p:cNvSpPr txBox="1"/>
          <p:nvPr/>
        </p:nvSpPr>
        <p:spPr>
          <a:xfrm>
            <a:off x="1220975" y="3957100"/>
            <a:ext cx="1624200" cy="2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Confusion matrix</a:t>
            </a:r>
            <a:endParaRPr>
              <a:latin typeface="Lato"/>
              <a:ea typeface="Lato"/>
              <a:cs typeface="Lato"/>
              <a:sym typeface="Lato"/>
            </a:endParaRPr>
          </a:p>
        </p:txBody>
      </p:sp>
      <p:sp>
        <p:nvSpPr>
          <p:cNvPr id="306" name="Google Shape;306;p36"/>
          <p:cNvSpPr txBox="1"/>
          <p:nvPr/>
        </p:nvSpPr>
        <p:spPr>
          <a:xfrm>
            <a:off x="451175" y="1237625"/>
            <a:ext cx="14181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Predicted ---&gt;</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12" name="Google Shape;312;p37"/>
          <p:cNvSpPr txBox="1"/>
          <p:nvPr/>
        </p:nvSpPr>
        <p:spPr>
          <a:xfrm>
            <a:off x="421050" y="390975"/>
            <a:ext cx="8301900" cy="7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Lato"/>
                <a:ea typeface="Lato"/>
                <a:cs typeface="Lato"/>
                <a:sym typeface="Lato"/>
              </a:rPr>
              <a:t>Comparing  results </a:t>
            </a:r>
            <a:r>
              <a:rPr b="1" lang="en" sz="3000">
                <a:solidFill>
                  <a:schemeClr val="dk1"/>
                </a:solidFill>
                <a:latin typeface="Lato"/>
                <a:ea typeface="Lato"/>
                <a:cs typeface="Lato"/>
                <a:sym typeface="Lato"/>
              </a:rPr>
              <a:t>with SVM </a:t>
            </a:r>
            <a:endParaRPr b="1" sz="3000">
              <a:solidFill>
                <a:schemeClr val="dk1"/>
              </a:solidFill>
              <a:latin typeface="Lato"/>
              <a:ea typeface="Lato"/>
              <a:cs typeface="Lato"/>
              <a:sym typeface="Lato"/>
            </a:endParaRPr>
          </a:p>
        </p:txBody>
      </p:sp>
      <p:pic>
        <p:nvPicPr>
          <p:cNvPr id="313" name="Google Shape;313;p37"/>
          <p:cNvPicPr preferRelativeResize="0"/>
          <p:nvPr/>
        </p:nvPicPr>
        <p:blipFill rotWithShape="1">
          <a:blip r:embed="rId3">
            <a:alphaModFix/>
          </a:blip>
          <a:srcRect b="11356" l="20868" r="52081" t="66872"/>
          <a:stretch/>
        </p:blipFill>
        <p:spPr>
          <a:xfrm>
            <a:off x="1955200" y="1751175"/>
            <a:ext cx="5233576" cy="2051399"/>
          </a:xfrm>
          <a:prstGeom prst="rect">
            <a:avLst/>
          </a:prstGeom>
          <a:noFill/>
          <a:ln>
            <a:noFill/>
          </a:ln>
        </p:spPr>
      </p:pic>
      <p:pic>
        <p:nvPicPr>
          <p:cNvPr id="314" name="Google Shape;314;p37"/>
          <p:cNvPicPr preferRelativeResize="0"/>
          <p:nvPr/>
        </p:nvPicPr>
        <p:blipFill rotWithShape="1">
          <a:blip r:embed="rId4">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274250" y="2169900"/>
            <a:ext cx="4045200" cy="803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References</a:t>
            </a:r>
            <a:endParaRPr/>
          </a:p>
        </p:txBody>
      </p:sp>
      <p:sp>
        <p:nvSpPr>
          <p:cNvPr id="320" name="Google Shape;320;p38"/>
          <p:cNvSpPr txBox="1"/>
          <p:nvPr>
            <p:ph idx="2" type="body"/>
          </p:nvPr>
        </p:nvSpPr>
        <p:spPr>
          <a:xfrm>
            <a:off x="4843475" y="192875"/>
            <a:ext cx="3933000" cy="48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https://www.analyticsvidhya.com/blog/2017/09/understaing-support-vector-machine-example-code/</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https://medium.com/@tifa2up/image-classification-using-deep-neural-networks-a-beginner-friendly-approach-using-tensorflow-94b0a090ccd4</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https://medium.com/@pechyonkin/key-deep-learning-architectures-lenet-5-6fc3c59e6f4</a:t>
            </a:r>
            <a:endParaRPr sz="1400">
              <a:solidFill>
                <a:srgbClr val="FFFFFF"/>
              </a:solidFill>
            </a:endParaRPr>
          </a:p>
        </p:txBody>
      </p:sp>
      <p:sp>
        <p:nvSpPr>
          <p:cNvPr id="321" name="Google Shape;321;p3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322" name="Google Shape;322;p38"/>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Char char="●"/>
            </a:pPr>
            <a:r>
              <a:rPr lang="en" sz="1000">
                <a:solidFill>
                  <a:srgbClr val="FFFFFF"/>
                </a:solidFill>
              </a:rPr>
              <a:t>Kurian J. and Karunakaran  V. (2012). A Survey on Image Classification Methods. [online] Pdfs.semanticscholar.org. Available at: https://pdfs.semanticscholar.org/8fcc/28ca0cd491c62868ee8866784ee6cf40f374.pdf [Accessed 7 Feb. 2019].</a:t>
            </a: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Kamavisdar P., Saluja S. and Agrawal  S. (2013). A Survey on Image Classification approaches and techniques. [online] Pdfs.semanticscholar.org. Available at: https://pdfs.semanticscholar.org/9509/c435260fce9dbceaf44b52791ac8fc5343bf.pdf [Accessed 7 Feb. 2019].</a:t>
            </a: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Nupur Thakur, Deepa Maheshwari. A REVIEW OF IMAGE CLASSIFICATION TECHNIQUES. Available at: https://www.irjet.net/archives/V4/i11/IRJET-V4I11287.pdf</a:t>
            </a:r>
            <a:endParaRPr sz="1000">
              <a:solidFill>
                <a:srgbClr val="FFFFFF"/>
              </a:solidFill>
            </a:endParaRPr>
          </a:p>
          <a:p>
            <a:pPr indent="-292100" lvl="0" marL="457200" rtl="0" algn="l">
              <a:lnSpc>
                <a:spcPct val="115000"/>
              </a:lnSpc>
              <a:spcBef>
                <a:spcPts val="0"/>
              </a:spcBef>
              <a:spcAft>
                <a:spcPts val="0"/>
              </a:spcAft>
              <a:buClr>
                <a:srgbClr val="FFFFFF"/>
              </a:buClr>
              <a:buSzPts val="1000"/>
              <a:buChar char="●"/>
            </a:pPr>
            <a:r>
              <a:rPr lang="en" sz="1000">
                <a:solidFill>
                  <a:srgbClr val="FFFFFF"/>
                </a:solidFill>
              </a:rPr>
              <a:t>Maneela Jain, Pushpendra Singh Tomar. Review of Image Classification Methods and Techniques. Available at: https://www.ijert.org/research/review-of-image-classification-methods-and-techniques-IJERTV2IS80157.pdf</a:t>
            </a:r>
            <a:endParaRPr sz="1000">
              <a:solidFill>
                <a:srgbClr val="FFFFFF"/>
              </a:solidFill>
            </a:endParaRPr>
          </a:p>
        </p:txBody>
      </p:sp>
      <p:sp>
        <p:nvSpPr>
          <p:cNvPr id="328" name="Google Shape;328;p3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329" name="Google Shape;329;p39"/>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
        <p:nvSpPr>
          <p:cNvPr id="330" name="Google Shape;330;p39"/>
          <p:cNvSpPr txBox="1"/>
          <p:nvPr>
            <p:ph type="title"/>
          </p:nvPr>
        </p:nvSpPr>
        <p:spPr>
          <a:xfrm>
            <a:off x="274250" y="2169900"/>
            <a:ext cx="4045200" cy="803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References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0"/>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Thank You</a:t>
            </a:r>
            <a:endParaRPr sz="4800">
              <a:solidFill>
                <a:schemeClr val="dk1"/>
              </a:solidFill>
            </a:endParaRPr>
          </a:p>
        </p:txBody>
      </p:sp>
      <p:sp>
        <p:nvSpPr>
          <p:cNvPr id="336" name="Google Shape;336;p4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337" name="Google Shape;337;p40"/>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Objectives</a:t>
            </a:r>
            <a:endParaRPr sz="2400">
              <a:solidFill>
                <a:schemeClr val="lt1"/>
              </a:solidFill>
              <a:latin typeface="Lato"/>
              <a:ea typeface="Lato"/>
              <a:cs typeface="Lato"/>
              <a:sym typeface="Lato"/>
            </a:endParaRPr>
          </a:p>
        </p:txBody>
      </p:sp>
      <p:sp>
        <p:nvSpPr>
          <p:cNvPr id="89" name="Google Shape;89;p15"/>
          <p:cNvSpPr txBox="1"/>
          <p:nvPr>
            <p:ph idx="1" type="body"/>
          </p:nvPr>
        </p:nvSpPr>
        <p:spPr>
          <a:xfrm>
            <a:off x="186076" y="1602675"/>
            <a:ext cx="8585700" cy="300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600"/>
              </a:spcBef>
              <a:spcAft>
                <a:spcPts val="0"/>
              </a:spcAft>
              <a:buSzPts val="1600"/>
              <a:buChar char="●"/>
            </a:pPr>
            <a:r>
              <a:rPr lang="en" sz="1600"/>
              <a:t>To develop our concept of image classification from the ground-up, i.e, explore machine learning techniques first and then move onto deep learning techniques.</a:t>
            </a:r>
            <a:endParaRPr sz="1600"/>
          </a:p>
          <a:p>
            <a:pPr indent="-330200" lvl="0" marL="457200" rtl="0" algn="l">
              <a:lnSpc>
                <a:spcPct val="115000"/>
              </a:lnSpc>
              <a:spcBef>
                <a:spcPts val="1600"/>
              </a:spcBef>
              <a:spcAft>
                <a:spcPts val="0"/>
              </a:spcAft>
              <a:buSzPts val="1600"/>
              <a:buChar char="●"/>
            </a:pPr>
            <a:r>
              <a:rPr lang="en" sz="1600"/>
              <a:t>To research the underlying principles and techniques of image classification.</a:t>
            </a:r>
            <a:endParaRPr sz="1600"/>
          </a:p>
          <a:p>
            <a:pPr indent="-330200" lvl="0" marL="457200" rtl="0" algn="l">
              <a:lnSpc>
                <a:spcPct val="115000"/>
              </a:lnSpc>
              <a:spcBef>
                <a:spcPts val="1600"/>
              </a:spcBef>
              <a:spcAft>
                <a:spcPts val="0"/>
              </a:spcAft>
              <a:buSzPts val="1600"/>
              <a:buChar char="●"/>
            </a:pPr>
            <a:r>
              <a:rPr lang="en" sz="1600"/>
              <a:t>We also aim to, by the end compare the two most commonly used state-of-the-art techniques: CNN and SVM.</a:t>
            </a:r>
            <a:endParaRPr sz="1600"/>
          </a:p>
        </p:txBody>
      </p:sp>
      <p:sp>
        <p:nvSpPr>
          <p:cNvPr id="90" name="Google Shape;90;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91" name="Google Shape;91;p15"/>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Review of Literature</a:t>
            </a:r>
            <a:endParaRPr sz="2400">
              <a:solidFill>
                <a:schemeClr val="lt1"/>
              </a:solidFill>
              <a:latin typeface="Lato"/>
              <a:ea typeface="Lato"/>
              <a:cs typeface="Lato"/>
              <a:sym typeface="Lato"/>
            </a:endParaRPr>
          </a:p>
        </p:txBody>
      </p:sp>
      <p:sp>
        <p:nvSpPr>
          <p:cNvPr id="97" name="Google Shape;97;p16"/>
          <p:cNvSpPr txBox="1"/>
          <p:nvPr>
            <p:ph idx="1" type="body"/>
          </p:nvPr>
        </p:nvSpPr>
        <p:spPr>
          <a:xfrm>
            <a:off x="186076" y="1602675"/>
            <a:ext cx="8585700" cy="300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Survey on Image Classification Methods</a:t>
            </a:r>
            <a:endParaRPr sz="1800"/>
          </a:p>
          <a:p>
            <a:pPr indent="-342900" lvl="0" marL="457200" rtl="0" algn="l">
              <a:spcBef>
                <a:spcPts val="0"/>
              </a:spcBef>
              <a:spcAft>
                <a:spcPts val="0"/>
              </a:spcAft>
              <a:buSzPts val="1800"/>
              <a:buChar char="●"/>
            </a:pPr>
            <a:r>
              <a:rPr lang="en" sz="1800"/>
              <a:t>A Survey on Image Classification approaches and techniques</a:t>
            </a:r>
            <a:endParaRPr sz="1800"/>
          </a:p>
          <a:p>
            <a:pPr indent="-342900" lvl="0" marL="457200" rtl="0" algn="l">
              <a:spcBef>
                <a:spcPts val="0"/>
              </a:spcBef>
              <a:spcAft>
                <a:spcPts val="0"/>
              </a:spcAft>
              <a:buSzPts val="1800"/>
              <a:buChar char="●"/>
            </a:pPr>
            <a:r>
              <a:rPr lang="en" sz="1800"/>
              <a:t>Review of Image Classification methods and techniques</a:t>
            </a:r>
            <a:endParaRPr sz="1800"/>
          </a:p>
          <a:p>
            <a:pPr indent="-342900" lvl="0" marL="457200" rtl="0" algn="l">
              <a:spcBef>
                <a:spcPts val="0"/>
              </a:spcBef>
              <a:spcAft>
                <a:spcPts val="0"/>
              </a:spcAft>
              <a:buSzPts val="1800"/>
              <a:buChar char="●"/>
            </a:pPr>
            <a:r>
              <a:rPr lang="en" sz="1800"/>
              <a:t>Review of Image Classification techniques</a:t>
            </a:r>
            <a:endParaRPr sz="1600"/>
          </a:p>
        </p:txBody>
      </p:sp>
      <p:sp>
        <p:nvSpPr>
          <p:cNvPr id="98" name="Google Shape;98;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99" name="Google Shape;99;p16"/>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ato"/>
                <a:ea typeface="Lato"/>
                <a:cs typeface="Lato"/>
                <a:sym typeface="Lato"/>
              </a:rPr>
              <a:t>Work before Mid-Sem II Evaluation</a:t>
            </a:r>
            <a:endParaRPr/>
          </a:p>
        </p:txBody>
      </p:sp>
      <p:sp>
        <p:nvSpPr>
          <p:cNvPr id="105" name="Google Shape;105;p17"/>
          <p:cNvSpPr txBox="1"/>
          <p:nvPr>
            <p:ph idx="1" type="body"/>
          </p:nvPr>
        </p:nvSpPr>
        <p:spPr>
          <a:xfrm>
            <a:off x="2410112" y="13671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Study of SVM</a:t>
            </a:r>
            <a:endParaRPr/>
          </a:p>
          <a:p>
            <a:pPr indent="-342900" lvl="0" marL="457200" rtl="0" algn="l">
              <a:spcBef>
                <a:spcPts val="0"/>
              </a:spcBef>
              <a:spcAft>
                <a:spcPts val="0"/>
              </a:spcAft>
              <a:buSzPts val="1800"/>
              <a:buChar char="●"/>
            </a:pPr>
            <a:r>
              <a:rPr lang="en"/>
              <a:t>Implementation of Image Classification using SVM</a:t>
            </a:r>
            <a:endParaRPr/>
          </a:p>
          <a:p>
            <a:pPr indent="-342900" lvl="0" marL="457200" rtl="0" algn="l">
              <a:spcBef>
                <a:spcPts val="0"/>
              </a:spcBef>
              <a:spcAft>
                <a:spcPts val="0"/>
              </a:spcAft>
              <a:buSzPts val="1800"/>
              <a:buChar char="●"/>
            </a:pPr>
            <a:r>
              <a:rPr lang="en"/>
              <a:t>Results of Implementation:</a:t>
            </a:r>
            <a:endParaRPr/>
          </a:p>
          <a:p>
            <a:pPr indent="0" lvl="0" marL="457200" rtl="0" algn="l">
              <a:spcBef>
                <a:spcPts val="0"/>
              </a:spcBef>
              <a:spcAft>
                <a:spcPts val="0"/>
              </a:spcAft>
              <a:buNone/>
            </a:pPr>
            <a:r>
              <a:t/>
            </a:r>
            <a:endParaRPr/>
          </a:p>
        </p:txBody>
      </p:sp>
      <p:sp>
        <p:nvSpPr>
          <p:cNvPr id="106" name="Google Shape;106;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07" name="Google Shape;107;p17"/>
          <p:cNvPicPr preferRelativeResize="0"/>
          <p:nvPr/>
        </p:nvPicPr>
        <p:blipFill rotWithShape="1">
          <a:blip r:embed="rId3">
            <a:alphaModFix/>
          </a:blip>
          <a:srcRect b="11356" l="20868" r="52081" t="66872"/>
          <a:stretch/>
        </p:blipFill>
        <p:spPr>
          <a:xfrm>
            <a:off x="2410100" y="2557125"/>
            <a:ext cx="5458226" cy="1913625"/>
          </a:xfrm>
          <a:prstGeom prst="rect">
            <a:avLst/>
          </a:prstGeom>
          <a:noFill/>
          <a:ln>
            <a:noFill/>
          </a:ln>
        </p:spPr>
      </p:pic>
      <p:pic>
        <p:nvPicPr>
          <p:cNvPr id="108" name="Google Shape;108;p17"/>
          <p:cNvPicPr preferRelativeResize="0"/>
          <p:nvPr/>
        </p:nvPicPr>
        <p:blipFill rotWithShape="1">
          <a:blip r:embed="rId4">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CNN</a:t>
            </a:r>
            <a:endParaRPr sz="4800">
              <a:solidFill>
                <a:schemeClr val="dk1"/>
              </a:solidFill>
            </a:endParaRPr>
          </a:p>
        </p:txBody>
      </p:sp>
      <p:sp>
        <p:nvSpPr>
          <p:cNvPr id="114" name="Google Shape;114;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115" name="Google Shape;115;p18"/>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nvSpPr>
        <p:spPr>
          <a:xfrm>
            <a:off x="1641150" y="324375"/>
            <a:ext cx="6750900" cy="51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lang="en" sz="2200">
                <a:solidFill>
                  <a:schemeClr val="dk1"/>
                </a:solidFill>
                <a:latin typeface="Lato"/>
                <a:ea typeface="Lato"/>
                <a:cs typeface="Lato"/>
                <a:sym typeface="Lato"/>
              </a:rPr>
              <a:t>Why </a:t>
            </a:r>
            <a:r>
              <a:rPr b="1" i="0" lang="en" sz="2200" u="none" cap="none" strike="noStrike">
                <a:solidFill>
                  <a:schemeClr val="dk1"/>
                </a:solidFill>
                <a:latin typeface="Lato"/>
                <a:ea typeface="Lato"/>
                <a:cs typeface="Lato"/>
                <a:sym typeface="Lato"/>
              </a:rPr>
              <a:t>Shift to Convolutional Neural </a:t>
            </a:r>
            <a:r>
              <a:rPr b="1" lang="en" sz="2200">
                <a:solidFill>
                  <a:schemeClr val="dk1"/>
                </a:solidFill>
                <a:latin typeface="Lato"/>
                <a:ea typeface="Lato"/>
                <a:cs typeface="Lato"/>
                <a:sym typeface="Lato"/>
              </a:rPr>
              <a:t>N</a:t>
            </a:r>
            <a:r>
              <a:rPr b="1" i="0" lang="en" sz="2200" u="none" cap="none" strike="noStrike">
                <a:solidFill>
                  <a:schemeClr val="dk1"/>
                </a:solidFill>
                <a:latin typeface="Lato"/>
                <a:ea typeface="Lato"/>
                <a:cs typeface="Lato"/>
                <a:sym typeface="Lato"/>
              </a:rPr>
              <a:t>etworks?</a:t>
            </a:r>
            <a:endParaRPr b="1" i="0" sz="2200" u="none" cap="none" strike="noStrike">
              <a:solidFill>
                <a:schemeClr val="dk1"/>
              </a:solidFill>
              <a:latin typeface="Lato"/>
              <a:ea typeface="Lato"/>
              <a:cs typeface="Lato"/>
              <a:sym typeface="Lato"/>
            </a:endParaRPr>
          </a:p>
        </p:txBody>
      </p:sp>
      <p:sp>
        <p:nvSpPr>
          <p:cNvPr id="121" name="Google Shape;121;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122" name="Google Shape;122;p19"/>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
        <p:nvSpPr>
          <p:cNvPr id="123" name="Google Shape;123;p19"/>
          <p:cNvSpPr txBox="1"/>
          <p:nvPr/>
        </p:nvSpPr>
        <p:spPr>
          <a:xfrm>
            <a:off x="909850" y="874250"/>
            <a:ext cx="7588200" cy="19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Its potential for the model to learn useful features from raw data makes CNN capable of extracting informative features from images, eliminating the need of traditional manual image processing methods.</a:t>
            </a:r>
            <a:endParaRPr sz="1800">
              <a:solidFill>
                <a:schemeClr val="dk2"/>
              </a:solidFill>
              <a:latin typeface="Lato"/>
              <a:ea typeface="Lato"/>
              <a:cs typeface="Lato"/>
              <a:sym typeface="Lato"/>
            </a:endParaRPr>
          </a:p>
        </p:txBody>
      </p:sp>
      <p:pic>
        <p:nvPicPr>
          <p:cNvPr id="124" name="Google Shape;124;p19"/>
          <p:cNvPicPr preferRelativeResize="0"/>
          <p:nvPr/>
        </p:nvPicPr>
        <p:blipFill rotWithShape="1">
          <a:blip r:embed="rId4">
            <a:alphaModFix/>
          </a:blip>
          <a:srcRect b="7149" l="0" r="0" t="0"/>
          <a:stretch/>
        </p:blipFill>
        <p:spPr>
          <a:xfrm>
            <a:off x="2054575" y="2007425"/>
            <a:ext cx="5455375" cy="2929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CNN Architecture Used</a:t>
            </a:r>
            <a:endParaRPr sz="4800">
              <a:solidFill>
                <a:schemeClr val="dk1"/>
              </a:solidFill>
            </a:endParaRPr>
          </a:p>
        </p:txBody>
      </p:sp>
      <p:sp>
        <p:nvSpPr>
          <p:cNvPr id="130" name="Google Shape;130;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pic>
        <p:nvPicPr>
          <p:cNvPr id="131" name="Google Shape;131;p20"/>
          <p:cNvPicPr preferRelativeResize="0"/>
          <p:nvPr/>
        </p:nvPicPr>
        <p:blipFill rotWithShape="1">
          <a:blip r:embed="rId3">
            <a:alphaModFix/>
          </a:blip>
          <a:srcRect b="0" l="0" r="0" t="0"/>
          <a:stretch/>
        </p:blipFill>
        <p:spPr>
          <a:xfrm>
            <a:off x="152400" y="152400"/>
            <a:ext cx="757450" cy="75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p:nvPr/>
        </p:nvSpPr>
        <p:spPr>
          <a:xfrm>
            <a:off x="2979300" y="112350"/>
            <a:ext cx="1514700" cy="1346400"/>
          </a:xfrm>
          <a:prstGeom prst="cube">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384750" y="266700"/>
            <a:ext cx="1346400" cy="1332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384750" y="743525"/>
            <a:ext cx="13464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IMAGE</a:t>
            </a:r>
            <a:endParaRPr/>
          </a:p>
        </p:txBody>
      </p:sp>
      <p:sp>
        <p:nvSpPr>
          <p:cNvPr id="139" name="Google Shape;139;p21"/>
          <p:cNvSpPr txBox="1"/>
          <p:nvPr/>
        </p:nvSpPr>
        <p:spPr>
          <a:xfrm>
            <a:off x="384750" y="1599000"/>
            <a:ext cx="13464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120*120*1</a:t>
            </a:r>
            <a:endParaRPr/>
          </a:p>
        </p:txBody>
      </p:sp>
      <p:cxnSp>
        <p:nvCxnSpPr>
          <p:cNvPr id="140" name="Google Shape;140;p21"/>
          <p:cNvCxnSpPr>
            <a:stCxn id="138" idx="3"/>
            <a:endCxn id="136" idx="2"/>
          </p:cNvCxnSpPr>
          <p:nvPr/>
        </p:nvCxnSpPr>
        <p:spPr>
          <a:xfrm>
            <a:off x="1731150" y="953975"/>
            <a:ext cx="1248300" cy="0"/>
          </a:xfrm>
          <a:prstGeom prst="straightConnector1">
            <a:avLst/>
          </a:prstGeom>
          <a:noFill/>
          <a:ln cap="flat" cmpd="sng" w="38100">
            <a:solidFill>
              <a:srgbClr val="1C4587"/>
            </a:solidFill>
            <a:prstDash val="solid"/>
            <a:round/>
            <a:headEnd len="med" w="med" type="none"/>
            <a:tailEnd len="med" w="med" type="triangle"/>
          </a:ln>
        </p:spPr>
      </p:cxnSp>
      <p:sp>
        <p:nvSpPr>
          <p:cNvPr id="141" name="Google Shape;141;p21"/>
          <p:cNvSpPr txBox="1"/>
          <p:nvPr/>
        </p:nvSpPr>
        <p:spPr>
          <a:xfrm>
            <a:off x="1731150" y="491225"/>
            <a:ext cx="12483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5*5@6 </a:t>
            </a:r>
            <a:endParaRPr/>
          </a:p>
        </p:txBody>
      </p:sp>
      <p:sp>
        <p:nvSpPr>
          <p:cNvPr id="142" name="Google Shape;142;p21"/>
          <p:cNvSpPr txBox="1"/>
          <p:nvPr/>
        </p:nvSpPr>
        <p:spPr>
          <a:xfrm>
            <a:off x="2881150" y="1416725"/>
            <a:ext cx="13464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116*116*6</a:t>
            </a:r>
            <a:endParaRPr/>
          </a:p>
        </p:txBody>
      </p:sp>
      <p:sp>
        <p:nvSpPr>
          <p:cNvPr id="143" name="Google Shape;143;p21"/>
          <p:cNvSpPr txBox="1"/>
          <p:nvPr/>
        </p:nvSpPr>
        <p:spPr>
          <a:xfrm>
            <a:off x="1731150" y="953975"/>
            <a:ext cx="12483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 = 1</a:t>
            </a:r>
            <a:endParaRPr/>
          </a:p>
        </p:txBody>
      </p:sp>
      <p:sp>
        <p:nvSpPr>
          <p:cNvPr id="144" name="Google Shape;144;p21"/>
          <p:cNvSpPr/>
          <p:nvPr/>
        </p:nvSpPr>
        <p:spPr>
          <a:xfrm>
            <a:off x="5742150" y="147375"/>
            <a:ext cx="1514700" cy="1346400"/>
          </a:xfrm>
          <a:prstGeom prst="cube">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1"/>
          <p:cNvCxnSpPr>
            <a:endCxn id="144" idx="2"/>
          </p:cNvCxnSpPr>
          <p:nvPr/>
        </p:nvCxnSpPr>
        <p:spPr>
          <a:xfrm>
            <a:off x="4493850" y="988875"/>
            <a:ext cx="1248300" cy="0"/>
          </a:xfrm>
          <a:prstGeom prst="straightConnector1">
            <a:avLst/>
          </a:prstGeom>
          <a:noFill/>
          <a:ln cap="flat" cmpd="sng" w="38100">
            <a:solidFill>
              <a:srgbClr val="1C4587"/>
            </a:solidFill>
            <a:prstDash val="solid"/>
            <a:round/>
            <a:headEnd len="med" w="med" type="none"/>
            <a:tailEnd len="med" w="med" type="triangle"/>
          </a:ln>
        </p:spPr>
      </p:cxnSp>
      <p:sp>
        <p:nvSpPr>
          <p:cNvPr id="146" name="Google Shape;146;p21"/>
          <p:cNvSpPr txBox="1"/>
          <p:nvPr/>
        </p:nvSpPr>
        <p:spPr>
          <a:xfrm>
            <a:off x="4493850" y="533100"/>
            <a:ext cx="12483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max-pooling</a:t>
            </a:r>
            <a:endParaRPr/>
          </a:p>
        </p:txBody>
      </p:sp>
      <p:sp>
        <p:nvSpPr>
          <p:cNvPr id="147" name="Google Shape;147;p21"/>
          <p:cNvSpPr txBox="1"/>
          <p:nvPr/>
        </p:nvSpPr>
        <p:spPr>
          <a:xfrm>
            <a:off x="5728175" y="1509363"/>
            <a:ext cx="13464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58*58*6</a:t>
            </a:r>
            <a:endParaRPr/>
          </a:p>
        </p:txBody>
      </p:sp>
      <p:sp>
        <p:nvSpPr>
          <p:cNvPr id="148" name="Google Shape;148;p21"/>
          <p:cNvSpPr txBox="1"/>
          <p:nvPr/>
        </p:nvSpPr>
        <p:spPr>
          <a:xfrm>
            <a:off x="4493850" y="939875"/>
            <a:ext cx="1248300" cy="2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F=2, S = 2</a:t>
            </a:r>
            <a:endParaRPr/>
          </a:p>
        </p:txBody>
      </p:sp>
      <p:sp>
        <p:nvSpPr>
          <p:cNvPr id="149" name="Google Shape;149;p21"/>
          <p:cNvSpPr txBox="1"/>
          <p:nvPr/>
        </p:nvSpPr>
        <p:spPr>
          <a:xfrm>
            <a:off x="2986450" y="862725"/>
            <a:ext cx="11358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174066" y="2590800"/>
            <a:ext cx="1452300" cy="1346400"/>
          </a:xfrm>
          <a:prstGeom prst="cube">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79950" y="4077450"/>
            <a:ext cx="12912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54*54*16</a:t>
            </a:r>
            <a:endParaRPr/>
          </a:p>
        </p:txBody>
      </p:sp>
      <p:sp>
        <p:nvSpPr>
          <p:cNvPr id="152" name="Google Shape;152;p21"/>
          <p:cNvSpPr/>
          <p:nvPr/>
        </p:nvSpPr>
        <p:spPr>
          <a:xfrm>
            <a:off x="2823371" y="2625825"/>
            <a:ext cx="1452300" cy="1346400"/>
          </a:xfrm>
          <a:prstGeom prst="cube">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1"/>
          <p:cNvCxnSpPr>
            <a:endCxn id="152" idx="2"/>
          </p:cNvCxnSpPr>
          <p:nvPr/>
        </p:nvCxnSpPr>
        <p:spPr>
          <a:xfrm>
            <a:off x="1626371" y="3467325"/>
            <a:ext cx="1197000" cy="0"/>
          </a:xfrm>
          <a:prstGeom prst="straightConnector1">
            <a:avLst/>
          </a:prstGeom>
          <a:noFill/>
          <a:ln cap="flat" cmpd="sng" w="38100">
            <a:solidFill>
              <a:srgbClr val="1C4587"/>
            </a:solidFill>
            <a:prstDash val="solid"/>
            <a:round/>
            <a:headEnd len="med" w="med" type="none"/>
            <a:tailEnd len="med" w="med" type="triangle"/>
          </a:ln>
        </p:spPr>
      </p:cxnSp>
      <p:sp>
        <p:nvSpPr>
          <p:cNvPr id="154" name="Google Shape;154;p21"/>
          <p:cNvSpPr txBox="1"/>
          <p:nvPr/>
        </p:nvSpPr>
        <p:spPr>
          <a:xfrm>
            <a:off x="1626372" y="3011550"/>
            <a:ext cx="11970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ax pooling</a:t>
            </a:r>
            <a:endParaRPr/>
          </a:p>
        </p:txBody>
      </p:sp>
      <p:sp>
        <p:nvSpPr>
          <p:cNvPr id="155" name="Google Shape;155;p21"/>
          <p:cNvSpPr txBox="1"/>
          <p:nvPr/>
        </p:nvSpPr>
        <p:spPr>
          <a:xfrm>
            <a:off x="2715949" y="4077450"/>
            <a:ext cx="12912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27*27*16</a:t>
            </a:r>
            <a:endParaRPr/>
          </a:p>
        </p:txBody>
      </p:sp>
      <p:sp>
        <p:nvSpPr>
          <p:cNvPr id="156" name="Google Shape;156;p21"/>
          <p:cNvSpPr txBox="1"/>
          <p:nvPr/>
        </p:nvSpPr>
        <p:spPr>
          <a:xfrm>
            <a:off x="1626372" y="3418325"/>
            <a:ext cx="1197000" cy="2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t>F=2, S = 2</a:t>
            </a:r>
            <a:endParaRPr sz="1600"/>
          </a:p>
        </p:txBody>
      </p:sp>
      <p:cxnSp>
        <p:nvCxnSpPr>
          <p:cNvPr id="157" name="Google Shape;157;p21"/>
          <p:cNvCxnSpPr/>
          <p:nvPr/>
        </p:nvCxnSpPr>
        <p:spPr>
          <a:xfrm>
            <a:off x="7256550" y="890650"/>
            <a:ext cx="1248300" cy="0"/>
          </a:xfrm>
          <a:prstGeom prst="straightConnector1">
            <a:avLst/>
          </a:prstGeom>
          <a:noFill/>
          <a:ln cap="flat" cmpd="sng" w="38100">
            <a:solidFill>
              <a:srgbClr val="1C4587"/>
            </a:solidFill>
            <a:prstDash val="solid"/>
            <a:round/>
            <a:headEnd len="med" w="med" type="none"/>
            <a:tailEnd len="med" w="med" type="triangle"/>
          </a:ln>
        </p:spPr>
      </p:cxnSp>
      <p:sp>
        <p:nvSpPr>
          <p:cNvPr id="158" name="Google Shape;158;p21"/>
          <p:cNvSpPr txBox="1"/>
          <p:nvPr/>
        </p:nvSpPr>
        <p:spPr>
          <a:xfrm>
            <a:off x="7256700" y="428025"/>
            <a:ext cx="12483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5*5@16 </a:t>
            </a:r>
            <a:endParaRPr/>
          </a:p>
        </p:txBody>
      </p:sp>
      <p:sp>
        <p:nvSpPr>
          <p:cNvPr id="159" name="Google Shape;159;p21"/>
          <p:cNvSpPr txBox="1"/>
          <p:nvPr/>
        </p:nvSpPr>
        <p:spPr>
          <a:xfrm>
            <a:off x="7256700" y="890775"/>
            <a:ext cx="12483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 = 1</a:t>
            </a:r>
            <a:endParaRPr/>
          </a:p>
        </p:txBody>
      </p:sp>
      <p:cxnSp>
        <p:nvCxnSpPr>
          <p:cNvPr id="160" name="Google Shape;160;p21"/>
          <p:cNvCxnSpPr>
            <a:endCxn id="161" idx="1"/>
          </p:cNvCxnSpPr>
          <p:nvPr/>
        </p:nvCxnSpPr>
        <p:spPr>
          <a:xfrm flipH="1" rot="10800000">
            <a:off x="4253914" y="3351650"/>
            <a:ext cx="1286100" cy="21000"/>
          </a:xfrm>
          <a:prstGeom prst="straightConnector1">
            <a:avLst/>
          </a:prstGeom>
          <a:noFill/>
          <a:ln cap="flat" cmpd="sng" w="38100">
            <a:solidFill>
              <a:srgbClr val="1C4587"/>
            </a:solidFill>
            <a:prstDash val="solid"/>
            <a:round/>
            <a:headEnd len="med" w="med" type="none"/>
            <a:tailEnd len="med" w="med" type="triangle"/>
          </a:ln>
        </p:spPr>
      </p:cxnSp>
      <p:sp>
        <p:nvSpPr>
          <p:cNvPr id="162" name="Google Shape;162;p21"/>
          <p:cNvSpPr txBox="1"/>
          <p:nvPr/>
        </p:nvSpPr>
        <p:spPr>
          <a:xfrm>
            <a:off x="4253933" y="2916775"/>
            <a:ext cx="11970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flatten</a:t>
            </a:r>
            <a:endParaRPr/>
          </a:p>
        </p:txBody>
      </p:sp>
      <p:sp>
        <p:nvSpPr>
          <p:cNvPr id="163" name="Google Shape;163;p21"/>
          <p:cNvSpPr txBox="1"/>
          <p:nvPr/>
        </p:nvSpPr>
        <p:spPr>
          <a:xfrm>
            <a:off x="5243975" y="4725200"/>
            <a:ext cx="11970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120 neurons</a:t>
            </a:r>
            <a:endParaRPr/>
          </a:p>
        </p:txBody>
      </p:sp>
      <p:sp>
        <p:nvSpPr>
          <p:cNvPr id="161" name="Google Shape;161;p21"/>
          <p:cNvSpPr/>
          <p:nvPr/>
        </p:nvSpPr>
        <p:spPr>
          <a:xfrm>
            <a:off x="5540014" y="1945850"/>
            <a:ext cx="618600" cy="2811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5728174" y="2219150"/>
            <a:ext cx="228600" cy="280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5734899" y="2675275"/>
            <a:ext cx="228600" cy="280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5734911" y="3232300"/>
            <a:ext cx="228600" cy="280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5734911" y="4347450"/>
            <a:ext cx="228600" cy="280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txBox="1"/>
          <p:nvPr/>
        </p:nvSpPr>
        <p:spPr>
          <a:xfrm>
            <a:off x="5540014" y="3511775"/>
            <a:ext cx="618600" cy="83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a:t>
            </a:r>
            <a:endParaRPr b="1"/>
          </a:p>
          <a:p>
            <a:pPr indent="0" lvl="0" marL="0" rtl="0" algn="ctr">
              <a:spcBef>
                <a:spcPts val="0"/>
              </a:spcBef>
              <a:spcAft>
                <a:spcPts val="0"/>
              </a:spcAft>
              <a:buNone/>
            </a:pPr>
            <a:r>
              <a:rPr b="1" lang="en"/>
              <a:t>.</a:t>
            </a:r>
            <a:endParaRPr b="1"/>
          </a:p>
          <a:p>
            <a:pPr indent="0" lvl="0" marL="0" rtl="0" algn="ctr">
              <a:spcBef>
                <a:spcPts val="0"/>
              </a:spcBef>
              <a:spcAft>
                <a:spcPts val="0"/>
              </a:spcAft>
              <a:buNone/>
            </a:pPr>
            <a:r>
              <a:rPr b="1" lang="en"/>
              <a:t>.</a:t>
            </a:r>
            <a:endParaRPr b="1"/>
          </a:p>
        </p:txBody>
      </p:sp>
      <p:cxnSp>
        <p:nvCxnSpPr>
          <p:cNvPr id="169" name="Google Shape;169;p21"/>
          <p:cNvCxnSpPr>
            <a:endCxn id="170" idx="1"/>
          </p:cNvCxnSpPr>
          <p:nvPr/>
        </p:nvCxnSpPr>
        <p:spPr>
          <a:xfrm>
            <a:off x="6173645" y="3405425"/>
            <a:ext cx="681600" cy="19800"/>
          </a:xfrm>
          <a:prstGeom prst="straightConnector1">
            <a:avLst/>
          </a:prstGeom>
          <a:noFill/>
          <a:ln cap="flat" cmpd="sng" w="38100">
            <a:solidFill>
              <a:srgbClr val="1C4587"/>
            </a:solidFill>
            <a:prstDash val="solid"/>
            <a:round/>
            <a:headEnd len="med" w="med" type="none"/>
            <a:tailEnd len="med" w="med" type="triangle"/>
          </a:ln>
        </p:spPr>
      </p:cxnSp>
      <p:sp>
        <p:nvSpPr>
          <p:cNvPr id="171" name="Google Shape;171;p21"/>
          <p:cNvSpPr txBox="1"/>
          <p:nvPr/>
        </p:nvSpPr>
        <p:spPr>
          <a:xfrm>
            <a:off x="6407341" y="4498350"/>
            <a:ext cx="15144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84 neurons</a:t>
            </a:r>
            <a:endParaRPr/>
          </a:p>
        </p:txBody>
      </p:sp>
      <p:sp>
        <p:nvSpPr>
          <p:cNvPr id="170" name="Google Shape;170;p21"/>
          <p:cNvSpPr/>
          <p:nvPr/>
        </p:nvSpPr>
        <p:spPr>
          <a:xfrm>
            <a:off x="6855245" y="2429525"/>
            <a:ext cx="618600" cy="1991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7050130" y="2675275"/>
            <a:ext cx="228600" cy="280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7050142" y="4077450"/>
            <a:ext cx="228600" cy="280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txBox="1"/>
          <p:nvPr/>
        </p:nvSpPr>
        <p:spPr>
          <a:xfrm>
            <a:off x="6855245" y="3074650"/>
            <a:ext cx="618600" cy="8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a:t>
            </a:r>
            <a:endParaRPr b="1"/>
          </a:p>
          <a:p>
            <a:pPr indent="0" lvl="0" marL="0" rtl="0" algn="ctr">
              <a:spcBef>
                <a:spcPts val="0"/>
              </a:spcBef>
              <a:spcAft>
                <a:spcPts val="0"/>
              </a:spcAft>
              <a:buNone/>
            </a:pPr>
            <a:r>
              <a:rPr b="1" lang="en"/>
              <a:t>.</a:t>
            </a:r>
            <a:endParaRPr b="1"/>
          </a:p>
          <a:p>
            <a:pPr indent="0" lvl="0" marL="0" rtl="0" algn="ctr">
              <a:spcBef>
                <a:spcPts val="0"/>
              </a:spcBef>
              <a:spcAft>
                <a:spcPts val="0"/>
              </a:spcAft>
              <a:buNone/>
            </a:pPr>
            <a:r>
              <a:rPr b="1" lang="en"/>
              <a:t>.</a:t>
            </a:r>
            <a:endParaRPr b="1"/>
          </a:p>
          <a:p>
            <a:pPr indent="0" lvl="0" marL="0" rtl="0" algn="ctr">
              <a:spcBef>
                <a:spcPts val="0"/>
              </a:spcBef>
              <a:spcAft>
                <a:spcPts val="0"/>
              </a:spcAft>
              <a:buNone/>
            </a:pPr>
            <a:r>
              <a:rPr b="1" lang="en"/>
              <a:t>.</a:t>
            </a:r>
            <a:endParaRPr b="1"/>
          </a:p>
        </p:txBody>
      </p:sp>
      <p:sp>
        <p:nvSpPr>
          <p:cNvPr id="175" name="Google Shape;175;p21"/>
          <p:cNvSpPr txBox="1"/>
          <p:nvPr/>
        </p:nvSpPr>
        <p:spPr>
          <a:xfrm>
            <a:off x="4309418" y="3418325"/>
            <a:ext cx="1197000" cy="2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FC</a:t>
            </a:r>
            <a:endParaRPr/>
          </a:p>
        </p:txBody>
      </p:sp>
      <p:sp>
        <p:nvSpPr>
          <p:cNvPr id="176" name="Google Shape;176;p21"/>
          <p:cNvSpPr txBox="1"/>
          <p:nvPr/>
        </p:nvSpPr>
        <p:spPr>
          <a:xfrm>
            <a:off x="6178738" y="3467325"/>
            <a:ext cx="656400" cy="2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FC</a:t>
            </a:r>
            <a:endParaRPr/>
          </a:p>
        </p:txBody>
      </p:sp>
      <p:cxnSp>
        <p:nvCxnSpPr>
          <p:cNvPr id="177" name="Google Shape;177;p21"/>
          <p:cNvCxnSpPr/>
          <p:nvPr/>
        </p:nvCxnSpPr>
        <p:spPr>
          <a:xfrm>
            <a:off x="7487525" y="3431300"/>
            <a:ext cx="864900" cy="0"/>
          </a:xfrm>
          <a:prstGeom prst="straightConnector1">
            <a:avLst/>
          </a:prstGeom>
          <a:noFill/>
          <a:ln cap="flat" cmpd="sng" w="38100">
            <a:solidFill>
              <a:srgbClr val="1C4587"/>
            </a:solidFill>
            <a:prstDash val="solid"/>
            <a:round/>
            <a:headEnd len="med" w="med" type="none"/>
            <a:tailEnd len="med" w="med" type="triangle"/>
          </a:ln>
        </p:spPr>
      </p:cxnSp>
      <p:sp>
        <p:nvSpPr>
          <p:cNvPr id="178" name="Google Shape;178;p21"/>
          <p:cNvSpPr txBox="1"/>
          <p:nvPr/>
        </p:nvSpPr>
        <p:spPr>
          <a:xfrm>
            <a:off x="8134828" y="4042500"/>
            <a:ext cx="10890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5 output</a:t>
            </a:r>
            <a:endParaRPr/>
          </a:p>
          <a:p>
            <a:pPr indent="0" lvl="0" marL="0" rtl="0" algn="ctr">
              <a:spcBef>
                <a:spcPts val="0"/>
              </a:spcBef>
              <a:spcAft>
                <a:spcPts val="0"/>
              </a:spcAft>
              <a:buNone/>
            </a:pPr>
            <a:r>
              <a:rPr lang="en"/>
              <a:t> classes</a:t>
            </a:r>
            <a:endParaRPr/>
          </a:p>
        </p:txBody>
      </p:sp>
      <p:sp>
        <p:nvSpPr>
          <p:cNvPr id="179" name="Google Shape;179;p21"/>
          <p:cNvSpPr/>
          <p:nvPr/>
        </p:nvSpPr>
        <p:spPr>
          <a:xfrm>
            <a:off x="8352020" y="2782950"/>
            <a:ext cx="618600" cy="1224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8546905" y="2907913"/>
            <a:ext cx="228600" cy="280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8546917" y="3607413"/>
            <a:ext cx="228600" cy="280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txBox="1"/>
          <p:nvPr/>
        </p:nvSpPr>
        <p:spPr>
          <a:xfrm>
            <a:off x="8352020" y="2850088"/>
            <a:ext cx="6186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ctr">
              <a:spcBef>
                <a:spcPts val="0"/>
              </a:spcBef>
              <a:spcAft>
                <a:spcPts val="0"/>
              </a:spcAft>
              <a:buNone/>
            </a:pPr>
            <a:r>
              <a:rPr b="1" lang="en"/>
              <a:t>.</a:t>
            </a:r>
            <a:endParaRPr b="1"/>
          </a:p>
          <a:p>
            <a:pPr indent="0" lvl="0" marL="0" rtl="0" algn="ctr">
              <a:spcBef>
                <a:spcPts val="0"/>
              </a:spcBef>
              <a:spcAft>
                <a:spcPts val="0"/>
              </a:spcAft>
              <a:buNone/>
            </a:pPr>
            <a:r>
              <a:rPr b="1" lang="en"/>
              <a:t>.</a:t>
            </a:r>
            <a:endParaRPr b="1"/>
          </a:p>
        </p:txBody>
      </p:sp>
      <p:sp>
        <p:nvSpPr>
          <p:cNvPr id="183" name="Google Shape;183;p21"/>
          <p:cNvSpPr txBox="1"/>
          <p:nvPr/>
        </p:nvSpPr>
        <p:spPr>
          <a:xfrm>
            <a:off x="7422974" y="2997450"/>
            <a:ext cx="9159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Soft-max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