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2820AA7-506C-4352-BC76-A14518765904}">
  <a:tblStyle styleId="{D2820AA7-506C-4352-BC76-A14518765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2d4f31e3_1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4e2d4f31e3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2d4f31e3_1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4e2d4f31e3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2d4f31e3_1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4e2d4f31e3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2fea9b8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4e2fea9b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2fea9b8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4e2fea9b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2d4f31e3_1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4e2d4f31e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2d4f31e3_1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4e2d4f31e3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2d4f31e3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2d4f31e3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eb85f885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eb85f885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after the research so far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CNN is a self learning feature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c46f8ba4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c46f8ba4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ec46f8ba4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ec46f8ba4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f4f210b5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f4f210b5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ec46f8ba4_1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ec46f8ba4_1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e2d4f31e3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e2d4f31e3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2d4f31e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2d4f31e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2d4f31e3_1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e2d4f31e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2d4f31e3_1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4e2d4f31e3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b85f885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b85f885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 is equivalent to logistic </a:t>
            </a:r>
            <a:r>
              <a:rPr lang="en"/>
              <a:t>regression</a:t>
            </a:r>
            <a:br>
              <a:rPr lang="en"/>
            </a:br>
            <a:r>
              <a:rPr lang="en"/>
              <a:t>SOTA -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2d4f31e3_1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4e2d4f31e3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dfs.semanticscholar.org/9509/c435260fce9dbceaf44b52791ac8fc5343bf.pdf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jert.org/research/review-of-image-classification-methods-and-techniques-IJERTV2IS80157.pdf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ijert.org/research/review-of-image-classification-methods-and-techniques-IJERTV2IS80157.pdf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ijert.org/research/review-of-image-classification-methods-and-techniques-IJERTV2IS80157.pdf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irjet.net/archives/V4/i11/IRJET-V4I11287.pdf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3qeqpr26caki16dnhd19sv6by6v-wpengine.netdna-ssl.com/wp-content/uploads/2016/08/Why-Deep-Learning-1024x742.png" TargetMode="External"/><Relationship Id="rId6" Type="http://schemas.openxmlformats.org/officeDocument/2006/relationships/hyperlink" Target="https://3qeqpr26caki16dnhd19sv6by6v-wpengine.netdna-ssl.com/wp-content/uploads/2016/08/Why-Deep-Learning-1024x742.p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Linear_discriminant_analysis" TargetMode="External"/><Relationship Id="rId4" Type="http://schemas.openxmlformats.org/officeDocument/2006/relationships/hyperlink" Target="https://www.analyticsvidhya.com/blog/2017/09/understaing-support-vector-machine-example-code/" TargetMode="External"/><Relationship Id="rId5" Type="http://schemas.openxmlformats.org/officeDocument/2006/relationships/hyperlink" Target="https://en.wikipedia.org/wiki/Artificial_neural_network" TargetMode="External"/><Relationship Id="rId6" Type="http://schemas.openxmlformats.org/officeDocument/2006/relationships/hyperlink" Target="https://medium.com/@tifa2up/image-classification-using-deep-neural-networks-a-beginner-friendly-approach-using-tensorflow-94b0a090ccd4" TargetMode="External"/><Relationship Id="rId7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hyperlink" Target="https://pdfs.semanticscholar.org/8fcc/28ca0cd491c62868ee8866784ee6cf40f374.pdf" TargetMode="External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dfs.semanticscholar.org/8fcc/28ca0cd491c62868ee8866784ee6cf40f374.pdf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NU - 302:</a:t>
            </a:r>
            <a:br>
              <a:rPr lang="en"/>
            </a:br>
            <a:r>
              <a:rPr lang="en"/>
              <a:t>Image Classification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190750"/>
            <a:ext cx="6331500" cy="2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Prepared by: 						Mentored by: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"/>
            </a:pPr>
            <a:r>
              <a:rPr lang="en" sz="1600"/>
              <a:t>Anirudh Sharma				          Dr. Prashant Srivastava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"/>
            </a:pPr>
            <a:r>
              <a:rPr lang="en" sz="1600"/>
              <a:t>Bollam Sreekar Reddy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"/>
            </a:pPr>
            <a:r>
              <a:rPr lang="en" sz="1600"/>
              <a:t>Potlacheruvu Sai Krishna Vamsi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"/>
            </a:pPr>
            <a:r>
              <a:rPr lang="en" sz="1600"/>
              <a:t>Shravan Sridhar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"/>
            </a:pPr>
            <a:r>
              <a:rPr lang="en" sz="1600"/>
              <a:t>Tavva G. N. R. S. N Prudhvith 			       		  07.02.2019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"/>
            </a:pPr>
            <a:r>
              <a:t/>
            </a:r>
            <a:endParaRPr sz="1600"/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147725" y="575950"/>
            <a:ext cx="6321600" cy="56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72775" y="1602675"/>
            <a:ext cx="85458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survey gives theoretical knowledge about different classification methods and provides the advantages and disadvantages of various classification methods.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Some of the different classifiers are supervised and unsupervised; parametric and nonparametric; spectral, contextual and spectral-contextual; hard and soft classification.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151" name="Google Shape;151;p22"/>
          <p:cNvSpPr txBox="1"/>
          <p:nvPr/>
        </p:nvSpPr>
        <p:spPr>
          <a:xfrm>
            <a:off x="25" y="4719825"/>
            <a:ext cx="91440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https://pdfs.semanticscholar.org/9509/c435260fce9dbceaf44b52791ac8fc5343bf.pdf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265500" y="1227950"/>
            <a:ext cx="40452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6000"/>
              <a:t>Paper 3</a:t>
            </a:r>
            <a:endParaRPr sz="6000"/>
          </a:p>
        </p:txBody>
      </p:sp>
      <p:sp>
        <p:nvSpPr>
          <p:cNvPr id="159" name="Google Shape;159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of Image Classification methods and techniques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Maneela Jain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Pushpendra Singh Toma</a:t>
            </a:r>
            <a:r>
              <a:rPr b="1" lang="en"/>
              <a:t>r 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(IJERT 2013)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Volume 2, Issue 8, August 2013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ISSN: 2278-0181</a:t>
            </a:r>
            <a:endParaRPr b="1"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265500" y="2014975"/>
            <a:ext cx="4045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main motive of this literature survey was to compare different data sampling techniques.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2147725" y="575950"/>
            <a:ext cx="6321600" cy="56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175700" y="1250500"/>
            <a:ext cx="8792700" cy="3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 The image </a:t>
            </a:r>
            <a:r>
              <a:rPr lang="en" sz="1500">
                <a:solidFill>
                  <a:srgbClr val="000000"/>
                </a:solidFill>
              </a:rPr>
              <a:t>classification techniques </a:t>
            </a:r>
            <a:r>
              <a:rPr lang="en" sz="1500">
                <a:solidFill>
                  <a:srgbClr val="000000"/>
                </a:solidFill>
              </a:rPr>
              <a:t> explored in this survey paper were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Artificial Neural Network  -   Supervised Learning 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SVM			                      -   Supervised Learning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DAG-SVM			          -   Supervised Learning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Fuzzy Decision Trees            -   Unsupervised Learning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Supervised learning</a:t>
            </a:r>
            <a:r>
              <a:rPr lang="en" sz="1500">
                <a:solidFill>
                  <a:srgbClr val="000000"/>
                </a:solidFill>
              </a:rPr>
              <a:t>: When dealing with labelled data.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/>
              <a:t>Unsupervised Learning</a:t>
            </a:r>
            <a:r>
              <a:rPr lang="en" sz="1500"/>
              <a:t>: When dealing with unlabeled data.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Semi-supervised Learning</a:t>
            </a:r>
            <a:r>
              <a:rPr lang="en" sz="1500"/>
              <a:t>: When the training data contains combination of labelled and unlabelled data.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0" y="4741200"/>
            <a:ext cx="872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https://www.ijert.org/research/review-of-image-classification-methods-and-techniques-IJERTV2IS80157.pdf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150" y="1247900"/>
            <a:ext cx="8521800" cy="28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Semi-Supervised learning algorithms are more advantageous compared to both supervised and unsupervised.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Initially</a:t>
            </a:r>
            <a:r>
              <a:rPr lang="en" sz="1500">
                <a:solidFill>
                  <a:srgbClr val="000000"/>
                </a:solidFill>
              </a:rPr>
              <a:t> a model is prepared with the existing labelled data and then this model is used to assign </a:t>
            </a:r>
            <a:r>
              <a:rPr lang="en" sz="1500">
                <a:solidFill>
                  <a:srgbClr val="000000"/>
                </a:solidFill>
              </a:rPr>
              <a:t>pseudo</a:t>
            </a:r>
            <a:r>
              <a:rPr lang="en" sz="1500">
                <a:solidFill>
                  <a:srgbClr val="000000"/>
                </a:solidFill>
              </a:rPr>
              <a:t>-label to the </a:t>
            </a:r>
            <a:r>
              <a:rPr lang="en" sz="1500">
                <a:solidFill>
                  <a:srgbClr val="000000"/>
                </a:solidFill>
              </a:rPr>
              <a:t>remaining</a:t>
            </a:r>
            <a:r>
              <a:rPr lang="en" sz="1500">
                <a:solidFill>
                  <a:srgbClr val="000000"/>
                </a:solidFill>
              </a:rPr>
              <a:t> unlabelled data which has high probability of being a particular class.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This process is repeated till the </a:t>
            </a:r>
            <a:r>
              <a:rPr lang="en" sz="1500">
                <a:solidFill>
                  <a:srgbClr val="000000"/>
                </a:solidFill>
              </a:rPr>
              <a:t>training</a:t>
            </a:r>
            <a:r>
              <a:rPr lang="en" sz="1500">
                <a:solidFill>
                  <a:srgbClr val="000000"/>
                </a:solidFill>
              </a:rPr>
              <a:t> data is </a:t>
            </a:r>
            <a:r>
              <a:rPr lang="en" sz="1500">
                <a:solidFill>
                  <a:srgbClr val="000000"/>
                </a:solidFill>
              </a:rPr>
              <a:t>exhausted</a:t>
            </a:r>
            <a:r>
              <a:rPr lang="en" sz="1500">
                <a:solidFill>
                  <a:srgbClr val="000000"/>
                </a:solidFill>
              </a:rPr>
              <a:t>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As in supervised learning, there is no need </a:t>
            </a:r>
            <a:r>
              <a:rPr lang="en" sz="1500">
                <a:solidFill>
                  <a:srgbClr val="000000"/>
                </a:solidFill>
              </a:rPr>
              <a:t>to label</a:t>
            </a:r>
            <a:r>
              <a:rPr lang="en" sz="1500">
                <a:solidFill>
                  <a:srgbClr val="000000"/>
                </a:solidFill>
              </a:rPr>
              <a:t> the entire training set which is a time consuming process.</a:t>
            </a:r>
            <a:endParaRPr sz="15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0" y="4741200"/>
            <a:ext cx="872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https://www.ijert.org/research/review-of-image-classification-methods-and-techniques-IJERTV2IS80157.pdf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Abstract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26"/>
          <p:cNvGraphicFramePr/>
          <p:nvPr/>
        </p:nvGraphicFramePr>
        <p:xfrm>
          <a:off x="136200" y="1062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{D2820AA7-506C-4352-BC76-A14518765904}</a:tableStyleId>
              </a:tblPr>
              <a:tblGrid>
                <a:gridCol w="3055375"/>
                <a:gridCol w="2273925"/>
                <a:gridCol w="3227900"/>
              </a:tblGrid>
              <a:tr h="55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Disadvantages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114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Artificial neural Network 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ANN is a collection of layers it generally contains input, hidden and output layers. These layers are joined by weighted links.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Choosing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 the right network architecture is often difficult.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5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DAG-SVM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n extension of SVM technique for multiclass classification.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Performance of result evaluation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shows that DAG-SVM is not a better classifier.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7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FDT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FDT uses the advantages of both the methods i.e. Fuzzy and decision tree.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 training so prior knowledge about the desired area is required.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6"/>
          <p:cNvSpPr txBox="1"/>
          <p:nvPr/>
        </p:nvSpPr>
        <p:spPr>
          <a:xfrm>
            <a:off x="0" y="4741200"/>
            <a:ext cx="8693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https://www.ijert.org/research/review-of-image-classification-methods-and-techniques-IJERTV2IS80157.pdf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265500" y="16042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/>
              <a:t>Paper 4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0"/>
          </a:p>
        </p:txBody>
      </p:sp>
      <p:sp>
        <p:nvSpPr>
          <p:cNvPr id="194" name="Google Shape;194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of Image</a:t>
            </a:r>
            <a:r>
              <a:rPr b="1" lang="en"/>
              <a:t> </a:t>
            </a:r>
            <a:r>
              <a:rPr b="1" lang="en"/>
              <a:t>Classification techniques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Nupur Thakur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Deepa Maheshwari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</a:t>
            </a:r>
            <a:r>
              <a:rPr lang="en"/>
              <a:t>(IJERT 2017)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Volume 4, Issue 11, November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ISSN: 2395-0072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5" name="Google Shape;195;p27"/>
          <p:cNvSpPr txBox="1"/>
          <p:nvPr>
            <p:ph type="title"/>
          </p:nvPr>
        </p:nvSpPr>
        <p:spPr>
          <a:xfrm>
            <a:off x="265500" y="2348300"/>
            <a:ext cx="40452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The aim is to combine the desired features of the existing techniques in order to increase the efficiency. </a:t>
            </a:r>
            <a:endParaRPr sz="1800"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2147725" y="575950"/>
            <a:ext cx="6321600" cy="56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152400" y="1451400"/>
            <a:ext cx="85458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Combining desirable features of a soft classifier and a hard classifier.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Combination of supervised and unsupervised algorithms.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Combination of fuzzy logic and neural networks in order to design a system for various purposes.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204" name="Google Shape;204;p28"/>
          <p:cNvSpPr txBox="1"/>
          <p:nvPr/>
        </p:nvSpPr>
        <p:spPr>
          <a:xfrm>
            <a:off x="0" y="4762250"/>
            <a:ext cx="5118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https://www.irjet.net/archives/V4/i11/IRJET-V4I11287.pdf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idx="4294967295" type="title"/>
          </p:nvPr>
        </p:nvSpPr>
        <p:spPr>
          <a:xfrm>
            <a:off x="734250" y="1912650"/>
            <a:ext cx="7675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>
                <a:solidFill>
                  <a:schemeClr val="dk1"/>
                </a:solidFill>
              </a:rPr>
              <a:t>Methodology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4294967295" type="title"/>
          </p:nvPr>
        </p:nvSpPr>
        <p:spPr>
          <a:xfrm>
            <a:off x="818900" y="213425"/>
            <a:ext cx="767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   Approach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to solve the problem of image classification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Background pointer shape in timeline graphic" id="219" name="Google Shape;219;p30"/>
          <p:cNvSpPr/>
          <p:nvPr/>
        </p:nvSpPr>
        <p:spPr>
          <a:xfrm>
            <a:off x="340934" y="2427600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>
            <p:ph idx="4294967295" type="body"/>
          </p:nvPr>
        </p:nvSpPr>
        <p:spPr>
          <a:xfrm>
            <a:off x="340923" y="2565150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lt1"/>
                </a:solidFill>
              </a:rPr>
              <a:t>Digital Data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21" name="Google Shape;221;p30"/>
          <p:cNvSpPr/>
          <p:nvPr/>
        </p:nvSpPr>
        <p:spPr>
          <a:xfrm>
            <a:off x="1649649" y="2427600"/>
            <a:ext cx="2352300" cy="745500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>
            <p:ph idx="4294967295" type="body"/>
          </p:nvPr>
        </p:nvSpPr>
        <p:spPr>
          <a:xfrm>
            <a:off x="1899850" y="2565150"/>
            <a:ext cx="1797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lt1"/>
                </a:solidFill>
              </a:rPr>
              <a:t>Preprocessing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23" name="Google Shape;223;p30"/>
          <p:cNvGrpSpPr/>
          <p:nvPr/>
        </p:nvGrpSpPr>
        <p:grpSpPr>
          <a:xfrm>
            <a:off x="2684632" y="3167558"/>
            <a:ext cx="198900" cy="593656"/>
            <a:chOff x="2223534" y="2938958"/>
            <a:chExt cx="198900" cy="593656"/>
          </a:xfrm>
        </p:grpSpPr>
        <p:cxnSp>
          <p:nvCxnSpPr>
            <p:cNvPr id="224" name="Google Shape;224;p3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5" name="Google Shape;225;p3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Background pointer shape in timeline graphic" id="226" name="Google Shape;226;p30"/>
          <p:cNvSpPr/>
          <p:nvPr/>
        </p:nvSpPr>
        <p:spPr>
          <a:xfrm>
            <a:off x="3471973" y="24276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>
            <p:ph idx="4294967295" type="body"/>
          </p:nvPr>
        </p:nvSpPr>
        <p:spPr>
          <a:xfrm>
            <a:off x="3697149" y="2565150"/>
            <a:ext cx="1669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Feature extraction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228" name="Google Shape;228;p30"/>
          <p:cNvSpPr/>
          <p:nvPr/>
        </p:nvSpPr>
        <p:spPr>
          <a:xfrm>
            <a:off x="5126893" y="24276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 txBox="1"/>
          <p:nvPr>
            <p:ph idx="4294967295" type="body"/>
          </p:nvPr>
        </p:nvSpPr>
        <p:spPr>
          <a:xfrm>
            <a:off x="5416700" y="2565150"/>
            <a:ext cx="1606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Decision and Classification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230" name="Google Shape;230;p30"/>
          <p:cNvGrpSpPr/>
          <p:nvPr/>
        </p:nvGrpSpPr>
        <p:grpSpPr>
          <a:xfrm>
            <a:off x="4319545" y="1838815"/>
            <a:ext cx="198900" cy="593656"/>
            <a:chOff x="3918084" y="1610215"/>
            <a:chExt cx="198900" cy="593656"/>
          </a:xfrm>
        </p:grpSpPr>
        <p:cxnSp>
          <p:nvCxnSpPr>
            <p:cNvPr id="231" name="Google Shape;231;p3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3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30"/>
          <p:cNvGrpSpPr/>
          <p:nvPr/>
        </p:nvGrpSpPr>
        <p:grpSpPr>
          <a:xfrm>
            <a:off x="5973070" y="3167558"/>
            <a:ext cx="198900" cy="593656"/>
            <a:chOff x="5958946" y="2938958"/>
            <a:chExt cx="198900" cy="593656"/>
          </a:xfrm>
        </p:grpSpPr>
        <p:cxnSp>
          <p:nvCxnSpPr>
            <p:cNvPr id="234" name="Google Shape;234;p3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5" name="Google Shape;235;p3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30"/>
          <p:cNvSpPr txBox="1"/>
          <p:nvPr/>
        </p:nvSpPr>
        <p:spPr>
          <a:xfrm>
            <a:off x="6859400" y="1390125"/>
            <a:ext cx="1872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Using the test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4898300" y="3804600"/>
            <a:ext cx="2352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Supervised, unsupervised, semi-supervised and Deep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learning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1435875" y="3827450"/>
            <a:ext cx="2727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Minimize noise by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applying a filter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3964925" y="1409275"/>
            <a:ext cx="16068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eg. SURF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Background pointer shape in timeline graphic" id="240" name="Google Shape;240;p30"/>
          <p:cNvSpPr/>
          <p:nvPr/>
        </p:nvSpPr>
        <p:spPr>
          <a:xfrm>
            <a:off x="6781813" y="2427600"/>
            <a:ext cx="2051100" cy="745500"/>
          </a:xfrm>
          <a:prstGeom prst="chevron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 txBox="1"/>
          <p:nvPr>
            <p:ph idx="4294967295" type="body"/>
          </p:nvPr>
        </p:nvSpPr>
        <p:spPr>
          <a:xfrm>
            <a:off x="7111512" y="25651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lt1"/>
                </a:solidFill>
              </a:rPr>
              <a:t>Accuracy Assessment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509725" y="1448050"/>
            <a:ext cx="1286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3" name="Google Shape;243;p30"/>
          <p:cNvGrpSpPr/>
          <p:nvPr/>
        </p:nvGrpSpPr>
        <p:grpSpPr>
          <a:xfrm>
            <a:off x="7669807" y="1838815"/>
            <a:ext cx="198900" cy="593656"/>
            <a:chOff x="3918084" y="1610215"/>
            <a:chExt cx="198900" cy="593656"/>
          </a:xfrm>
        </p:grpSpPr>
        <p:cxnSp>
          <p:nvCxnSpPr>
            <p:cNvPr id="244" name="Google Shape;244;p3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5" name="Google Shape;245;p3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30"/>
          <p:cNvSpPr txBox="1"/>
          <p:nvPr/>
        </p:nvSpPr>
        <p:spPr>
          <a:xfrm>
            <a:off x="178225" y="1323525"/>
            <a:ext cx="2120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Operation like flip, crop and hue adjustment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7" name="Google Shape;247;p30"/>
          <p:cNvGrpSpPr/>
          <p:nvPr/>
        </p:nvGrpSpPr>
        <p:grpSpPr>
          <a:xfrm>
            <a:off x="1053620" y="1872365"/>
            <a:ext cx="198900" cy="593656"/>
            <a:chOff x="3918084" y="1610215"/>
            <a:chExt cx="198900" cy="593656"/>
          </a:xfrm>
        </p:grpSpPr>
        <p:cxnSp>
          <p:nvCxnSpPr>
            <p:cNvPr id="248" name="Google Shape;248;p3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3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Expected Deliverables</a:t>
            </a:r>
            <a:endParaRPr/>
          </a:p>
        </p:txBody>
      </p:sp>
      <p:sp>
        <p:nvSpPr>
          <p:cNvPr id="257" name="Google Shape;257;p31"/>
          <p:cNvSpPr txBox="1"/>
          <p:nvPr>
            <p:ph idx="2" type="body"/>
          </p:nvPr>
        </p:nvSpPr>
        <p:spPr>
          <a:xfrm>
            <a:off x="4979050" y="495000"/>
            <a:ext cx="3837000" cy="41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A </a:t>
            </a:r>
            <a:r>
              <a:rPr lang="en"/>
              <a:t>novel technique based on already existing concepts such as traditional machine learning techniques, CNN, etc.</a:t>
            </a:r>
            <a:endParaRPr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Rationale of the Project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Objective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Review of Literature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Methodology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Expected Deliverables</a:t>
            </a:r>
            <a:endParaRPr b="1"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7149" l="0" r="0" t="0"/>
          <a:stretch/>
        </p:blipFill>
        <p:spPr>
          <a:xfrm>
            <a:off x="1200925" y="1004150"/>
            <a:ext cx="6742149" cy="352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/>
        </p:nvSpPr>
        <p:spPr>
          <a:xfrm>
            <a:off x="1641150" y="324375"/>
            <a:ext cx="58617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Shift to </a:t>
            </a: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Convolutional</a:t>
            </a: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Neural networks</a:t>
            </a:r>
            <a:endParaRPr b="1"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/>
        </p:nvSpPr>
        <p:spPr>
          <a:xfrm>
            <a:off x="474425" y="4688750"/>
            <a:ext cx="74685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</a:t>
            </a:r>
            <a:r>
              <a:rPr lang="en" sz="900"/>
              <a:t>:</a:t>
            </a:r>
            <a:r>
              <a:rPr lang="en"/>
              <a:t> 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ps://3qeqpr26caki16dnhd19sv6by6v-wpengine.netdna-ssl.com/wp-content/uploads/2016/08/Why-Deep-Learning-1024x742.png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2400225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Other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Advantages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using CNN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2400225" y="1561025"/>
            <a:ext cx="6321600" cy="2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Accuracy of Image classification using CNN far </a:t>
            </a:r>
            <a:r>
              <a:rPr lang="en" sz="1600"/>
              <a:t>exceeds</a:t>
            </a:r>
            <a:r>
              <a:rPr lang="en" sz="1600"/>
              <a:t> any other deep learning or other older </a:t>
            </a:r>
            <a:r>
              <a:rPr lang="en" sz="1600"/>
              <a:t>machine learning </a:t>
            </a:r>
            <a:r>
              <a:rPr lang="en" sz="1600"/>
              <a:t>algorithm.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It’s ability to learn features on its own, which was the biggest disadvantage of the older machine learning algorithms.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 given to CNN model are just the pixel values of the image and so it creates a layer of abstraction for people without the knowledge on image processing.</a:t>
            </a:r>
            <a:endParaRPr sz="1600"/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274250" y="2169900"/>
            <a:ext cx="40452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2" name="Google Shape;282;p34"/>
          <p:cNvSpPr txBox="1"/>
          <p:nvPr>
            <p:ph idx="2" type="body"/>
          </p:nvPr>
        </p:nvSpPr>
        <p:spPr>
          <a:xfrm>
            <a:off x="4843475" y="192875"/>
            <a:ext cx="3933000" cy="48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https://en.wikipedia.org/wiki/Linear_discriminant_analysis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https://www.analyticsvidhya.com/blog/2017/09/understaing-support-vector-machine-example-code/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5"/>
              </a:rPr>
              <a:t>https://en.wikipedia.org/wiki/Artificial_neural_network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 u="sng">
                <a:solidFill>
                  <a:srgbClr val="FFFFFF"/>
                </a:solidFill>
                <a:hlinkClick r:id="rId6"/>
              </a:rPr>
              <a:t>https://medium.com/@tifa2up/image-classification-using-deep-neural-networks-a-beginner-friendly-approach-using-tensorflow-94b0a090ccd4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Kurian J. and Karunakaran  V. (2012). A Survey on Image Classification Methods. [online] Pdfs.semanticscholar.org. Available at: https://pdfs.semanticscholar.org/8fcc/28ca0cd491c62868ee8866784ee6cf40f374.pdf [Accessed 7 Feb. 2019].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Kamavisdar P., Saluja S. and Agrawal  S. (2013). A Survey on Image Classification approaches and techniques. [online] Pdfs.semanticscholar.org. Available at: https://pdfs.semanticscholar.org/9509/c435260fce9dbceaf44b52791ac8fc5343bf.pdf [Accessed 7 Feb. 2019].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Nupur Thakur, Deepa Maheshwari. A REVIEW OF IMAGE CLASSIFICATION TECHNIQUES. Available at: https://www.irjet.net/archives/V4/i11/IRJET-V4I11287.pdf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FFFFF"/>
                </a:solidFill>
              </a:rPr>
              <a:t>Maneela Jain, Pushpendra Singh Tomar. Review of Image Classification Methods and Techniques. Available at: https://www.ijert.org/research/review-of-image-classification-methods-and-techniques-IJERTV2IS80157.pdf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90" name="Google Shape;290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>
            <p:ph type="title"/>
          </p:nvPr>
        </p:nvSpPr>
        <p:spPr>
          <a:xfrm>
            <a:off x="274250" y="2169900"/>
            <a:ext cx="40452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idx="4294967295" type="title"/>
          </p:nvPr>
        </p:nvSpPr>
        <p:spPr>
          <a:xfrm>
            <a:off x="734250" y="1912650"/>
            <a:ext cx="7675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>
                <a:solidFill>
                  <a:schemeClr val="dk1"/>
                </a:solidFill>
              </a:rPr>
              <a:t>Thank You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147725" y="575950"/>
            <a:ext cx="6321600" cy="56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Rationale of the Project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32901" y="1366100"/>
            <a:ext cx="85857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the surface, teaching a computer to do something like image classification seemed very intriguing to us.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Moreover, there are countless real-world applications of this topic, for instance: filtering in stock photography websites, etc.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Since a lot of research on this topic has already been done, there are already quite a few solutions that we can learn from.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147725" y="575950"/>
            <a:ext cx="6321600" cy="56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186076" y="1602675"/>
            <a:ext cx="85857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develop our concept of image classification from the ground-up, i.e, explore machine learning techniques first and then move onto deep learning techniques.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research the underlying principles and techniques of image classification.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also aim to by the end, deliver a novel </a:t>
            </a:r>
            <a:r>
              <a:rPr lang="en" sz="1600"/>
              <a:t>technique</a:t>
            </a:r>
            <a:r>
              <a:rPr lang="en" sz="1600"/>
              <a:t> based on already existing concepts such as traditional machine learning and deep learning techniques.</a:t>
            </a:r>
            <a:endParaRPr sz="1600"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title"/>
          </p:nvPr>
        </p:nvSpPr>
        <p:spPr>
          <a:xfrm>
            <a:off x="734250" y="1912650"/>
            <a:ext cx="7675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>
                <a:solidFill>
                  <a:schemeClr val="dk1"/>
                </a:solidFill>
              </a:rPr>
              <a:t>Review of Literature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65500" y="16042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/>
              <a:t>Paper 1</a:t>
            </a:r>
            <a:endParaRPr sz="6000"/>
          </a:p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939500" y="724200"/>
            <a:ext cx="40452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Survey on Image Classification Methods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Jipsa Kurian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V. Karunakaran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(IJARECE 2012)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 1, Issue 4, October 2012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ISSN: 2278-909X</a:t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265500" y="2615825"/>
            <a:ext cx="40452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1800"/>
              <a:t>The aim is to provide a brief overview of some of the most common image classification methods and compare them.</a:t>
            </a:r>
            <a:endParaRPr sz="1800"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147725" y="575950"/>
            <a:ext cx="6321600" cy="56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172775" y="1268475"/>
            <a:ext cx="85458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two main image classification methods: Supervised and Unsupervised Classification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825" y="1885200"/>
            <a:ext cx="2848075" cy="23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950" y="1764837"/>
            <a:ext cx="2497381" cy="251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172775" y="4730600"/>
            <a:ext cx="89712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https://pdfs.semanticscholar.org/8fcc/28ca0cd491c62868ee8866784ee6cf40f374.pdf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206825" y="7201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1194800" y="1434425"/>
            <a:ext cx="7470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Supervised Classification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Linear Discriminant Analysis (LDA)                                                                                               70%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Support Vector Machine (SVM)                                                                                                71.10%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Artificial Neural Network (ANN)                                                                                              72.50%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Unsupervised Classification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Self Organizing Tree Algorithm (SOTA)                                                                                  81.95%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172775" y="4730600"/>
            <a:ext cx="89712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https://pdfs.semanticscholar.org/8fcc/28ca0cd491c62868ee8866784ee6cf40f374.pdf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52675" y="872713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6000"/>
              <a:t>Paper 2</a:t>
            </a:r>
            <a:endParaRPr sz="6000"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Survey on Image Classification approaches and techniques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Pooja Kamavisdar,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Sonam Saluja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Sonu Agrawal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(IJARECE 2013)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Volume 2, Issue 1, January 2013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ISSN: 2319-5940</a:t>
            </a:r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252675" y="1884288"/>
            <a:ext cx="40452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This paper attempts to study and provide a brief knowledge of the different image classification approaches and different classification methods.</a:t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0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7450" cy="7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