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Raleway"/>
      <p:regular r:id="rId53"/>
      <p:bold r:id="rId54"/>
      <p:italic r:id="rId55"/>
      <p:boldItalic r:id="rId56"/>
    </p:embeddedFont>
    <p:embeddedFont>
      <p:font typeface="Raleway SemiBold"/>
      <p:regular r:id="rId57"/>
      <p:bold r:id="rId58"/>
      <p:italic r:id="rId59"/>
      <p:boldItalic r:id="rId60"/>
    </p:embeddedFont>
    <p:embeddedFont>
      <p:font typeface="Lat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1C0D57C-D8BD-4E55-AFBE-CCB0028CA427}">
  <a:tblStyle styleId="{E1C0D57C-D8BD-4E55-AFBE-CCB0028CA4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4.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alewaySemiBold-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aleway-italic.fntdata"/><Relationship Id="rId10" Type="http://schemas.openxmlformats.org/officeDocument/2006/relationships/slide" Target="slides/slide4.xml"/><Relationship Id="rId54" Type="http://schemas.openxmlformats.org/officeDocument/2006/relationships/font" Target="fonts/Raleway-bold.fntdata"/><Relationship Id="rId13" Type="http://schemas.openxmlformats.org/officeDocument/2006/relationships/slide" Target="slides/slide7.xml"/><Relationship Id="rId57" Type="http://schemas.openxmlformats.org/officeDocument/2006/relationships/font" Target="fonts/RalewaySemiBold-regular.fntdata"/><Relationship Id="rId12" Type="http://schemas.openxmlformats.org/officeDocument/2006/relationships/slide" Target="slides/slide6.xml"/><Relationship Id="rId56" Type="http://schemas.openxmlformats.org/officeDocument/2006/relationships/font" Target="fonts/Raleway-boldItalic.fntdata"/><Relationship Id="rId15" Type="http://schemas.openxmlformats.org/officeDocument/2006/relationships/slide" Target="slides/slide9.xml"/><Relationship Id="rId59" Type="http://schemas.openxmlformats.org/officeDocument/2006/relationships/font" Target="fonts/RalewaySemiBold-italic.fntdata"/><Relationship Id="rId14" Type="http://schemas.openxmlformats.org/officeDocument/2006/relationships/slide" Target="slides/slide8.xml"/><Relationship Id="rId58" Type="http://schemas.openxmlformats.org/officeDocument/2006/relationships/font" Target="fonts/RalewaySemi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2a0731ad0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2a0731ad0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2a0731ad0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2a0731ad0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2a0731ad0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2a0731ad0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2a0731ad0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2a0731ad0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2a0731ad0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2a0731ad0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2a0731ad0_7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52a0731ad0_7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2a0731ad0_1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52a0731ad0_1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2a0731ad0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52a0731ad0_1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2a0731ad0_14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52a0731ad0_14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2a0731ad0_1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52a0731ad0_1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2a0731ad0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2a0731ad0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e2d4f31e3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e2d4f31e3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2a0731ad0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2a0731ad0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2a0731ad0_1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2a0731ad0_1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2a0731ad0_1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2a0731ad0_1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2a0731ad0_1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2a0731ad0_1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2a0731ad0_1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2a0731ad0_1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2a0731ad0_1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2a0731ad0_1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2a0731ad0_1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2a0731ad0_1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2a0731ad0_15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2a0731ad0_1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2a0731ad0_15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2a0731ad0_15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2a0731ad0_15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2a0731ad0_1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2a0731ad0_15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2a0731ad0_15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2a0731ad0_15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52a0731ad0_15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2a0731ad0_15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2a0731ad0_15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52a0731ad0_15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2a0731ad0_15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52a0731ad0_15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2a0731ad0_15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29a5143a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29a5143a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29a5143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29a5143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29a5143a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529a5143a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29a5143af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29a5143a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529a5143a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29a5143a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529a5143a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529a5143a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2a0731ad0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2a0731ad0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2908f2e44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52908f2e4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CNN is a self learning feature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f4f210b5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f4f210b5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4e2d4f31e3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4e2d4f31e3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e2d4f31e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e2d4f31e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e2d4f31e3_1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4e2d4f31e3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e2d4f31e3_1_1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4e2d4f31e3_1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2a0731ad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2a0731ad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2a0731ad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2a0731ad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1.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hyperlink" Target="https://en.wikipedia.org/wiki/Linear_discriminant_analysis" TargetMode="External"/><Relationship Id="rId4" Type="http://schemas.openxmlformats.org/officeDocument/2006/relationships/hyperlink" Target="https://www.analyticsvidhya.com/blog/2017/09/understaing-support-vector-machine-example-code/" TargetMode="External"/><Relationship Id="rId5" Type="http://schemas.openxmlformats.org/officeDocument/2006/relationships/hyperlink" Target="https://medium.com/machine-learning-101/chapter-2-svm-support-vector-machine-theory-f0812effc72" TargetMode="External"/><Relationship Id="rId6"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90275" y="482575"/>
            <a:ext cx="6077700" cy="202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NU - 302:</a:t>
            </a:r>
            <a:br>
              <a:rPr lang="en"/>
            </a:br>
            <a:r>
              <a:rPr lang="en"/>
              <a:t>Digital Image Classification</a:t>
            </a:r>
            <a:endParaRPr/>
          </a:p>
          <a:p>
            <a:pPr indent="0" lvl="0" marL="0" rtl="0" algn="r">
              <a:lnSpc>
                <a:spcPct val="100000"/>
              </a:lnSpc>
              <a:spcBef>
                <a:spcPts val="0"/>
              </a:spcBef>
              <a:spcAft>
                <a:spcPts val="0"/>
              </a:spcAft>
              <a:buSzPts val="4800"/>
              <a:buNone/>
            </a:pPr>
            <a:r>
              <a:t/>
            </a:r>
            <a:endParaRPr sz="2400">
              <a:solidFill>
                <a:srgbClr val="000000"/>
              </a:solidFill>
            </a:endParaRPr>
          </a:p>
        </p:txBody>
      </p:sp>
      <p:sp>
        <p:nvSpPr>
          <p:cNvPr id="73" name="Google Shape;73;p13"/>
          <p:cNvSpPr txBox="1"/>
          <p:nvPr>
            <p:ph idx="1" type="subTitle"/>
          </p:nvPr>
        </p:nvSpPr>
        <p:spPr>
          <a:xfrm>
            <a:off x="2390275" y="2770350"/>
            <a:ext cx="6331500" cy="188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sz="1600"/>
          </a:p>
          <a:p>
            <a:pPr indent="0" lvl="0" marL="0" rtl="0" algn="l">
              <a:lnSpc>
                <a:spcPct val="100000"/>
              </a:lnSpc>
              <a:spcBef>
                <a:spcPts val="0"/>
              </a:spcBef>
              <a:spcAft>
                <a:spcPts val="0"/>
              </a:spcAft>
              <a:buSzPts val="1800"/>
              <a:buNone/>
            </a:pPr>
            <a:r>
              <a:rPr lang="en" sz="1600"/>
              <a:t>Prepared by: 						Mentored by:</a:t>
            </a:r>
            <a:endParaRPr sz="1600"/>
          </a:p>
          <a:p>
            <a:pPr indent="-330200" lvl="0" marL="457200" rtl="0" algn="l">
              <a:lnSpc>
                <a:spcPct val="100000"/>
              </a:lnSpc>
              <a:spcBef>
                <a:spcPts val="0"/>
              </a:spcBef>
              <a:spcAft>
                <a:spcPts val="0"/>
              </a:spcAft>
              <a:buSzPts val="1600"/>
              <a:buChar char=""/>
            </a:pPr>
            <a:r>
              <a:rPr lang="en" sz="1600"/>
              <a:t>Anirudh Sharma				          Dr. Prashant Srivastava</a:t>
            </a:r>
            <a:endParaRPr sz="1600"/>
          </a:p>
          <a:p>
            <a:pPr indent="-330200" lvl="0" marL="457200" rtl="0" algn="l">
              <a:lnSpc>
                <a:spcPct val="100000"/>
              </a:lnSpc>
              <a:spcBef>
                <a:spcPts val="0"/>
              </a:spcBef>
              <a:spcAft>
                <a:spcPts val="0"/>
              </a:spcAft>
              <a:buSzPts val="1600"/>
              <a:buChar char=""/>
            </a:pPr>
            <a:r>
              <a:rPr lang="en" sz="1600"/>
              <a:t>Bollam Sreekar Reddy</a:t>
            </a:r>
            <a:endParaRPr sz="1600"/>
          </a:p>
          <a:p>
            <a:pPr indent="-330200" lvl="0" marL="457200" rtl="0" algn="l">
              <a:lnSpc>
                <a:spcPct val="100000"/>
              </a:lnSpc>
              <a:spcBef>
                <a:spcPts val="0"/>
              </a:spcBef>
              <a:spcAft>
                <a:spcPts val="0"/>
              </a:spcAft>
              <a:buSzPts val="1600"/>
              <a:buChar char=""/>
            </a:pPr>
            <a:r>
              <a:rPr lang="en" sz="1600"/>
              <a:t>Potlacheruvu Sai Krishna Vamsi</a:t>
            </a:r>
            <a:endParaRPr sz="1600"/>
          </a:p>
          <a:p>
            <a:pPr indent="-330200" lvl="0" marL="457200" rtl="0" algn="l">
              <a:lnSpc>
                <a:spcPct val="100000"/>
              </a:lnSpc>
              <a:spcBef>
                <a:spcPts val="0"/>
              </a:spcBef>
              <a:spcAft>
                <a:spcPts val="0"/>
              </a:spcAft>
              <a:buSzPts val="1600"/>
              <a:buChar char=""/>
            </a:pPr>
            <a:r>
              <a:rPr lang="en" sz="1600"/>
              <a:t>Shravan Sridhar</a:t>
            </a:r>
            <a:endParaRPr sz="1600"/>
          </a:p>
          <a:p>
            <a:pPr indent="-330200" lvl="0" marL="457200" rtl="0" algn="l">
              <a:lnSpc>
                <a:spcPct val="100000"/>
              </a:lnSpc>
              <a:spcBef>
                <a:spcPts val="0"/>
              </a:spcBef>
              <a:spcAft>
                <a:spcPts val="0"/>
              </a:spcAft>
              <a:buSzPts val="1600"/>
              <a:buChar char=""/>
            </a:pPr>
            <a:r>
              <a:rPr lang="en" sz="1600"/>
              <a:t>Tavva G. N. R. S. N Prudhvith 			       		  14.03.2019</a:t>
            </a:r>
            <a:endParaRPr sz="1600"/>
          </a:p>
          <a:p>
            <a:pPr indent="0" lvl="0" marL="0" rtl="0" algn="l">
              <a:lnSpc>
                <a:spcPct val="100000"/>
              </a:lnSpc>
              <a:spcBef>
                <a:spcPts val="0"/>
              </a:spcBef>
              <a:spcAft>
                <a:spcPts val="0"/>
              </a:spcAft>
              <a:buNone/>
            </a:pPr>
            <a:r>
              <a:t/>
            </a:r>
            <a:endParaRPr sz="1600"/>
          </a:p>
          <a:p>
            <a:pPr indent="-330200" lvl="0" marL="457200" rtl="0" algn="l">
              <a:lnSpc>
                <a:spcPct val="100000"/>
              </a:lnSpc>
              <a:spcBef>
                <a:spcPts val="0"/>
              </a:spcBef>
              <a:spcAft>
                <a:spcPts val="0"/>
              </a:spcAft>
              <a:buSzPts val="1600"/>
              <a:buChar char=""/>
            </a:pPr>
            <a:r>
              <a:t/>
            </a:r>
            <a:endParaRPr sz="1600"/>
          </a:p>
        </p:txBody>
      </p:sp>
      <p:sp>
        <p:nvSpPr>
          <p:cNvPr id="74" name="Google Shape;74;p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75" name="Google Shape;75;p13"/>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43" name="Google Shape;143;p22"/>
          <p:cNvPicPr preferRelativeResize="0"/>
          <p:nvPr/>
        </p:nvPicPr>
        <p:blipFill>
          <a:blip r:embed="rId3">
            <a:alphaModFix/>
          </a:blip>
          <a:stretch>
            <a:fillRect/>
          </a:stretch>
        </p:blipFill>
        <p:spPr>
          <a:xfrm>
            <a:off x="152400" y="152400"/>
            <a:ext cx="757450" cy="757450"/>
          </a:xfrm>
          <a:prstGeom prst="rect">
            <a:avLst/>
          </a:prstGeom>
          <a:noFill/>
          <a:ln>
            <a:noFill/>
          </a:ln>
        </p:spPr>
      </p:pic>
      <p:pic>
        <p:nvPicPr>
          <p:cNvPr id="144" name="Google Shape;144;p22"/>
          <p:cNvPicPr preferRelativeResize="0"/>
          <p:nvPr/>
        </p:nvPicPr>
        <p:blipFill>
          <a:blip r:embed="rId4">
            <a:alphaModFix/>
          </a:blip>
          <a:stretch>
            <a:fillRect/>
          </a:stretch>
        </p:blipFill>
        <p:spPr>
          <a:xfrm>
            <a:off x="1524000" y="152400"/>
            <a:ext cx="6096000" cy="4572000"/>
          </a:xfrm>
          <a:prstGeom prst="rect">
            <a:avLst/>
          </a:prstGeom>
          <a:noFill/>
          <a:ln>
            <a:noFill/>
          </a:ln>
        </p:spPr>
      </p:pic>
      <p:sp>
        <p:nvSpPr>
          <p:cNvPr id="145" name="Google Shape;145;p22"/>
          <p:cNvSpPr txBox="1"/>
          <p:nvPr/>
        </p:nvSpPr>
        <p:spPr>
          <a:xfrm>
            <a:off x="1145275"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51" name="Google Shape;151;p23"/>
          <p:cNvPicPr preferRelativeResize="0"/>
          <p:nvPr/>
        </p:nvPicPr>
        <p:blipFill>
          <a:blip r:embed="rId3">
            <a:alphaModFix/>
          </a:blip>
          <a:stretch>
            <a:fillRect/>
          </a:stretch>
        </p:blipFill>
        <p:spPr>
          <a:xfrm>
            <a:off x="152400" y="152400"/>
            <a:ext cx="757450" cy="757450"/>
          </a:xfrm>
          <a:prstGeom prst="rect">
            <a:avLst/>
          </a:prstGeom>
          <a:noFill/>
          <a:ln>
            <a:noFill/>
          </a:ln>
        </p:spPr>
      </p:pic>
      <p:pic>
        <p:nvPicPr>
          <p:cNvPr id="152" name="Google Shape;152;p23"/>
          <p:cNvPicPr preferRelativeResize="0"/>
          <p:nvPr/>
        </p:nvPicPr>
        <p:blipFill>
          <a:blip r:embed="rId4">
            <a:alphaModFix/>
          </a:blip>
          <a:stretch>
            <a:fillRect/>
          </a:stretch>
        </p:blipFill>
        <p:spPr>
          <a:xfrm>
            <a:off x="1902725" y="152400"/>
            <a:ext cx="6096000" cy="4572000"/>
          </a:xfrm>
          <a:prstGeom prst="rect">
            <a:avLst/>
          </a:prstGeom>
          <a:noFill/>
          <a:ln>
            <a:noFill/>
          </a:ln>
        </p:spPr>
      </p:pic>
      <p:sp>
        <p:nvSpPr>
          <p:cNvPr id="153" name="Google Shape;153;p23"/>
          <p:cNvSpPr txBox="1"/>
          <p:nvPr/>
        </p:nvSpPr>
        <p:spPr>
          <a:xfrm>
            <a:off x="1145275"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59" name="Google Shape;159;p24"/>
          <p:cNvPicPr preferRelativeResize="0"/>
          <p:nvPr/>
        </p:nvPicPr>
        <p:blipFill>
          <a:blip r:embed="rId3">
            <a:alphaModFix/>
          </a:blip>
          <a:stretch>
            <a:fillRect/>
          </a:stretch>
        </p:blipFill>
        <p:spPr>
          <a:xfrm>
            <a:off x="152400" y="152400"/>
            <a:ext cx="757450" cy="757450"/>
          </a:xfrm>
          <a:prstGeom prst="rect">
            <a:avLst/>
          </a:prstGeom>
          <a:noFill/>
          <a:ln>
            <a:noFill/>
          </a:ln>
        </p:spPr>
      </p:pic>
      <p:pic>
        <p:nvPicPr>
          <p:cNvPr id="160" name="Google Shape;160;p24"/>
          <p:cNvPicPr preferRelativeResize="0"/>
          <p:nvPr/>
        </p:nvPicPr>
        <p:blipFill>
          <a:blip r:embed="rId4">
            <a:alphaModFix/>
          </a:blip>
          <a:stretch>
            <a:fillRect/>
          </a:stretch>
        </p:blipFill>
        <p:spPr>
          <a:xfrm>
            <a:off x="1902725" y="152400"/>
            <a:ext cx="6096000" cy="4572000"/>
          </a:xfrm>
          <a:prstGeom prst="rect">
            <a:avLst/>
          </a:prstGeom>
          <a:noFill/>
          <a:ln>
            <a:noFill/>
          </a:ln>
        </p:spPr>
      </p:pic>
      <p:sp>
        <p:nvSpPr>
          <p:cNvPr id="161" name="Google Shape;161;p24"/>
          <p:cNvSpPr txBox="1"/>
          <p:nvPr/>
        </p:nvSpPr>
        <p:spPr>
          <a:xfrm>
            <a:off x="1145275"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67" name="Google Shape;167;p25"/>
          <p:cNvPicPr preferRelativeResize="0"/>
          <p:nvPr/>
        </p:nvPicPr>
        <p:blipFill>
          <a:blip r:embed="rId3">
            <a:alphaModFix/>
          </a:blip>
          <a:stretch>
            <a:fillRect/>
          </a:stretch>
        </p:blipFill>
        <p:spPr>
          <a:xfrm>
            <a:off x="152400" y="152400"/>
            <a:ext cx="757450" cy="757450"/>
          </a:xfrm>
          <a:prstGeom prst="rect">
            <a:avLst/>
          </a:prstGeom>
          <a:noFill/>
          <a:ln>
            <a:noFill/>
          </a:ln>
        </p:spPr>
      </p:pic>
      <p:pic>
        <p:nvPicPr>
          <p:cNvPr id="168" name="Google Shape;168;p25"/>
          <p:cNvPicPr preferRelativeResize="0"/>
          <p:nvPr/>
        </p:nvPicPr>
        <p:blipFill>
          <a:blip r:embed="rId4">
            <a:alphaModFix/>
          </a:blip>
          <a:stretch>
            <a:fillRect/>
          </a:stretch>
        </p:blipFill>
        <p:spPr>
          <a:xfrm>
            <a:off x="1033913" y="152400"/>
            <a:ext cx="7833632" cy="4383959"/>
          </a:xfrm>
          <a:prstGeom prst="rect">
            <a:avLst/>
          </a:prstGeom>
          <a:noFill/>
          <a:ln>
            <a:noFill/>
          </a:ln>
        </p:spPr>
      </p:pic>
      <p:sp>
        <p:nvSpPr>
          <p:cNvPr id="169" name="Google Shape;169;p25"/>
          <p:cNvSpPr txBox="1"/>
          <p:nvPr/>
        </p:nvSpPr>
        <p:spPr>
          <a:xfrm>
            <a:off x="276463"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nvSpPr>
        <p:spPr>
          <a:xfrm>
            <a:off x="172775" y="4730600"/>
            <a:ext cx="8971200" cy="2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t>
            </a:r>
            <a:r>
              <a:rPr b="1" lang="en">
                <a:highlight>
                  <a:srgbClr val="FFFFFF"/>
                </a:highlight>
                <a:latin typeface="Lato"/>
                <a:ea typeface="Lato"/>
                <a:cs typeface="Lato"/>
                <a:sym typeface="Lato"/>
              </a:rPr>
              <a:t>http://i.imgur.com/WuxyO.png</a:t>
            </a:r>
            <a:endParaRPr b="1">
              <a:highlight>
                <a:srgbClr val="FFFFFF"/>
              </a:highlight>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76" name="Google Shape;176;p26"/>
          <p:cNvPicPr preferRelativeResize="0"/>
          <p:nvPr/>
        </p:nvPicPr>
        <p:blipFill>
          <a:blip r:embed="rId3">
            <a:alphaModFix/>
          </a:blip>
          <a:stretch>
            <a:fillRect/>
          </a:stretch>
        </p:blipFill>
        <p:spPr>
          <a:xfrm>
            <a:off x="152400" y="152400"/>
            <a:ext cx="757450" cy="757450"/>
          </a:xfrm>
          <a:prstGeom prst="rect">
            <a:avLst/>
          </a:prstGeom>
          <a:noFill/>
          <a:ln>
            <a:noFill/>
          </a:ln>
        </p:spPr>
      </p:pic>
      <p:sp>
        <p:nvSpPr>
          <p:cNvPr id="177" name="Google Shape;177;p26"/>
          <p:cNvSpPr txBox="1"/>
          <p:nvPr/>
        </p:nvSpPr>
        <p:spPr>
          <a:xfrm>
            <a:off x="276463"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6"/>
          <p:cNvPicPr preferRelativeResize="0"/>
          <p:nvPr/>
        </p:nvPicPr>
        <p:blipFill>
          <a:blip r:embed="rId4">
            <a:alphaModFix/>
          </a:blip>
          <a:stretch>
            <a:fillRect/>
          </a:stretch>
        </p:blipFill>
        <p:spPr>
          <a:xfrm>
            <a:off x="1790625" y="304800"/>
            <a:ext cx="5562738" cy="41720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2147725" y="575950"/>
            <a:ext cx="6321600" cy="5670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3000"/>
              <a:buNone/>
            </a:pPr>
            <a:r>
              <a:rPr lang="en" sz="2400">
                <a:solidFill>
                  <a:schemeClr val="lt1"/>
                </a:solidFill>
                <a:latin typeface="Lato"/>
                <a:ea typeface="Lato"/>
                <a:cs typeface="Lato"/>
                <a:sym typeface="Lato"/>
              </a:rPr>
              <a:t>All the jargons we talked about</a:t>
            </a:r>
            <a:endParaRPr sz="2400">
              <a:solidFill>
                <a:schemeClr val="lt1"/>
              </a:solidFill>
              <a:latin typeface="Lato"/>
              <a:ea typeface="Lato"/>
              <a:cs typeface="Lato"/>
              <a:sym typeface="Lato"/>
            </a:endParaRPr>
          </a:p>
        </p:txBody>
      </p:sp>
      <p:sp>
        <p:nvSpPr>
          <p:cNvPr id="184" name="Google Shape;184;p27"/>
          <p:cNvSpPr txBox="1"/>
          <p:nvPr>
            <p:ph idx="1" type="body"/>
          </p:nvPr>
        </p:nvSpPr>
        <p:spPr>
          <a:xfrm>
            <a:off x="197525" y="1660350"/>
            <a:ext cx="8545800" cy="28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rgbClr val="222222"/>
                </a:solidFill>
                <a:highlight>
                  <a:srgbClr val="FFFFFF"/>
                </a:highlight>
              </a:rPr>
              <a:t>Hyperplane: The line on transformation becomes a hyperplane.</a:t>
            </a:r>
            <a:endParaRPr sz="1800">
              <a:solidFill>
                <a:srgbClr val="222222"/>
              </a:solidFill>
              <a:highlight>
                <a:srgbClr val="FFFFFF"/>
              </a:highlight>
            </a:endParaRPr>
          </a:p>
          <a:p>
            <a:pPr indent="0" lvl="0" marL="0" rtl="0" algn="l">
              <a:lnSpc>
                <a:spcPct val="115000"/>
              </a:lnSpc>
              <a:spcBef>
                <a:spcPts val="1200"/>
              </a:spcBef>
              <a:spcAft>
                <a:spcPts val="0"/>
              </a:spcAft>
              <a:buNone/>
            </a:pPr>
            <a:r>
              <a:rPr lang="en" sz="1800">
                <a:solidFill>
                  <a:srgbClr val="222222"/>
                </a:solidFill>
                <a:highlight>
                  <a:srgbClr val="FFFFFF"/>
                </a:highlight>
              </a:rPr>
              <a:t>Kernels: When drawing a line to classify was no longer an option, we were forced to transform and introduce a z-axis. These transformations are called “kernels”.</a:t>
            </a:r>
            <a:endParaRPr sz="1800">
              <a:solidFill>
                <a:srgbClr val="222222"/>
              </a:solidFill>
              <a:highlight>
                <a:srgbClr val="FFFFFF"/>
              </a:highlight>
            </a:endParaRPr>
          </a:p>
          <a:p>
            <a:pPr indent="0" lvl="0" marL="0" rtl="0" algn="l">
              <a:lnSpc>
                <a:spcPct val="115000"/>
              </a:lnSpc>
              <a:spcBef>
                <a:spcPts val="1200"/>
              </a:spcBef>
              <a:spcAft>
                <a:spcPts val="0"/>
              </a:spcAft>
              <a:buNone/>
            </a:pPr>
            <a:r>
              <a:rPr lang="en" sz="1800">
                <a:solidFill>
                  <a:srgbClr val="222222"/>
                </a:solidFill>
                <a:highlight>
                  <a:srgbClr val="FFFFFF"/>
                </a:highlight>
              </a:rPr>
              <a:t>Biggest Gap Trick Optimization: Finding the most optimized position of the hyperplane such that we achieve the widest possible margins.</a:t>
            </a:r>
            <a:endParaRPr sz="1800">
              <a:solidFill>
                <a:srgbClr val="222222"/>
              </a:solidFill>
              <a:highlight>
                <a:srgbClr val="FFFFFF"/>
              </a:highlight>
            </a:endParaRPr>
          </a:p>
          <a:p>
            <a:pPr indent="0" lvl="0" marL="0" rtl="0" algn="l">
              <a:lnSpc>
                <a:spcPct val="115000"/>
              </a:lnSpc>
              <a:spcBef>
                <a:spcPts val="1200"/>
              </a:spcBef>
              <a:spcAft>
                <a:spcPts val="0"/>
              </a:spcAft>
              <a:buNone/>
            </a:pPr>
            <a:r>
              <a:t/>
            </a:r>
            <a:endParaRPr sz="1600">
              <a:solidFill>
                <a:srgbClr val="000000"/>
              </a:solidFill>
            </a:endParaRPr>
          </a:p>
          <a:p>
            <a:pPr indent="0" lvl="0" marL="457200" rtl="0" algn="l">
              <a:lnSpc>
                <a:spcPct val="115000"/>
              </a:lnSpc>
              <a:spcBef>
                <a:spcPts val="1200"/>
              </a:spcBef>
              <a:spcAft>
                <a:spcPts val="0"/>
              </a:spcAft>
              <a:buNone/>
            </a:pPr>
            <a:r>
              <a:t/>
            </a:r>
            <a:endParaRPr sz="1600"/>
          </a:p>
        </p:txBody>
      </p:sp>
      <p:sp>
        <p:nvSpPr>
          <p:cNvPr id="185" name="Google Shape;185;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86" name="Google Shape;186;p27"/>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2147725" y="575950"/>
            <a:ext cx="6321600" cy="5670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3000"/>
              <a:buNone/>
            </a:pPr>
            <a:r>
              <a:rPr lang="en" sz="2400">
                <a:solidFill>
                  <a:schemeClr val="lt1"/>
                </a:solidFill>
                <a:latin typeface="Lato"/>
                <a:ea typeface="Lato"/>
                <a:cs typeface="Lato"/>
                <a:sym typeface="Lato"/>
              </a:rPr>
              <a:t>Tuning Parameters</a:t>
            </a:r>
            <a:endParaRPr sz="2400">
              <a:solidFill>
                <a:schemeClr val="lt1"/>
              </a:solidFill>
              <a:latin typeface="Lato"/>
              <a:ea typeface="Lato"/>
              <a:cs typeface="Lato"/>
              <a:sym typeface="Lato"/>
            </a:endParaRPr>
          </a:p>
        </p:txBody>
      </p:sp>
      <p:sp>
        <p:nvSpPr>
          <p:cNvPr id="192" name="Google Shape;192;p28"/>
          <p:cNvSpPr txBox="1"/>
          <p:nvPr>
            <p:ph idx="1" type="body"/>
          </p:nvPr>
        </p:nvSpPr>
        <p:spPr>
          <a:xfrm>
            <a:off x="197525" y="1363050"/>
            <a:ext cx="8545800" cy="28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222222"/>
                </a:solidFill>
                <a:highlight>
                  <a:srgbClr val="FFFFFF"/>
                </a:highlight>
              </a:rPr>
              <a:t>Gamma</a:t>
            </a:r>
            <a:r>
              <a:rPr b="1" lang="en" sz="1800">
                <a:solidFill>
                  <a:srgbClr val="222222"/>
                </a:solidFill>
                <a:highlight>
                  <a:srgbClr val="FFFFFF"/>
                </a:highlight>
              </a:rPr>
              <a:t>:</a:t>
            </a:r>
            <a:r>
              <a:rPr lang="en" sz="1800">
                <a:solidFill>
                  <a:srgbClr val="222222"/>
                </a:solidFill>
                <a:highlight>
                  <a:srgbClr val="FFFFFF"/>
                </a:highlight>
              </a:rPr>
              <a:t> This parameter defines the influence of a single training example. (Gamma 𝛂 [points closer to plausible line will be considered]).</a:t>
            </a:r>
            <a:endParaRPr sz="1800">
              <a:solidFill>
                <a:srgbClr val="222222"/>
              </a:solidFill>
              <a:highlight>
                <a:srgbClr val="FFFFFF"/>
              </a:highlight>
            </a:endParaRPr>
          </a:p>
          <a:p>
            <a:pPr indent="0" lvl="0" marL="0" rtl="0" algn="l">
              <a:lnSpc>
                <a:spcPct val="115000"/>
              </a:lnSpc>
              <a:spcBef>
                <a:spcPts val="1200"/>
              </a:spcBef>
              <a:spcAft>
                <a:spcPts val="0"/>
              </a:spcAft>
              <a:buNone/>
            </a:pPr>
            <a:r>
              <a:t/>
            </a:r>
            <a:endParaRPr sz="1600"/>
          </a:p>
        </p:txBody>
      </p:sp>
      <p:sp>
        <p:nvSpPr>
          <p:cNvPr id="193" name="Google Shape;193;p2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94" name="Google Shape;194;p28"/>
          <p:cNvPicPr preferRelativeResize="0"/>
          <p:nvPr/>
        </p:nvPicPr>
        <p:blipFill>
          <a:blip r:embed="rId3">
            <a:alphaModFix/>
          </a:blip>
          <a:stretch>
            <a:fillRect/>
          </a:stretch>
        </p:blipFill>
        <p:spPr>
          <a:xfrm>
            <a:off x="152400" y="152400"/>
            <a:ext cx="757450" cy="757450"/>
          </a:xfrm>
          <a:prstGeom prst="rect">
            <a:avLst/>
          </a:prstGeom>
          <a:noFill/>
          <a:ln>
            <a:noFill/>
          </a:ln>
        </p:spPr>
      </p:pic>
      <p:sp>
        <p:nvSpPr>
          <p:cNvPr id="195" name="Google Shape;195;p28"/>
          <p:cNvSpPr txBox="1"/>
          <p:nvPr/>
        </p:nvSpPr>
        <p:spPr>
          <a:xfrm>
            <a:off x="172775" y="4730600"/>
            <a:ext cx="8971200" cy="2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t>
            </a:r>
            <a:r>
              <a:rPr b="1" lang="en">
                <a:latin typeface="Lato"/>
                <a:ea typeface="Lato"/>
                <a:cs typeface="Lato"/>
                <a:sym typeface="Lato"/>
              </a:rPr>
              <a:t>https://bit.ly/2pFAPFo</a:t>
            </a:r>
            <a:endParaRPr b="1">
              <a:latin typeface="Lato"/>
              <a:ea typeface="Lato"/>
              <a:cs typeface="Lato"/>
              <a:sym typeface="Lato"/>
            </a:endParaRPr>
          </a:p>
        </p:txBody>
      </p:sp>
      <p:grpSp>
        <p:nvGrpSpPr>
          <p:cNvPr id="196" name="Google Shape;196;p28"/>
          <p:cNvGrpSpPr/>
          <p:nvPr/>
        </p:nvGrpSpPr>
        <p:grpSpPr>
          <a:xfrm>
            <a:off x="197525" y="2295850"/>
            <a:ext cx="8654050" cy="1796765"/>
            <a:chOff x="197525" y="2295850"/>
            <a:chExt cx="8654050" cy="1796765"/>
          </a:xfrm>
        </p:grpSpPr>
        <p:pic>
          <p:nvPicPr>
            <p:cNvPr id="197" name="Google Shape;197;p28"/>
            <p:cNvPicPr preferRelativeResize="0"/>
            <p:nvPr/>
          </p:nvPicPr>
          <p:blipFill rotWithShape="1">
            <a:blip r:embed="rId4">
              <a:alphaModFix/>
            </a:blip>
            <a:srcRect b="0" l="4101" r="4947" t="0"/>
            <a:stretch/>
          </p:blipFill>
          <p:spPr>
            <a:xfrm>
              <a:off x="197525" y="2600150"/>
              <a:ext cx="4072050" cy="1492465"/>
            </a:xfrm>
            <a:prstGeom prst="rect">
              <a:avLst/>
            </a:prstGeom>
            <a:noFill/>
            <a:ln>
              <a:noFill/>
            </a:ln>
          </p:spPr>
        </p:pic>
        <p:pic>
          <p:nvPicPr>
            <p:cNvPr id="198" name="Google Shape;198;p28"/>
            <p:cNvPicPr preferRelativeResize="0"/>
            <p:nvPr/>
          </p:nvPicPr>
          <p:blipFill rotWithShape="1">
            <a:blip r:embed="rId5">
              <a:alphaModFix/>
            </a:blip>
            <a:srcRect b="0" l="4282" r="3822" t="0"/>
            <a:stretch/>
          </p:blipFill>
          <p:spPr>
            <a:xfrm>
              <a:off x="4779525" y="2607850"/>
              <a:ext cx="4072050" cy="1477075"/>
            </a:xfrm>
            <a:prstGeom prst="rect">
              <a:avLst/>
            </a:prstGeom>
            <a:noFill/>
            <a:ln>
              <a:noFill/>
            </a:ln>
          </p:spPr>
        </p:pic>
        <p:sp>
          <p:nvSpPr>
            <p:cNvPr id="199" name="Google Shape;199;p28"/>
            <p:cNvSpPr txBox="1"/>
            <p:nvPr/>
          </p:nvSpPr>
          <p:spPr>
            <a:xfrm>
              <a:off x="1139900" y="2295850"/>
              <a:ext cx="24516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High Bias -&gt; Low Variance</a:t>
              </a:r>
              <a:endParaRPr>
                <a:latin typeface="Lato"/>
                <a:ea typeface="Lato"/>
                <a:cs typeface="Lato"/>
                <a:sym typeface="Lato"/>
              </a:endParaRPr>
            </a:p>
          </p:txBody>
        </p:sp>
        <p:sp>
          <p:nvSpPr>
            <p:cNvPr id="200" name="Google Shape;200;p28"/>
            <p:cNvSpPr txBox="1"/>
            <p:nvPr/>
          </p:nvSpPr>
          <p:spPr>
            <a:xfrm>
              <a:off x="5678825" y="2295850"/>
              <a:ext cx="26439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Low Bias</a:t>
              </a:r>
              <a:r>
                <a:rPr lang="en">
                  <a:latin typeface="Lato"/>
                  <a:ea typeface="Lato"/>
                  <a:cs typeface="Lato"/>
                  <a:sym typeface="Lato"/>
                </a:rPr>
                <a:t> -&gt; High Variance</a:t>
              </a:r>
              <a:endParaRPr>
                <a:latin typeface="Lato"/>
                <a:ea typeface="Lato"/>
                <a:cs typeface="Lato"/>
                <a:sym typeface="La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2147725" y="575950"/>
            <a:ext cx="6321600" cy="5670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3000"/>
              <a:buNone/>
            </a:pPr>
            <a:r>
              <a:rPr lang="en" sz="2400">
                <a:solidFill>
                  <a:schemeClr val="lt1"/>
                </a:solidFill>
                <a:latin typeface="Lato"/>
                <a:ea typeface="Lato"/>
                <a:cs typeface="Lato"/>
                <a:sym typeface="Lato"/>
              </a:rPr>
              <a:t>Tuning Parameters</a:t>
            </a:r>
            <a:endParaRPr sz="2400">
              <a:solidFill>
                <a:schemeClr val="lt1"/>
              </a:solidFill>
              <a:latin typeface="Lato"/>
              <a:ea typeface="Lato"/>
              <a:cs typeface="Lato"/>
              <a:sym typeface="Lato"/>
            </a:endParaRPr>
          </a:p>
        </p:txBody>
      </p:sp>
      <p:sp>
        <p:nvSpPr>
          <p:cNvPr id="206" name="Google Shape;206;p29"/>
          <p:cNvSpPr txBox="1"/>
          <p:nvPr>
            <p:ph idx="1" type="body"/>
          </p:nvPr>
        </p:nvSpPr>
        <p:spPr>
          <a:xfrm>
            <a:off x="172775" y="1263800"/>
            <a:ext cx="8545800" cy="326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222222"/>
                </a:solidFill>
                <a:highlight>
                  <a:srgbClr val="FFFFFF"/>
                </a:highlight>
              </a:rPr>
              <a:t>Regularization Parameter</a:t>
            </a:r>
            <a:r>
              <a:rPr b="1" lang="en" sz="1800">
                <a:solidFill>
                  <a:srgbClr val="222222"/>
                </a:solidFill>
                <a:highlight>
                  <a:srgbClr val="FFFFFF"/>
                </a:highlight>
              </a:rPr>
              <a:t>:</a:t>
            </a:r>
            <a:r>
              <a:rPr lang="en" sz="1800">
                <a:solidFill>
                  <a:srgbClr val="222222"/>
                </a:solidFill>
                <a:highlight>
                  <a:srgbClr val="FFFFFF"/>
                </a:highlight>
              </a:rPr>
              <a:t> This parameter tells the SVM how much you want to avoid misclassifying each training example. It is represented by the variable C in all our implementations (C </a:t>
            </a:r>
            <a:r>
              <a:rPr lang="en" sz="1800">
                <a:solidFill>
                  <a:srgbClr val="222222"/>
                </a:solidFill>
                <a:highlight>
                  <a:srgbClr val="FFFFFF"/>
                </a:highlight>
              </a:rPr>
              <a:t>𝛂 [penalty for misclassification]).</a:t>
            </a:r>
            <a:endParaRPr sz="1800">
              <a:solidFill>
                <a:srgbClr val="222222"/>
              </a:solidFill>
              <a:highlight>
                <a:srgbClr val="FFFFFF"/>
              </a:highlight>
            </a:endParaRPr>
          </a:p>
          <a:p>
            <a:pPr indent="0" lvl="0" marL="0" rtl="0" algn="l">
              <a:lnSpc>
                <a:spcPct val="115000"/>
              </a:lnSpc>
              <a:spcBef>
                <a:spcPts val="1200"/>
              </a:spcBef>
              <a:spcAft>
                <a:spcPts val="0"/>
              </a:spcAft>
              <a:buNone/>
            </a:pPr>
            <a:r>
              <a:t/>
            </a:r>
            <a:endParaRPr sz="1600"/>
          </a:p>
        </p:txBody>
      </p:sp>
      <p:sp>
        <p:nvSpPr>
          <p:cNvPr id="207" name="Google Shape;207;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08" name="Google Shape;208;p29"/>
          <p:cNvPicPr preferRelativeResize="0"/>
          <p:nvPr/>
        </p:nvPicPr>
        <p:blipFill>
          <a:blip r:embed="rId3">
            <a:alphaModFix/>
          </a:blip>
          <a:stretch>
            <a:fillRect/>
          </a:stretch>
        </p:blipFill>
        <p:spPr>
          <a:xfrm>
            <a:off x="152400" y="152400"/>
            <a:ext cx="757450" cy="757450"/>
          </a:xfrm>
          <a:prstGeom prst="rect">
            <a:avLst/>
          </a:prstGeom>
          <a:noFill/>
          <a:ln>
            <a:noFill/>
          </a:ln>
        </p:spPr>
      </p:pic>
      <p:pic>
        <p:nvPicPr>
          <p:cNvPr id="209" name="Google Shape;209;p29"/>
          <p:cNvPicPr preferRelativeResize="0"/>
          <p:nvPr/>
        </p:nvPicPr>
        <p:blipFill rotWithShape="1">
          <a:blip r:embed="rId4">
            <a:alphaModFix/>
          </a:blip>
          <a:srcRect b="0" l="3632" r="33526" t="0"/>
          <a:stretch/>
        </p:blipFill>
        <p:spPr>
          <a:xfrm>
            <a:off x="749000" y="2593825"/>
            <a:ext cx="3591425" cy="1905000"/>
          </a:xfrm>
          <a:prstGeom prst="rect">
            <a:avLst/>
          </a:prstGeom>
          <a:noFill/>
          <a:ln>
            <a:noFill/>
          </a:ln>
        </p:spPr>
      </p:pic>
      <p:pic>
        <p:nvPicPr>
          <p:cNvPr id="210" name="Google Shape;210;p29"/>
          <p:cNvPicPr preferRelativeResize="0"/>
          <p:nvPr/>
        </p:nvPicPr>
        <p:blipFill rotWithShape="1">
          <a:blip r:embed="rId5">
            <a:alphaModFix/>
          </a:blip>
          <a:srcRect b="0" l="3173" r="33980" t="0"/>
          <a:stretch/>
        </p:blipFill>
        <p:spPr>
          <a:xfrm>
            <a:off x="4638175" y="2593825"/>
            <a:ext cx="3591424" cy="1905000"/>
          </a:xfrm>
          <a:prstGeom prst="rect">
            <a:avLst/>
          </a:prstGeom>
          <a:noFill/>
          <a:ln>
            <a:noFill/>
          </a:ln>
        </p:spPr>
      </p:pic>
      <p:sp>
        <p:nvSpPr>
          <p:cNvPr id="211" name="Google Shape;211;p29"/>
          <p:cNvSpPr txBox="1"/>
          <p:nvPr/>
        </p:nvSpPr>
        <p:spPr>
          <a:xfrm>
            <a:off x="172775" y="4730600"/>
            <a:ext cx="8971200" cy="2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t>
            </a:r>
            <a:r>
              <a:rPr b="1" lang="en">
                <a:latin typeface="Lato"/>
                <a:ea typeface="Lato"/>
                <a:cs typeface="Lato"/>
                <a:sym typeface="Lato"/>
              </a:rPr>
              <a:t>https://bit.ly/2pFAPFo</a:t>
            </a:r>
            <a:endParaRPr b="1">
              <a:latin typeface="Lato"/>
              <a:ea typeface="Lato"/>
              <a:cs typeface="Lato"/>
              <a:sym typeface="Lato"/>
            </a:endParaRPr>
          </a:p>
        </p:txBody>
      </p:sp>
      <p:sp>
        <p:nvSpPr>
          <p:cNvPr id="212" name="Google Shape;212;p29"/>
          <p:cNvSpPr txBox="1"/>
          <p:nvPr/>
        </p:nvSpPr>
        <p:spPr>
          <a:xfrm>
            <a:off x="1967813" y="2451000"/>
            <a:ext cx="16110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Value of C is Low</a:t>
            </a:r>
            <a:endParaRPr>
              <a:latin typeface="Lato"/>
              <a:ea typeface="Lato"/>
              <a:cs typeface="Lato"/>
              <a:sym typeface="Lato"/>
            </a:endParaRPr>
          </a:p>
        </p:txBody>
      </p:sp>
      <p:sp>
        <p:nvSpPr>
          <p:cNvPr id="213" name="Google Shape;213;p29"/>
          <p:cNvSpPr txBox="1"/>
          <p:nvPr/>
        </p:nvSpPr>
        <p:spPr>
          <a:xfrm>
            <a:off x="5856988" y="2451000"/>
            <a:ext cx="1611000" cy="2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Value of </a:t>
            </a:r>
            <a:r>
              <a:rPr lang="en">
                <a:latin typeface="Lato"/>
                <a:ea typeface="Lato"/>
                <a:cs typeface="Lato"/>
                <a:sym typeface="Lato"/>
              </a:rPr>
              <a:t>C is High</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2147725" y="575950"/>
            <a:ext cx="6321600" cy="5670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3000"/>
              <a:buNone/>
            </a:pPr>
            <a:r>
              <a:rPr lang="en" sz="2400">
                <a:solidFill>
                  <a:schemeClr val="lt1"/>
                </a:solidFill>
                <a:latin typeface="Lato"/>
                <a:ea typeface="Lato"/>
                <a:cs typeface="Lato"/>
                <a:sym typeface="Lato"/>
              </a:rPr>
              <a:t>Tuning Parameters</a:t>
            </a:r>
            <a:endParaRPr sz="2400">
              <a:solidFill>
                <a:schemeClr val="lt1"/>
              </a:solidFill>
              <a:latin typeface="Lato"/>
              <a:ea typeface="Lato"/>
              <a:cs typeface="Lato"/>
              <a:sym typeface="Lato"/>
            </a:endParaRPr>
          </a:p>
        </p:txBody>
      </p:sp>
      <p:sp>
        <p:nvSpPr>
          <p:cNvPr id="219" name="Google Shape;219;p30"/>
          <p:cNvSpPr txBox="1"/>
          <p:nvPr>
            <p:ph idx="1" type="body"/>
          </p:nvPr>
        </p:nvSpPr>
        <p:spPr>
          <a:xfrm>
            <a:off x="197525" y="1363050"/>
            <a:ext cx="8545800" cy="28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222222"/>
                </a:solidFill>
                <a:highlight>
                  <a:srgbClr val="FFFFFF"/>
                </a:highlight>
              </a:rPr>
              <a:t>Margin</a:t>
            </a:r>
            <a:r>
              <a:rPr b="1" lang="en" sz="1800">
                <a:solidFill>
                  <a:srgbClr val="222222"/>
                </a:solidFill>
                <a:highlight>
                  <a:srgbClr val="FFFFFF"/>
                </a:highlight>
              </a:rPr>
              <a:t>:</a:t>
            </a:r>
            <a:r>
              <a:rPr lang="en" sz="1800">
                <a:solidFill>
                  <a:srgbClr val="222222"/>
                </a:solidFill>
                <a:highlight>
                  <a:srgbClr val="FFFFFF"/>
                </a:highlight>
              </a:rPr>
              <a:t> A good margin results in a better accuracy while classifying data.</a:t>
            </a:r>
            <a:endParaRPr sz="1800">
              <a:solidFill>
                <a:srgbClr val="222222"/>
              </a:solidFill>
              <a:highlight>
                <a:srgbClr val="FFFFFF"/>
              </a:highlight>
            </a:endParaRPr>
          </a:p>
          <a:p>
            <a:pPr indent="0" lvl="0" marL="0" rtl="0" algn="l">
              <a:lnSpc>
                <a:spcPct val="115000"/>
              </a:lnSpc>
              <a:spcBef>
                <a:spcPts val="1200"/>
              </a:spcBef>
              <a:spcAft>
                <a:spcPts val="0"/>
              </a:spcAft>
              <a:buNone/>
            </a:pPr>
            <a:r>
              <a:t/>
            </a:r>
            <a:endParaRPr sz="1600"/>
          </a:p>
        </p:txBody>
      </p:sp>
      <p:sp>
        <p:nvSpPr>
          <p:cNvPr id="220" name="Google Shape;220;p3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21" name="Google Shape;221;p30"/>
          <p:cNvPicPr preferRelativeResize="0"/>
          <p:nvPr/>
        </p:nvPicPr>
        <p:blipFill>
          <a:blip r:embed="rId3">
            <a:alphaModFix/>
          </a:blip>
          <a:stretch>
            <a:fillRect/>
          </a:stretch>
        </p:blipFill>
        <p:spPr>
          <a:xfrm>
            <a:off x="152400" y="152400"/>
            <a:ext cx="757450" cy="757450"/>
          </a:xfrm>
          <a:prstGeom prst="rect">
            <a:avLst/>
          </a:prstGeom>
          <a:noFill/>
          <a:ln>
            <a:noFill/>
          </a:ln>
        </p:spPr>
      </p:pic>
      <p:sp>
        <p:nvSpPr>
          <p:cNvPr id="222" name="Google Shape;222;p30"/>
          <p:cNvSpPr txBox="1"/>
          <p:nvPr/>
        </p:nvSpPr>
        <p:spPr>
          <a:xfrm>
            <a:off x="172775" y="4730600"/>
            <a:ext cx="8971200" cy="2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t>
            </a:r>
            <a:r>
              <a:rPr b="1" lang="en">
                <a:latin typeface="Lato"/>
                <a:ea typeface="Lato"/>
                <a:cs typeface="Lato"/>
                <a:sym typeface="Lato"/>
              </a:rPr>
              <a:t>https://bit.ly/2pFAPFo</a:t>
            </a:r>
            <a:endParaRPr b="1">
              <a:latin typeface="Lato"/>
              <a:ea typeface="Lato"/>
              <a:cs typeface="Lato"/>
              <a:sym typeface="Lato"/>
            </a:endParaRPr>
          </a:p>
        </p:txBody>
      </p:sp>
      <p:pic>
        <p:nvPicPr>
          <p:cNvPr id="223" name="Google Shape;223;p30"/>
          <p:cNvPicPr preferRelativeResize="0"/>
          <p:nvPr/>
        </p:nvPicPr>
        <p:blipFill rotWithShape="1">
          <a:blip r:embed="rId4">
            <a:alphaModFix/>
          </a:blip>
          <a:srcRect b="0" l="4529" r="4520" t="0"/>
          <a:stretch/>
        </p:blipFill>
        <p:spPr>
          <a:xfrm>
            <a:off x="197525" y="2447750"/>
            <a:ext cx="4072050" cy="1492465"/>
          </a:xfrm>
          <a:prstGeom prst="rect">
            <a:avLst/>
          </a:prstGeom>
          <a:noFill/>
          <a:ln>
            <a:noFill/>
          </a:ln>
        </p:spPr>
      </p:pic>
      <p:pic>
        <p:nvPicPr>
          <p:cNvPr id="224" name="Google Shape;224;p30"/>
          <p:cNvPicPr preferRelativeResize="0"/>
          <p:nvPr/>
        </p:nvPicPr>
        <p:blipFill rotWithShape="1">
          <a:blip r:embed="rId5">
            <a:alphaModFix/>
          </a:blip>
          <a:srcRect b="0" l="4052" r="4052" t="0"/>
          <a:stretch/>
        </p:blipFill>
        <p:spPr>
          <a:xfrm>
            <a:off x="4779525" y="2455450"/>
            <a:ext cx="4072050" cy="1477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2147725" y="575950"/>
            <a:ext cx="6321600" cy="5670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3000"/>
              <a:buNone/>
            </a:pPr>
            <a:r>
              <a:rPr lang="en" sz="2400">
                <a:solidFill>
                  <a:schemeClr val="lt1"/>
                </a:solidFill>
                <a:latin typeface="Lato"/>
                <a:ea typeface="Lato"/>
                <a:cs typeface="Lato"/>
                <a:sym typeface="Lato"/>
              </a:rPr>
              <a:t>Tuning Parameters</a:t>
            </a:r>
            <a:endParaRPr sz="2400">
              <a:solidFill>
                <a:schemeClr val="lt1"/>
              </a:solidFill>
              <a:latin typeface="Lato"/>
              <a:ea typeface="Lato"/>
              <a:cs typeface="Lato"/>
              <a:sym typeface="Lato"/>
            </a:endParaRPr>
          </a:p>
        </p:txBody>
      </p:sp>
      <p:sp>
        <p:nvSpPr>
          <p:cNvPr id="230" name="Google Shape;230;p31"/>
          <p:cNvSpPr txBox="1"/>
          <p:nvPr>
            <p:ph idx="1" type="body"/>
          </p:nvPr>
        </p:nvSpPr>
        <p:spPr>
          <a:xfrm>
            <a:off x="197525" y="1363050"/>
            <a:ext cx="8545800" cy="28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u="sng">
                <a:solidFill>
                  <a:srgbClr val="222222"/>
                </a:solidFill>
                <a:highlight>
                  <a:srgbClr val="FFFFFF"/>
                </a:highlight>
              </a:rPr>
              <a:t>Kernel</a:t>
            </a:r>
            <a:r>
              <a:rPr lang="en" sz="1800">
                <a:solidFill>
                  <a:srgbClr val="222222"/>
                </a:solidFill>
                <a:highlight>
                  <a:srgbClr val="FFFFFF"/>
                </a:highlight>
              </a:rPr>
              <a:t>:  We have used the following kernels -</a:t>
            </a:r>
            <a:endParaRPr sz="1800">
              <a:solidFill>
                <a:srgbClr val="222222"/>
              </a:solidFill>
              <a:highlight>
                <a:srgbClr val="FFFFFF"/>
              </a:highlight>
            </a:endParaRPr>
          </a:p>
          <a:p>
            <a:pPr indent="-342900" lvl="0" marL="457200" rtl="0" algn="l">
              <a:lnSpc>
                <a:spcPct val="115000"/>
              </a:lnSpc>
              <a:spcBef>
                <a:spcPts val="1200"/>
              </a:spcBef>
              <a:spcAft>
                <a:spcPts val="0"/>
              </a:spcAft>
              <a:buClr>
                <a:srgbClr val="222222"/>
              </a:buClr>
              <a:buSzPts val="1800"/>
              <a:buAutoNum type="arabicPeriod"/>
            </a:pPr>
            <a:r>
              <a:rPr lang="en" sz="1800">
                <a:solidFill>
                  <a:srgbClr val="222222"/>
                </a:solidFill>
                <a:highlight>
                  <a:srgbClr val="FFFFFF"/>
                </a:highlight>
              </a:rPr>
              <a:t>Linear Kernel: Used for linear classification</a:t>
            </a:r>
            <a:endParaRPr sz="1800">
              <a:solidFill>
                <a:srgbClr val="222222"/>
              </a:solidFill>
              <a:highlight>
                <a:srgbClr val="FFFFFF"/>
              </a:highlight>
            </a:endParaRPr>
          </a:p>
          <a:p>
            <a:pPr indent="-342900" lvl="0" marL="457200" rtl="0" algn="l">
              <a:lnSpc>
                <a:spcPct val="115000"/>
              </a:lnSpc>
              <a:spcBef>
                <a:spcPts val="0"/>
              </a:spcBef>
              <a:spcAft>
                <a:spcPts val="0"/>
              </a:spcAft>
              <a:buClr>
                <a:srgbClr val="222222"/>
              </a:buClr>
              <a:buSzPts val="1800"/>
              <a:buAutoNum type="arabicPeriod"/>
            </a:pPr>
            <a:r>
              <a:rPr lang="en" sz="1800">
                <a:solidFill>
                  <a:srgbClr val="222222"/>
                </a:solidFill>
                <a:highlight>
                  <a:srgbClr val="FFFFFF"/>
                </a:highlight>
              </a:rPr>
              <a:t>Polynomial Kernel: Here similarity function is a polynomial function.</a:t>
            </a:r>
            <a:endParaRPr sz="1800">
              <a:solidFill>
                <a:srgbClr val="222222"/>
              </a:solidFill>
              <a:highlight>
                <a:srgbClr val="FFFFFF"/>
              </a:highlight>
            </a:endParaRPr>
          </a:p>
          <a:p>
            <a:pPr indent="-342900" lvl="0" marL="457200" rtl="0" algn="l">
              <a:spcBef>
                <a:spcPts val="0"/>
              </a:spcBef>
              <a:spcAft>
                <a:spcPts val="0"/>
              </a:spcAft>
              <a:buClr>
                <a:srgbClr val="222222"/>
              </a:buClr>
              <a:buSzPts val="1800"/>
              <a:buAutoNum type="arabicPeriod"/>
            </a:pPr>
            <a:r>
              <a:rPr lang="en" sz="1800">
                <a:solidFill>
                  <a:srgbClr val="222222"/>
                </a:solidFill>
                <a:highlight>
                  <a:schemeClr val="lt1"/>
                </a:highlight>
              </a:rPr>
              <a:t>RBF Kernel: This kernel is used for nonlinear classification with Gaussian function as the similarity function</a:t>
            </a:r>
            <a:endParaRPr sz="1800">
              <a:solidFill>
                <a:srgbClr val="222222"/>
              </a:solidFill>
              <a:highlight>
                <a:srgbClr val="FFFFFF"/>
              </a:highlight>
            </a:endParaRPr>
          </a:p>
          <a:p>
            <a:pPr indent="0" lvl="0" marL="0" rtl="0" algn="l">
              <a:lnSpc>
                <a:spcPct val="115000"/>
              </a:lnSpc>
              <a:spcBef>
                <a:spcPts val="1200"/>
              </a:spcBef>
              <a:spcAft>
                <a:spcPts val="0"/>
              </a:spcAft>
              <a:buNone/>
            </a:pPr>
            <a:r>
              <a:t/>
            </a:r>
            <a:endParaRPr sz="1800">
              <a:solidFill>
                <a:srgbClr val="222222"/>
              </a:solidFill>
              <a:highlight>
                <a:srgbClr val="FFFFFF"/>
              </a:highlight>
            </a:endParaRPr>
          </a:p>
          <a:p>
            <a:pPr indent="0" lvl="0" marL="0" rtl="0" algn="l">
              <a:lnSpc>
                <a:spcPct val="115000"/>
              </a:lnSpc>
              <a:spcBef>
                <a:spcPts val="1200"/>
              </a:spcBef>
              <a:spcAft>
                <a:spcPts val="0"/>
              </a:spcAft>
              <a:buNone/>
            </a:pPr>
            <a:r>
              <a:t/>
            </a:r>
            <a:endParaRPr sz="1600"/>
          </a:p>
        </p:txBody>
      </p:sp>
      <p:sp>
        <p:nvSpPr>
          <p:cNvPr id="231" name="Google Shape;231;p3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32" name="Google Shape;232;p31"/>
          <p:cNvPicPr preferRelativeResize="0"/>
          <p:nvPr/>
        </p:nvPicPr>
        <p:blipFill>
          <a:blip r:embed="rId3">
            <a:alphaModFix/>
          </a:blip>
          <a:stretch>
            <a:fillRect/>
          </a:stretch>
        </p:blipFill>
        <p:spPr>
          <a:xfrm>
            <a:off x="152400" y="152400"/>
            <a:ext cx="757450" cy="757450"/>
          </a:xfrm>
          <a:prstGeom prst="rect">
            <a:avLst/>
          </a:prstGeom>
          <a:noFill/>
          <a:ln>
            <a:noFill/>
          </a:ln>
        </p:spPr>
      </p:pic>
      <p:sp>
        <p:nvSpPr>
          <p:cNvPr id="233" name="Google Shape;233;p31"/>
          <p:cNvSpPr txBox="1"/>
          <p:nvPr/>
        </p:nvSpPr>
        <p:spPr>
          <a:xfrm>
            <a:off x="172775" y="4730600"/>
            <a:ext cx="8971200" cy="2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Image Source:  </a:t>
            </a:r>
            <a:r>
              <a:rPr b="1" lang="en">
                <a:latin typeface="Lato"/>
                <a:ea typeface="Lato"/>
                <a:cs typeface="Lato"/>
                <a:sym typeface="Lato"/>
              </a:rPr>
              <a:t>https://bit.ly/2pFAPFo</a:t>
            </a:r>
            <a:endParaRPr b="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4"/>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Overview</a:t>
            </a:r>
            <a:endParaRPr/>
          </a:p>
        </p:txBody>
      </p:sp>
      <p:sp>
        <p:nvSpPr>
          <p:cNvPr id="81" name="Google Shape;81;p1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a:p>
          <a:p>
            <a:pPr indent="-342900" lvl="0" marL="457200" rtl="0" algn="l">
              <a:spcBef>
                <a:spcPts val="0"/>
              </a:spcBef>
              <a:spcAft>
                <a:spcPts val="0"/>
              </a:spcAft>
              <a:buSzPts val="1800"/>
              <a:buChar char="●"/>
            </a:pPr>
            <a:r>
              <a:rPr b="1" lang="en"/>
              <a:t>Rationale of the Project</a:t>
            </a:r>
            <a:endParaRPr b="1"/>
          </a:p>
          <a:p>
            <a:pPr indent="-342900" lvl="0" marL="457200" rtl="0" algn="l">
              <a:lnSpc>
                <a:spcPct val="115000"/>
              </a:lnSpc>
              <a:spcBef>
                <a:spcPts val="0"/>
              </a:spcBef>
              <a:spcAft>
                <a:spcPts val="0"/>
              </a:spcAft>
              <a:buSzPts val="1800"/>
              <a:buChar char="●"/>
            </a:pPr>
            <a:r>
              <a:rPr b="1" lang="en"/>
              <a:t>Objective</a:t>
            </a:r>
            <a:endParaRPr b="1"/>
          </a:p>
          <a:p>
            <a:pPr indent="-342900" lvl="0" marL="457200" rtl="0" algn="l">
              <a:lnSpc>
                <a:spcPct val="115000"/>
              </a:lnSpc>
              <a:spcBef>
                <a:spcPts val="0"/>
              </a:spcBef>
              <a:spcAft>
                <a:spcPts val="0"/>
              </a:spcAft>
              <a:buSzPts val="1800"/>
              <a:buChar char="●"/>
            </a:pPr>
            <a:r>
              <a:rPr b="1" lang="en"/>
              <a:t>Methodology</a:t>
            </a:r>
            <a:endParaRPr b="1"/>
          </a:p>
          <a:p>
            <a:pPr indent="-342900" lvl="0" marL="457200" rtl="0" algn="l">
              <a:lnSpc>
                <a:spcPct val="115000"/>
              </a:lnSpc>
              <a:spcBef>
                <a:spcPts val="0"/>
              </a:spcBef>
              <a:spcAft>
                <a:spcPts val="0"/>
              </a:spcAft>
              <a:buSzPts val="1800"/>
              <a:buChar char="●"/>
            </a:pPr>
            <a:r>
              <a:rPr b="1" lang="en"/>
              <a:t>Results of the work</a:t>
            </a:r>
            <a:endParaRPr b="1"/>
          </a:p>
          <a:p>
            <a:pPr indent="-342900" lvl="0" marL="457200" rtl="0" algn="l">
              <a:lnSpc>
                <a:spcPct val="115000"/>
              </a:lnSpc>
              <a:spcBef>
                <a:spcPts val="0"/>
              </a:spcBef>
              <a:spcAft>
                <a:spcPts val="0"/>
              </a:spcAft>
              <a:buSzPts val="1800"/>
              <a:buChar char="●"/>
            </a:pPr>
            <a:r>
              <a:rPr b="1" lang="en"/>
              <a:t>Difficulties Faced</a:t>
            </a:r>
            <a:endParaRPr b="1"/>
          </a:p>
        </p:txBody>
      </p:sp>
      <p:sp>
        <p:nvSpPr>
          <p:cNvPr id="82" name="Google Shape;82;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83" name="Google Shape;83;p14"/>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Metrics</a:t>
            </a:r>
            <a:endParaRPr/>
          </a:p>
        </p:txBody>
      </p:sp>
      <p:sp>
        <p:nvSpPr>
          <p:cNvPr id="239" name="Google Shape;239;p32"/>
          <p:cNvSpPr txBox="1"/>
          <p:nvPr>
            <p:ph idx="1" type="body"/>
          </p:nvPr>
        </p:nvSpPr>
        <p:spPr>
          <a:xfrm>
            <a:off x="2400262" y="1211351"/>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latin typeface="Raleway SemiBold"/>
                <a:ea typeface="Raleway SemiBold"/>
                <a:cs typeface="Raleway SemiBold"/>
                <a:sym typeface="Raleway SemiBold"/>
              </a:rPr>
              <a:t>Accuracy = TP+TN/TP+FP+FN+TN</a:t>
            </a:r>
            <a:endParaRPr sz="1600">
              <a:solidFill>
                <a:srgbClr val="000000"/>
              </a:solidFill>
              <a:highlight>
                <a:srgbClr val="FFFFFF"/>
              </a:highlight>
              <a:latin typeface="Raleway SemiBold"/>
              <a:ea typeface="Raleway SemiBold"/>
              <a:cs typeface="Raleway SemiBold"/>
              <a:sym typeface="Raleway SemiBold"/>
            </a:endParaRPr>
          </a:p>
          <a:p>
            <a:pPr indent="0" lvl="0" marL="0" rtl="0" algn="l">
              <a:spcBef>
                <a:spcPts val="1600"/>
              </a:spcBef>
              <a:spcAft>
                <a:spcPts val="0"/>
              </a:spcAft>
              <a:buNone/>
            </a:pPr>
            <a:r>
              <a:rPr lang="en" sz="1600">
                <a:solidFill>
                  <a:srgbClr val="000000"/>
                </a:solidFill>
                <a:highlight>
                  <a:srgbClr val="FFFFFF"/>
                </a:highlight>
                <a:latin typeface="Raleway SemiBold"/>
                <a:ea typeface="Raleway SemiBold"/>
                <a:cs typeface="Raleway SemiBold"/>
                <a:sym typeface="Raleway SemiBold"/>
              </a:rPr>
              <a:t>Precision = TP/TP+FP</a:t>
            </a:r>
            <a:endParaRPr sz="1600">
              <a:solidFill>
                <a:srgbClr val="000000"/>
              </a:solidFill>
              <a:highlight>
                <a:srgbClr val="FFFFFF"/>
              </a:highlight>
              <a:latin typeface="Raleway SemiBold"/>
              <a:ea typeface="Raleway SemiBold"/>
              <a:cs typeface="Raleway SemiBold"/>
              <a:sym typeface="Raleway SemiBold"/>
            </a:endParaRPr>
          </a:p>
          <a:p>
            <a:pPr indent="0" lvl="0" marL="0" rtl="0" algn="l">
              <a:spcBef>
                <a:spcPts val="1600"/>
              </a:spcBef>
              <a:spcAft>
                <a:spcPts val="1600"/>
              </a:spcAft>
              <a:buNone/>
            </a:pPr>
            <a:r>
              <a:rPr lang="en" sz="1600">
                <a:solidFill>
                  <a:srgbClr val="000000"/>
                </a:solidFill>
                <a:highlight>
                  <a:srgbClr val="FFFFFF"/>
                </a:highlight>
                <a:latin typeface="Raleway SemiBold"/>
                <a:ea typeface="Raleway SemiBold"/>
                <a:cs typeface="Raleway SemiBold"/>
                <a:sym typeface="Raleway SemiBold"/>
              </a:rPr>
              <a:t>Recall = TP/TP+FN</a:t>
            </a:r>
            <a:endParaRPr sz="1600">
              <a:solidFill>
                <a:srgbClr val="000000"/>
              </a:solidFill>
              <a:highlight>
                <a:srgbClr val="FFFFFF"/>
              </a:highlight>
              <a:latin typeface="Raleway SemiBold"/>
              <a:ea typeface="Raleway SemiBold"/>
              <a:cs typeface="Raleway SemiBold"/>
              <a:sym typeface="Raleway SemiBold"/>
            </a:endParaRPr>
          </a:p>
        </p:txBody>
      </p:sp>
      <p:sp>
        <p:nvSpPr>
          <p:cNvPr id="240" name="Google Shape;240;p3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41" name="Google Shape;241;p32"/>
          <p:cNvPicPr preferRelativeResize="0"/>
          <p:nvPr/>
        </p:nvPicPr>
        <p:blipFill>
          <a:blip r:embed="rId3">
            <a:alphaModFix/>
          </a:blip>
          <a:stretch>
            <a:fillRect/>
          </a:stretch>
        </p:blipFill>
        <p:spPr>
          <a:xfrm>
            <a:off x="152400" y="152400"/>
            <a:ext cx="757450" cy="757450"/>
          </a:xfrm>
          <a:prstGeom prst="rect">
            <a:avLst/>
          </a:prstGeom>
          <a:noFill/>
          <a:ln>
            <a:noFill/>
          </a:ln>
        </p:spPr>
      </p:pic>
      <p:pic>
        <p:nvPicPr>
          <p:cNvPr id="242" name="Google Shape;242;p32"/>
          <p:cNvPicPr preferRelativeResize="0"/>
          <p:nvPr/>
        </p:nvPicPr>
        <p:blipFill>
          <a:blip r:embed="rId4">
            <a:alphaModFix/>
          </a:blip>
          <a:stretch>
            <a:fillRect/>
          </a:stretch>
        </p:blipFill>
        <p:spPr>
          <a:xfrm>
            <a:off x="2427125" y="2833820"/>
            <a:ext cx="6321599" cy="17643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3"/>
          <p:cNvSpPr txBox="1"/>
          <p:nvPr>
            <p:ph idx="4294967295" type="title"/>
          </p:nvPr>
        </p:nvSpPr>
        <p:spPr>
          <a:xfrm>
            <a:off x="734250" y="1912650"/>
            <a:ext cx="76755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1"/>
                </a:solidFill>
              </a:rPr>
              <a:t>Implementation</a:t>
            </a:r>
            <a:endParaRPr sz="4800">
              <a:solidFill>
                <a:schemeClr val="dk1"/>
              </a:solidFill>
            </a:endParaRPr>
          </a:p>
        </p:txBody>
      </p:sp>
      <p:sp>
        <p:nvSpPr>
          <p:cNvPr id="248" name="Google Shape;248;p3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49" name="Google Shape;249;p33"/>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a:t>
            </a:r>
            <a:endParaRPr/>
          </a:p>
        </p:txBody>
      </p:sp>
      <p:sp>
        <p:nvSpPr>
          <p:cNvPr id="255" name="Google Shape;255;p3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56" name="Google Shape;256;p34"/>
          <p:cNvSpPr txBox="1"/>
          <p:nvPr>
            <p:ph idx="1" type="body"/>
          </p:nvPr>
        </p:nvSpPr>
        <p:spPr>
          <a:xfrm>
            <a:off x="2400250" y="1660350"/>
            <a:ext cx="6321600" cy="1822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Operations such as flip, crop and hue adjustments are made so as to increase the quality of datasets and also the number of trainable images.</a:t>
            </a:r>
            <a:endParaRPr sz="1500"/>
          </a:p>
          <a:p>
            <a:pPr indent="-323850" lvl="0" marL="457200" rtl="0" algn="l">
              <a:spcBef>
                <a:spcPts val="0"/>
              </a:spcBef>
              <a:spcAft>
                <a:spcPts val="0"/>
              </a:spcAft>
              <a:buSzPts val="1500"/>
              <a:buAutoNum type="arabicPeriod"/>
            </a:pPr>
            <a:r>
              <a:rPr lang="en" sz="1500"/>
              <a:t>Each image is converted into gray scale and then resized to 64*64. </a:t>
            </a:r>
            <a:endParaRPr sz="1500"/>
          </a:p>
          <a:p>
            <a:pPr indent="-323850" lvl="0" marL="457200" rtl="0" algn="l">
              <a:spcBef>
                <a:spcPts val="0"/>
              </a:spcBef>
              <a:spcAft>
                <a:spcPts val="0"/>
              </a:spcAft>
              <a:buSzPts val="1500"/>
              <a:buAutoNum type="arabicPeriod"/>
            </a:pPr>
            <a:r>
              <a:rPr lang="en" sz="1500"/>
              <a:t>This 2D matrix with gray scale values of image is flattened (stacked horizontally) which is our feature vector. </a:t>
            </a:r>
            <a:endParaRPr sz="1500"/>
          </a:p>
        </p:txBody>
      </p:sp>
      <p:pic>
        <p:nvPicPr>
          <p:cNvPr id="257" name="Google Shape;257;p34"/>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63" name="Google Shape;263;p3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S.V.M classifier To Predict Iris Flower Category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269" name="Google Shape;269;p36"/>
          <p:cNvSpPr txBox="1"/>
          <p:nvPr>
            <p:ph idx="1" type="body"/>
          </p:nvPr>
        </p:nvSpPr>
        <p:spPr>
          <a:xfrm>
            <a:off x="1762912" y="16184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rPr lang="en" sz="1500">
                <a:solidFill>
                  <a:srgbClr val="1D1F22"/>
                </a:solidFill>
                <a:highlight>
                  <a:srgbClr val="FFFFFF"/>
                </a:highlight>
              </a:rPr>
              <a:t>The Attributes in the iris dataset are sepal length &amp; width, petal length &amp; width in (cm).</a:t>
            </a:r>
            <a:endParaRPr sz="1500">
              <a:solidFill>
                <a:srgbClr val="1D1F22"/>
              </a:solidFill>
              <a:highlight>
                <a:srgbClr val="FFFFFF"/>
              </a:highlight>
            </a:endParaRPr>
          </a:p>
          <a:p>
            <a:pPr indent="0" lvl="0" marL="0" rtl="0" algn="l">
              <a:spcBef>
                <a:spcPts val="1600"/>
              </a:spcBef>
              <a:spcAft>
                <a:spcPts val="0"/>
              </a:spcAft>
              <a:buNone/>
            </a:pPr>
            <a:r>
              <a:rPr lang="en" sz="1500">
                <a:solidFill>
                  <a:srgbClr val="1D1F22"/>
                </a:solidFill>
                <a:highlight>
                  <a:srgbClr val="FFFFFF"/>
                </a:highlight>
              </a:rPr>
              <a:t>The Target classes are Iris-setosa, Iris-versicolour, Iris-Virginica.</a:t>
            </a:r>
            <a:endParaRPr sz="1500">
              <a:solidFill>
                <a:srgbClr val="1D1F22"/>
              </a:solidFill>
              <a:highlight>
                <a:srgbClr val="FFFFFF"/>
              </a:highlight>
            </a:endParaRPr>
          </a:p>
          <a:p>
            <a:pPr indent="0" lvl="0" marL="0" rtl="0" algn="l">
              <a:spcBef>
                <a:spcPts val="1600"/>
              </a:spcBef>
              <a:spcAft>
                <a:spcPts val="0"/>
              </a:spcAft>
              <a:buClr>
                <a:schemeClr val="dk2"/>
              </a:buClr>
              <a:buSzPts val="1100"/>
              <a:buFont typeface="Arial"/>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1D1F22"/>
              </a:solidFill>
              <a:highlight>
                <a:srgbClr val="FFFFFF"/>
              </a:highlight>
              <a:latin typeface="Arial"/>
              <a:ea typeface="Arial"/>
              <a:cs typeface="Arial"/>
              <a:sym typeface="Arial"/>
            </a:endParaRPr>
          </a:p>
        </p:txBody>
      </p:sp>
      <p:sp>
        <p:nvSpPr>
          <p:cNvPr id="270" name="Google Shape;270;p3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71" name="Google Shape;271;p36"/>
          <p:cNvGraphicFramePr/>
          <p:nvPr/>
        </p:nvGraphicFramePr>
        <p:xfrm>
          <a:off x="2263925" y="1618475"/>
          <a:ext cx="3000000" cy="3000000"/>
        </p:xfrm>
        <a:graphic>
          <a:graphicData uri="http://schemas.openxmlformats.org/drawingml/2006/table">
            <a:tbl>
              <a:tblPr>
                <a:noFill/>
                <a:tableStyleId>{E1C0D57C-D8BD-4E55-AFBE-CCB0028CA427}</a:tableStyleId>
              </a:tblPr>
              <a:tblGrid>
                <a:gridCol w="2137775"/>
                <a:gridCol w="2137775"/>
              </a:tblGrid>
              <a:tr h="291575">
                <a:tc>
                  <a:txBody>
                    <a:bodyPr/>
                    <a:lstStyle/>
                    <a:p>
                      <a:pPr indent="0" lvl="0" marL="0" rtl="0" algn="l">
                        <a:spcBef>
                          <a:spcPts val="0"/>
                        </a:spcBef>
                        <a:spcAft>
                          <a:spcPts val="0"/>
                        </a:spcAft>
                        <a:buNone/>
                      </a:pPr>
                      <a:r>
                        <a:rPr lang="en"/>
                        <a:t>Classes</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291575">
                <a:tc>
                  <a:txBody>
                    <a:bodyPr/>
                    <a:lstStyle/>
                    <a:p>
                      <a:pPr indent="0" lvl="0" marL="0" rtl="0" algn="l">
                        <a:spcBef>
                          <a:spcPts val="0"/>
                        </a:spcBef>
                        <a:spcAft>
                          <a:spcPts val="0"/>
                        </a:spcAft>
                        <a:buNone/>
                      </a:pPr>
                      <a:r>
                        <a:rPr lang="en">
                          <a:solidFill>
                            <a:schemeClr val="dk2"/>
                          </a:solidFill>
                        </a:rPr>
                        <a:t>Samples per class</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tc>
              </a:tr>
              <a:tr h="291575">
                <a:tc>
                  <a:txBody>
                    <a:bodyPr/>
                    <a:lstStyle/>
                    <a:p>
                      <a:pPr indent="0" lvl="0" marL="0" rtl="0" algn="l">
                        <a:spcBef>
                          <a:spcPts val="0"/>
                        </a:spcBef>
                        <a:spcAft>
                          <a:spcPts val="0"/>
                        </a:spcAft>
                        <a:buNone/>
                      </a:pPr>
                      <a:r>
                        <a:rPr lang="en"/>
                        <a:t>Samples Total</a:t>
                      </a:r>
                      <a:endParaRPr/>
                    </a:p>
                  </a:txBody>
                  <a:tcPr marT="91425" marB="91425" marR="91425" marL="91425"/>
                </a:tc>
                <a:tc>
                  <a:txBody>
                    <a:bodyPr/>
                    <a:lstStyle/>
                    <a:p>
                      <a:pPr indent="0" lvl="0" marL="0" rtl="0" algn="l">
                        <a:spcBef>
                          <a:spcPts val="0"/>
                        </a:spcBef>
                        <a:spcAft>
                          <a:spcPts val="0"/>
                        </a:spcAft>
                        <a:buNone/>
                      </a:pPr>
                      <a:r>
                        <a:rPr lang="en"/>
                        <a:t>150</a:t>
                      </a:r>
                      <a:endParaRPr/>
                    </a:p>
                  </a:txBody>
                  <a:tcPr marT="91425" marB="91425" marR="91425" marL="91425"/>
                </a:tc>
              </a:tr>
            </a:tbl>
          </a:graphicData>
        </a:graphic>
      </p:graphicFrame>
      <p:pic>
        <p:nvPicPr>
          <p:cNvPr id="272" name="Google Shape;272;p36"/>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Data</a:t>
            </a:r>
            <a:endParaRPr/>
          </a:p>
        </p:txBody>
      </p:sp>
      <p:sp>
        <p:nvSpPr>
          <p:cNvPr id="278" name="Google Shape;278;p37"/>
          <p:cNvSpPr txBox="1"/>
          <p:nvPr>
            <p:ph idx="1" type="body"/>
          </p:nvPr>
        </p:nvSpPr>
        <p:spPr>
          <a:xfrm>
            <a:off x="1762912" y="16184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1D1F22"/>
                </a:solidFill>
                <a:highlight>
                  <a:srgbClr val="FFFFFF"/>
                </a:highlight>
              </a:rPr>
              <a:t>From the data, the possible values of the target classes are 0, 1 and 2 in which,  </a:t>
            </a:r>
            <a:endParaRPr sz="1500">
              <a:solidFill>
                <a:srgbClr val="1D1F22"/>
              </a:solidFill>
              <a:highlight>
                <a:srgbClr val="FFFFFF"/>
              </a:highlight>
            </a:endParaRPr>
          </a:p>
          <a:p>
            <a:pPr indent="-342900" lvl="0" marL="457200" rtl="0" algn="l">
              <a:spcBef>
                <a:spcPts val="1600"/>
              </a:spcBef>
              <a:spcAft>
                <a:spcPts val="0"/>
              </a:spcAft>
              <a:buSzPts val="1800"/>
              <a:buChar char="●"/>
            </a:pPr>
            <a:r>
              <a:rPr lang="en" sz="1500">
                <a:solidFill>
                  <a:srgbClr val="1D1F22"/>
                </a:solidFill>
                <a:highlight>
                  <a:srgbClr val="FFFFFF"/>
                </a:highlight>
              </a:rPr>
              <a:t>0-50 are Setosa</a:t>
            </a:r>
            <a:endParaRPr sz="1500">
              <a:solidFill>
                <a:srgbClr val="1D1F22"/>
              </a:solidFill>
              <a:highlight>
                <a:srgbClr val="FFFFFF"/>
              </a:highlight>
            </a:endParaRPr>
          </a:p>
          <a:p>
            <a:pPr indent="-342900" lvl="0" marL="457200" rtl="0" algn="l">
              <a:spcBef>
                <a:spcPts val="0"/>
              </a:spcBef>
              <a:spcAft>
                <a:spcPts val="0"/>
              </a:spcAft>
              <a:buClr>
                <a:srgbClr val="1D1F22"/>
              </a:buClr>
              <a:buSzPts val="1800"/>
              <a:buChar char="●"/>
            </a:pPr>
            <a:r>
              <a:rPr lang="en" sz="1500">
                <a:solidFill>
                  <a:srgbClr val="1D1F22"/>
                </a:solidFill>
                <a:highlight>
                  <a:srgbClr val="FFFFFF"/>
                </a:highlight>
              </a:rPr>
              <a:t>50-100 are Versicolor</a:t>
            </a:r>
            <a:endParaRPr sz="1500">
              <a:solidFill>
                <a:srgbClr val="1D1F22"/>
              </a:solidFill>
              <a:highlight>
                <a:srgbClr val="FFFFFF"/>
              </a:highlight>
            </a:endParaRPr>
          </a:p>
          <a:p>
            <a:pPr indent="-342900" lvl="0" marL="457200" rtl="0" algn="l">
              <a:spcBef>
                <a:spcPts val="0"/>
              </a:spcBef>
              <a:spcAft>
                <a:spcPts val="0"/>
              </a:spcAft>
              <a:buClr>
                <a:srgbClr val="1D1F22"/>
              </a:buClr>
              <a:buSzPts val="1800"/>
              <a:buChar char="●"/>
            </a:pPr>
            <a:r>
              <a:rPr lang="en" sz="1500">
                <a:solidFill>
                  <a:srgbClr val="1D1F22"/>
                </a:solidFill>
                <a:highlight>
                  <a:srgbClr val="FFFFFF"/>
                </a:highlight>
              </a:rPr>
              <a:t>100-150 are Virginica</a:t>
            </a:r>
            <a:endParaRPr sz="1500">
              <a:solidFill>
                <a:srgbClr val="1D1F22"/>
              </a:solidFill>
              <a:highlight>
                <a:srgbClr val="FFFFFF"/>
              </a:highlight>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1D1F22"/>
              </a:solidFill>
              <a:highlight>
                <a:srgbClr val="FFFFFF"/>
              </a:highlight>
              <a:latin typeface="Arial"/>
              <a:ea typeface="Arial"/>
              <a:cs typeface="Arial"/>
              <a:sym typeface="Arial"/>
            </a:endParaRPr>
          </a:p>
        </p:txBody>
      </p:sp>
      <p:sp>
        <p:nvSpPr>
          <p:cNvPr id="279" name="Google Shape;279;p3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0" name="Google Shape;280;p37"/>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8"/>
          <p:cNvSpPr txBox="1"/>
          <p:nvPr>
            <p:ph idx="4294967295" type="body"/>
          </p:nvPr>
        </p:nvSpPr>
        <p:spPr>
          <a:xfrm>
            <a:off x="328017" y="4226025"/>
            <a:ext cx="8388600" cy="393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1D1F22"/>
              </a:solidFill>
              <a:highlight>
                <a:srgbClr val="FFFFFF"/>
              </a:highlight>
              <a:latin typeface="Arial"/>
              <a:ea typeface="Arial"/>
              <a:cs typeface="Arial"/>
              <a:sym typeface="Arial"/>
            </a:endParaRPr>
          </a:p>
        </p:txBody>
      </p:sp>
      <p:sp>
        <p:nvSpPr>
          <p:cNvPr id="286" name="Google Shape;286;p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solidFill>
                  <a:schemeClr val="lt1"/>
                </a:solidFill>
              </a:rPr>
              <a:t>‹#›</a:t>
            </a:fld>
            <a:endParaRPr>
              <a:solidFill>
                <a:schemeClr val="lt1"/>
              </a:solidFill>
            </a:endParaRPr>
          </a:p>
        </p:txBody>
      </p:sp>
      <p:sp>
        <p:nvSpPr>
          <p:cNvPr id="287" name="Google Shape;287;p3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Can we apply SVM for iris dataset?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Iris dataset</a:t>
            </a:r>
            <a:endParaRPr/>
          </a:p>
        </p:txBody>
      </p:sp>
      <p:sp>
        <p:nvSpPr>
          <p:cNvPr id="293" name="Google Shape;293;p39"/>
          <p:cNvSpPr txBox="1"/>
          <p:nvPr>
            <p:ph idx="1" type="body"/>
          </p:nvPr>
        </p:nvSpPr>
        <p:spPr>
          <a:xfrm>
            <a:off x="1285237" y="1299476"/>
            <a:ext cx="63216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rgbClr val="1D1F22"/>
                </a:solidFill>
                <a:highlight>
                  <a:srgbClr val="FFFFFF"/>
                </a:highlight>
              </a:rPr>
              <a:t>We take the first 2 features with targets  0 &amp; 1.</a:t>
            </a:r>
            <a:endParaRPr sz="1500">
              <a:solidFill>
                <a:srgbClr val="1D1F22"/>
              </a:solidFill>
              <a:highlight>
                <a:srgbClr val="FFFFFF"/>
              </a:highlight>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1D1F22"/>
              </a:solidFill>
              <a:highlight>
                <a:srgbClr val="FFFFFF"/>
              </a:highlight>
              <a:latin typeface="Arial"/>
              <a:ea typeface="Arial"/>
              <a:cs typeface="Arial"/>
              <a:sym typeface="Arial"/>
            </a:endParaRPr>
          </a:p>
        </p:txBody>
      </p:sp>
      <p:sp>
        <p:nvSpPr>
          <p:cNvPr id="294" name="Google Shape;294;p3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5" name="Google Shape;295;p39"/>
          <p:cNvPicPr preferRelativeResize="0"/>
          <p:nvPr/>
        </p:nvPicPr>
        <p:blipFill>
          <a:blip r:embed="rId3">
            <a:alphaModFix/>
          </a:blip>
          <a:stretch>
            <a:fillRect/>
          </a:stretch>
        </p:blipFill>
        <p:spPr>
          <a:xfrm>
            <a:off x="3365200" y="1756950"/>
            <a:ext cx="4016150" cy="2931800"/>
          </a:xfrm>
          <a:prstGeom prst="rect">
            <a:avLst/>
          </a:prstGeom>
          <a:noFill/>
          <a:ln>
            <a:noFill/>
          </a:ln>
        </p:spPr>
      </p:pic>
      <p:pic>
        <p:nvPicPr>
          <p:cNvPr id="296" name="Google Shape;296;p39"/>
          <p:cNvPicPr preferRelativeResize="0"/>
          <p:nvPr/>
        </p:nvPicPr>
        <p:blipFill>
          <a:blip r:embed="rId4">
            <a:alphaModFix/>
          </a:blip>
          <a:stretch>
            <a:fillRect/>
          </a:stretch>
        </p:blipFill>
        <p:spPr>
          <a:xfrm>
            <a:off x="152400" y="152400"/>
            <a:ext cx="757450" cy="757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Iris dataset</a:t>
            </a:r>
            <a:endParaRPr/>
          </a:p>
        </p:txBody>
      </p:sp>
      <p:sp>
        <p:nvSpPr>
          <p:cNvPr id="302" name="Google Shape;302;p40"/>
          <p:cNvSpPr txBox="1"/>
          <p:nvPr>
            <p:ph idx="1" type="body"/>
          </p:nvPr>
        </p:nvSpPr>
        <p:spPr>
          <a:xfrm>
            <a:off x="1267187" y="1282451"/>
            <a:ext cx="63216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rgbClr val="1D1F22"/>
                </a:solidFill>
                <a:highlight>
                  <a:srgbClr val="FFFFFF"/>
                </a:highlight>
              </a:rPr>
              <a:t>We take the last 2 features with targets 1 &amp; 2.</a:t>
            </a:r>
            <a:endParaRPr sz="1500">
              <a:solidFill>
                <a:srgbClr val="1D1F22"/>
              </a:solidFill>
              <a:highlight>
                <a:srgbClr val="FFFFFF"/>
              </a:highlight>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1D1F22"/>
              </a:solidFill>
              <a:highlight>
                <a:srgbClr val="FFFFFF"/>
              </a:highlight>
              <a:latin typeface="Arial"/>
              <a:ea typeface="Arial"/>
              <a:cs typeface="Arial"/>
              <a:sym typeface="Arial"/>
            </a:endParaRPr>
          </a:p>
        </p:txBody>
      </p:sp>
      <p:sp>
        <p:nvSpPr>
          <p:cNvPr id="303" name="Google Shape;303;p4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4" name="Google Shape;304;p40"/>
          <p:cNvPicPr preferRelativeResize="0"/>
          <p:nvPr/>
        </p:nvPicPr>
        <p:blipFill>
          <a:blip r:embed="rId3">
            <a:alphaModFix/>
          </a:blip>
          <a:stretch>
            <a:fillRect/>
          </a:stretch>
        </p:blipFill>
        <p:spPr>
          <a:xfrm>
            <a:off x="3233775" y="1807875"/>
            <a:ext cx="4300275" cy="2788175"/>
          </a:xfrm>
          <a:prstGeom prst="rect">
            <a:avLst/>
          </a:prstGeom>
          <a:noFill/>
          <a:ln>
            <a:noFill/>
          </a:ln>
        </p:spPr>
      </p:pic>
      <p:pic>
        <p:nvPicPr>
          <p:cNvPr id="305" name="Google Shape;305;p40"/>
          <p:cNvPicPr preferRelativeResize="0"/>
          <p:nvPr/>
        </p:nvPicPr>
        <p:blipFill>
          <a:blip r:embed="rId4">
            <a:alphaModFix/>
          </a:blip>
          <a:stretch>
            <a:fillRect/>
          </a:stretch>
        </p:blipFill>
        <p:spPr>
          <a:xfrm>
            <a:off x="152400" y="152400"/>
            <a:ext cx="757450" cy="757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Kernels &amp; Parameters</a:t>
            </a:r>
            <a:endParaRPr/>
          </a:p>
        </p:txBody>
      </p:sp>
      <p:sp>
        <p:nvSpPr>
          <p:cNvPr id="311" name="Google Shape;311;p41"/>
          <p:cNvSpPr txBox="1"/>
          <p:nvPr>
            <p:ph idx="1" type="body"/>
          </p:nvPr>
        </p:nvSpPr>
        <p:spPr>
          <a:xfrm>
            <a:off x="1762912" y="1618476"/>
            <a:ext cx="63216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rgbClr val="1D1F22"/>
                </a:solidFill>
                <a:highlight>
                  <a:srgbClr val="FFFFFF"/>
                </a:highlight>
              </a:rPr>
              <a:t>When we take a lower  value of C(C=1), accuracy is 93.33% for RBF kernel [Taking gamma =1 ]</a:t>
            </a:r>
            <a:endParaRPr sz="1500">
              <a:solidFill>
                <a:srgbClr val="1D1F22"/>
              </a:solidFill>
              <a:highlight>
                <a:srgbClr val="FFFFFF"/>
              </a:highlight>
            </a:endParaRPr>
          </a:p>
          <a:p>
            <a:pPr indent="0" lvl="0" marL="914400" rtl="0" algn="l">
              <a:spcBef>
                <a:spcPts val="1600"/>
              </a:spcBef>
              <a:spcAft>
                <a:spcPts val="0"/>
              </a:spcAft>
              <a:buNone/>
            </a:pPr>
            <a:r>
              <a:rPr lang="en" sz="1050">
                <a:solidFill>
                  <a:srgbClr val="212121"/>
                </a:solidFill>
                <a:highlight>
                  <a:srgbClr val="FFFFFF"/>
                </a:highlight>
                <a:latin typeface="Courier New"/>
                <a:ea typeface="Courier New"/>
                <a:cs typeface="Courier New"/>
                <a:sym typeface="Courier New"/>
              </a:rPr>
              <a:t>               precision    recall  f1-score   support</a:t>
            </a:r>
            <a:br>
              <a:rPr lang="en" sz="1050">
                <a:solidFill>
                  <a:srgbClr val="212121"/>
                </a:solidFill>
                <a:highlight>
                  <a:srgbClr val="FFFFFF"/>
                </a:highlight>
                <a:latin typeface="Courier New"/>
                <a:ea typeface="Courier New"/>
                <a:cs typeface="Courier New"/>
                <a:sym typeface="Courier New"/>
              </a:rPr>
            </a:b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0       1.00      1.00      1.00        12</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1       0.88      0.88      0.88         8</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2       0.90      0.90      0.90        10</a:t>
            </a:r>
            <a:br>
              <a:rPr lang="en" sz="1050">
                <a:solidFill>
                  <a:srgbClr val="212121"/>
                </a:solidFill>
                <a:highlight>
                  <a:srgbClr val="FFFFFF"/>
                </a:highlight>
                <a:latin typeface="Courier New"/>
                <a:ea typeface="Courier New"/>
                <a:cs typeface="Courier New"/>
                <a:sym typeface="Courier New"/>
              </a:rPr>
            </a:b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micro avg       0.93      0.93      0.93        30</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macro avg       0.92      0.92      0.92        30</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weighted avg       0.93      0.93      0.93        30</a:t>
            </a:r>
            <a:endParaRPr sz="1500">
              <a:solidFill>
                <a:srgbClr val="1D1F22"/>
              </a:solidFill>
              <a:highlight>
                <a:srgbClr val="FFFFFF"/>
              </a:highlight>
            </a:endParaRPr>
          </a:p>
          <a:p>
            <a:pPr indent="0" lvl="0" marL="45720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1D1F22"/>
              </a:solidFill>
              <a:highlight>
                <a:srgbClr val="FFFFFF"/>
              </a:highlight>
              <a:latin typeface="Arial"/>
              <a:ea typeface="Arial"/>
              <a:cs typeface="Arial"/>
              <a:sym typeface="Arial"/>
            </a:endParaRPr>
          </a:p>
        </p:txBody>
      </p:sp>
      <p:sp>
        <p:nvSpPr>
          <p:cNvPr id="312" name="Google Shape;312;p4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3" name="Google Shape;313;p41"/>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5"/>
          <p:cNvSpPr txBox="1"/>
          <p:nvPr>
            <p:ph type="title"/>
          </p:nvPr>
        </p:nvSpPr>
        <p:spPr>
          <a:xfrm>
            <a:off x="2147725" y="575950"/>
            <a:ext cx="6321600" cy="5670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3000"/>
              <a:buNone/>
            </a:pPr>
            <a:r>
              <a:rPr lang="en" sz="2400">
                <a:solidFill>
                  <a:schemeClr val="lt1"/>
                </a:solidFill>
                <a:latin typeface="Lato"/>
                <a:ea typeface="Lato"/>
                <a:cs typeface="Lato"/>
                <a:sym typeface="Lato"/>
              </a:rPr>
              <a:t>Rationale of the Project</a:t>
            </a:r>
            <a:endParaRPr sz="2400">
              <a:solidFill>
                <a:schemeClr val="lt1"/>
              </a:solidFill>
              <a:latin typeface="Lato"/>
              <a:ea typeface="Lato"/>
              <a:cs typeface="Lato"/>
              <a:sym typeface="Lato"/>
            </a:endParaRPr>
          </a:p>
        </p:txBody>
      </p:sp>
      <p:sp>
        <p:nvSpPr>
          <p:cNvPr id="89" name="Google Shape;89;p15"/>
          <p:cNvSpPr txBox="1"/>
          <p:nvPr>
            <p:ph idx="1" type="body"/>
          </p:nvPr>
        </p:nvSpPr>
        <p:spPr>
          <a:xfrm>
            <a:off x="132901" y="1366100"/>
            <a:ext cx="8585700" cy="3002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600"/>
              </a:spcBef>
              <a:spcAft>
                <a:spcPts val="0"/>
              </a:spcAft>
              <a:buSzPts val="1600"/>
              <a:buChar char="●"/>
            </a:pPr>
            <a:r>
              <a:rPr lang="en" sz="1600"/>
              <a:t>On the surface, teaching a computer to do something like digital image classification seemed very intriguing to us.</a:t>
            </a:r>
            <a:endParaRPr sz="1600"/>
          </a:p>
          <a:p>
            <a:pPr indent="-330200" lvl="0" marL="457200" rtl="0" algn="l">
              <a:lnSpc>
                <a:spcPct val="115000"/>
              </a:lnSpc>
              <a:spcBef>
                <a:spcPts val="1600"/>
              </a:spcBef>
              <a:spcAft>
                <a:spcPts val="0"/>
              </a:spcAft>
              <a:buSzPts val="1600"/>
              <a:buChar char="●"/>
            </a:pPr>
            <a:r>
              <a:rPr lang="en" sz="1600"/>
              <a:t>Moreover, there are countless real-world applications of this topic, for instance: filtering in stock photography websites, etc.</a:t>
            </a:r>
            <a:endParaRPr sz="1600"/>
          </a:p>
          <a:p>
            <a:pPr indent="-330200" lvl="0" marL="457200" rtl="0" algn="l">
              <a:lnSpc>
                <a:spcPct val="115000"/>
              </a:lnSpc>
              <a:spcBef>
                <a:spcPts val="1600"/>
              </a:spcBef>
              <a:spcAft>
                <a:spcPts val="0"/>
              </a:spcAft>
              <a:buSzPts val="1600"/>
              <a:buChar char="●"/>
            </a:pPr>
            <a:r>
              <a:rPr lang="en" sz="1600"/>
              <a:t>Since a lot of research on this topic has already been done, there are already quite a few solutions that we can learn from.</a:t>
            </a:r>
            <a:endParaRPr sz="1600"/>
          </a:p>
          <a:p>
            <a:pPr indent="0" lvl="0" marL="0" rtl="0" algn="l">
              <a:lnSpc>
                <a:spcPct val="115000"/>
              </a:lnSpc>
              <a:spcBef>
                <a:spcPts val="1200"/>
              </a:spcBef>
              <a:spcAft>
                <a:spcPts val="1200"/>
              </a:spcAft>
              <a:buSzPts val="1400"/>
              <a:buNone/>
            </a:pPr>
            <a:r>
              <a:t/>
            </a:r>
            <a:endParaRPr sz="1600"/>
          </a:p>
        </p:txBody>
      </p:sp>
      <p:sp>
        <p:nvSpPr>
          <p:cNvPr id="90" name="Google Shape;90;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91" name="Google Shape;91;p15"/>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Kernels &amp; Parameters</a:t>
            </a:r>
            <a:endParaRPr/>
          </a:p>
        </p:txBody>
      </p:sp>
      <p:sp>
        <p:nvSpPr>
          <p:cNvPr id="319" name="Google Shape;319;p42"/>
          <p:cNvSpPr txBox="1"/>
          <p:nvPr>
            <p:ph idx="1" type="body"/>
          </p:nvPr>
        </p:nvSpPr>
        <p:spPr>
          <a:xfrm>
            <a:off x="1762912" y="1618476"/>
            <a:ext cx="63216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rgbClr val="1D1F22"/>
                </a:solidFill>
                <a:highlight>
                  <a:srgbClr val="FFFFFF"/>
                </a:highlight>
              </a:rPr>
              <a:t>When we take a higher  value of C(C=100), accuracy is 86.66% for RBF kernel [Taking gamma=1]</a:t>
            </a:r>
            <a:endParaRPr sz="1500">
              <a:solidFill>
                <a:srgbClr val="1D1F22"/>
              </a:solidFill>
              <a:highlight>
                <a:srgbClr val="FFFFFF"/>
              </a:highlight>
            </a:endParaRPr>
          </a:p>
          <a:p>
            <a:pPr indent="0" lvl="0" marL="914400" rtl="0" algn="l">
              <a:spcBef>
                <a:spcPts val="1600"/>
              </a:spcBef>
              <a:spcAft>
                <a:spcPts val="0"/>
              </a:spcAft>
              <a:buNone/>
            </a:pPr>
            <a:r>
              <a:rPr lang="en" sz="1050">
                <a:solidFill>
                  <a:srgbClr val="212121"/>
                </a:solidFill>
                <a:highlight>
                  <a:srgbClr val="FFFFFF"/>
                </a:highlight>
                <a:latin typeface="Courier New"/>
                <a:ea typeface="Courier New"/>
                <a:cs typeface="Courier New"/>
                <a:sym typeface="Courier New"/>
              </a:rPr>
              <a:t>               precision    recall  f1-score   support</a:t>
            </a:r>
            <a:br>
              <a:rPr lang="en" sz="1050">
                <a:solidFill>
                  <a:srgbClr val="212121"/>
                </a:solidFill>
                <a:highlight>
                  <a:srgbClr val="FFFFFF"/>
                </a:highlight>
                <a:latin typeface="Courier New"/>
                <a:ea typeface="Courier New"/>
                <a:cs typeface="Courier New"/>
                <a:sym typeface="Courier New"/>
              </a:rPr>
            </a:b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0       1.00      1.00      1.00        12</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1       0.70      0.88      0.78         8</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2       0.88      0.70      0.78        10</a:t>
            </a:r>
            <a:br>
              <a:rPr lang="en" sz="1050">
                <a:solidFill>
                  <a:srgbClr val="212121"/>
                </a:solidFill>
                <a:highlight>
                  <a:srgbClr val="FFFFFF"/>
                </a:highlight>
                <a:latin typeface="Courier New"/>
                <a:ea typeface="Courier New"/>
                <a:cs typeface="Courier New"/>
                <a:sym typeface="Courier New"/>
              </a:rPr>
            </a:b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micro avg       0.87      0.87      0.87        30</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macro avg       0.86      0.86      0.85        30</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weighted avg       0.88      0.87      0.87        30</a:t>
            </a:r>
            <a:endParaRPr sz="1500">
              <a:solidFill>
                <a:srgbClr val="1D1F22"/>
              </a:solidFill>
              <a:highlight>
                <a:srgbClr val="FFFFFF"/>
              </a:highlight>
            </a:endParaRPr>
          </a:p>
          <a:p>
            <a:pPr indent="0" lvl="0" marL="45720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1D1F22"/>
              </a:solidFill>
              <a:highlight>
                <a:srgbClr val="FFFFFF"/>
              </a:highlight>
              <a:latin typeface="Arial"/>
              <a:ea typeface="Arial"/>
              <a:cs typeface="Arial"/>
              <a:sym typeface="Arial"/>
            </a:endParaRPr>
          </a:p>
        </p:txBody>
      </p:sp>
      <p:sp>
        <p:nvSpPr>
          <p:cNvPr id="320" name="Google Shape;320;p4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1" name="Google Shape;321;p42"/>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Kernels &amp; Parameters</a:t>
            </a:r>
            <a:endParaRPr/>
          </a:p>
        </p:txBody>
      </p:sp>
      <p:sp>
        <p:nvSpPr>
          <p:cNvPr id="327" name="Google Shape;327;p43"/>
          <p:cNvSpPr txBox="1"/>
          <p:nvPr>
            <p:ph idx="1" type="body"/>
          </p:nvPr>
        </p:nvSpPr>
        <p:spPr>
          <a:xfrm>
            <a:off x="1762912" y="1618476"/>
            <a:ext cx="63216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rgbClr val="1D1F22"/>
                </a:solidFill>
                <a:highlight>
                  <a:srgbClr val="FFFFFF"/>
                </a:highlight>
              </a:rPr>
              <a:t>When we take a lower  value of C(C=1), accuracy is 96.66% for linear kernel</a:t>
            </a:r>
            <a:endParaRPr sz="1500">
              <a:solidFill>
                <a:srgbClr val="1D1F22"/>
              </a:solidFill>
              <a:highlight>
                <a:srgbClr val="FFFFFF"/>
              </a:highlight>
            </a:endParaRPr>
          </a:p>
          <a:p>
            <a:pPr indent="0" lvl="0" marL="914400" rtl="0" algn="l">
              <a:spcBef>
                <a:spcPts val="1600"/>
              </a:spcBef>
              <a:spcAft>
                <a:spcPts val="0"/>
              </a:spcAft>
              <a:buNone/>
            </a:pPr>
            <a:r>
              <a:rPr lang="en" sz="1050">
                <a:solidFill>
                  <a:srgbClr val="212121"/>
                </a:solidFill>
                <a:highlight>
                  <a:srgbClr val="FFFFFF"/>
                </a:highlight>
                <a:latin typeface="Courier New"/>
                <a:ea typeface="Courier New"/>
                <a:cs typeface="Courier New"/>
                <a:sym typeface="Courier New"/>
              </a:rPr>
              <a:t>               precision    recall  f1-score   support</a:t>
            </a:r>
            <a:br>
              <a:rPr lang="en" sz="1050">
                <a:solidFill>
                  <a:srgbClr val="212121"/>
                </a:solidFill>
                <a:highlight>
                  <a:srgbClr val="FFFFFF"/>
                </a:highlight>
                <a:latin typeface="Courier New"/>
                <a:ea typeface="Courier New"/>
                <a:cs typeface="Courier New"/>
                <a:sym typeface="Courier New"/>
              </a:rPr>
            </a:b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0       1.00      1.00      1.00        12</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1       0.89      1.00      0.94         8</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2       1.00      0.90      0.95        10</a:t>
            </a:r>
            <a:br>
              <a:rPr lang="en" sz="1050">
                <a:solidFill>
                  <a:srgbClr val="212121"/>
                </a:solidFill>
                <a:highlight>
                  <a:srgbClr val="FFFFFF"/>
                </a:highlight>
                <a:latin typeface="Courier New"/>
                <a:ea typeface="Courier New"/>
                <a:cs typeface="Courier New"/>
                <a:sym typeface="Courier New"/>
              </a:rPr>
            </a:b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micro avg       0.97      0.97      0.97        30</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macro avg       0.96      0.97      0.96        30</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weighted avg       0.97      0.97      0.97        30</a:t>
            </a:r>
            <a:endParaRPr sz="1500">
              <a:solidFill>
                <a:srgbClr val="1D1F22"/>
              </a:solidFill>
              <a:highlight>
                <a:srgbClr val="FFFFFF"/>
              </a:highlight>
            </a:endParaRPr>
          </a:p>
          <a:p>
            <a:pPr indent="0" lvl="0" marL="45720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1D1F22"/>
              </a:solidFill>
              <a:highlight>
                <a:srgbClr val="FFFFFF"/>
              </a:highlight>
              <a:latin typeface="Arial"/>
              <a:ea typeface="Arial"/>
              <a:cs typeface="Arial"/>
              <a:sym typeface="Arial"/>
            </a:endParaRPr>
          </a:p>
        </p:txBody>
      </p:sp>
      <p:sp>
        <p:nvSpPr>
          <p:cNvPr id="328" name="Google Shape;328;p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9" name="Google Shape;329;p43"/>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Kernels &amp; Parameters</a:t>
            </a:r>
            <a:endParaRPr/>
          </a:p>
        </p:txBody>
      </p:sp>
      <p:sp>
        <p:nvSpPr>
          <p:cNvPr id="335" name="Google Shape;335;p44"/>
          <p:cNvSpPr txBox="1"/>
          <p:nvPr>
            <p:ph idx="1" type="body"/>
          </p:nvPr>
        </p:nvSpPr>
        <p:spPr>
          <a:xfrm>
            <a:off x="1762912" y="1618476"/>
            <a:ext cx="63216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rgbClr val="1D1F22"/>
                </a:solidFill>
                <a:highlight>
                  <a:srgbClr val="FFFFFF"/>
                </a:highlight>
              </a:rPr>
              <a:t>When we increase the value of  C(C=100), accuracy is 96.66% for linear kernel</a:t>
            </a:r>
            <a:endParaRPr sz="1500">
              <a:solidFill>
                <a:srgbClr val="1D1F22"/>
              </a:solidFill>
              <a:highlight>
                <a:srgbClr val="FFFFFF"/>
              </a:highlight>
            </a:endParaRPr>
          </a:p>
          <a:p>
            <a:pPr indent="0" lvl="0" marL="914400" rtl="0" algn="l">
              <a:spcBef>
                <a:spcPts val="1600"/>
              </a:spcBef>
              <a:spcAft>
                <a:spcPts val="0"/>
              </a:spcAft>
              <a:buNone/>
            </a:pPr>
            <a:r>
              <a:rPr lang="en" sz="1050">
                <a:solidFill>
                  <a:srgbClr val="212121"/>
                </a:solidFill>
                <a:highlight>
                  <a:srgbClr val="FFFFFF"/>
                </a:highlight>
                <a:latin typeface="Courier New"/>
                <a:ea typeface="Courier New"/>
                <a:cs typeface="Courier New"/>
                <a:sym typeface="Courier New"/>
              </a:rPr>
              <a:t>               precision    recall  f1-score   support</a:t>
            </a:r>
            <a:br>
              <a:rPr lang="en" sz="1050">
                <a:solidFill>
                  <a:srgbClr val="212121"/>
                </a:solidFill>
                <a:highlight>
                  <a:srgbClr val="FFFFFF"/>
                </a:highlight>
                <a:latin typeface="Courier New"/>
                <a:ea typeface="Courier New"/>
                <a:cs typeface="Courier New"/>
                <a:sym typeface="Courier New"/>
              </a:rPr>
            </a:b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0       1.00      1.00      1.00        12</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1       0.89      1.00      0.94         8</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2       1.00      0.90      0.95        10</a:t>
            </a:r>
            <a:br>
              <a:rPr lang="en" sz="1050">
                <a:solidFill>
                  <a:srgbClr val="212121"/>
                </a:solidFill>
                <a:highlight>
                  <a:srgbClr val="FFFFFF"/>
                </a:highlight>
                <a:latin typeface="Courier New"/>
                <a:ea typeface="Courier New"/>
                <a:cs typeface="Courier New"/>
                <a:sym typeface="Courier New"/>
              </a:rPr>
            </a:b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micro avg       0.97      0.97      0.97        30</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   macro avg       0.96      0.97      0.96        30</a:t>
            </a:r>
            <a:br>
              <a:rPr lang="en" sz="1050">
                <a:solidFill>
                  <a:srgbClr val="212121"/>
                </a:solidFill>
                <a:highlight>
                  <a:srgbClr val="FFFFFF"/>
                </a:highlight>
                <a:latin typeface="Courier New"/>
                <a:ea typeface="Courier New"/>
                <a:cs typeface="Courier New"/>
                <a:sym typeface="Courier New"/>
              </a:rPr>
            </a:br>
            <a:r>
              <a:rPr lang="en" sz="1050">
                <a:solidFill>
                  <a:srgbClr val="212121"/>
                </a:solidFill>
                <a:highlight>
                  <a:srgbClr val="FFFFFF"/>
                </a:highlight>
                <a:latin typeface="Courier New"/>
                <a:ea typeface="Courier New"/>
                <a:cs typeface="Courier New"/>
                <a:sym typeface="Courier New"/>
              </a:rPr>
              <a:t>weighted avg       0.97      0.97      0.97        30</a:t>
            </a:r>
            <a:endParaRPr sz="1500">
              <a:solidFill>
                <a:srgbClr val="1D1F22"/>
              </a:solidFill>
              <a:highlight>
                <a:srgbClr val="FFFFFF"/>
              </a:highlight>
            </a:endParaRPr>
          </a:p>
          <a:p>
            <a:pPr indent="0" lvl="0" marL="45720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100">
              <a:solidFill>
                <a:srgbClr val="1D1F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500">
              <a:solidFill>
                <a:srgbClr val="1D1F22"/>
              </a:solidFill>
              <a:highlight>
                <a:srgbClr val="FFFFFF"/>
              </a:highlight>
            </a:endParaRPr>
          </a:p>
          <a:p>
            <a:pPr indent="0" lvl="0" marL="0" rtl="0" algn="l">
              <a:spcBef>
                <a:spcPts val="1600"/>
              </a:spcBef>
              <a:spcAft>
                <a:spcPts val="0"/>
              </a:spcAft>
              <a:buNone/>
            </a:pPr>
            <a:r>
              <a:t/>
            </a:r>
            <a:endParaRPr sz="1200">
              <a:solidFill>
                <a:srgbClr val="1D1F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100">
              <a:solidFill>
                <a:srgbClr val="1D1F22"/>
              </a:solidFill>
              <a:highlight>
                <a:srgbClr val="FFFFFF"/>
              </a:highlight>
              <a:latin typeface="Arial"/>
              <a:ea typeface="Arial"/>
              <a:cs typeface="Arial"/>
              <a:sym typeface="Arial"/>
            </a:endParaRPr>
          </a:p>
        </p:txBody>
      </p:sp>
      <p:sp>
        <p:nvSpPr>
          <p:cNvPr id="336" name="Google Shape;336;p4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7" name="Google Shape;337;p44"/>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Modelling different kernel classifiers using Sepal features</a:t>
            </a:r>
            <a:endParaRPr/>
          </a:p>
        </p:txBody>
      </p:sp>
      <p:sp>
        <p:nvSpPr>
          <p:cNvPr id="343" name="Google Shape;343;p4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solidFill>
                  <a:schemeClr val="dk2"/>
                </a:solidFill>
              </a:rPr>
              <a:t>‹#›</a:t>
            </a:fld>
            <a:endParaRPr>
              <a:solidFill>
                <a:schemeClr val="dk2"/>
              </a:solidFill>
            </a:endParaRPr>
          </a:p>
        </p:txBody>
      </p:sp>
      <p:pic>
        <p:nvPicPr>
          <p:cNvPr id="349" name="Google Shape;349;p46"/>
          <p:cNvPicPr preferRelativeResize="0"/>
          <p:nvPr/>
        </p:nvPicPr>
        <p:blipFill>
          <a:blip r:embed="rId3">
            <a:alphaModFix/>
          </a:blip>
          <a:stretch>
            <a:fillRect/>
          </a:stretch>
        </p:blipFill>
        <p:spPr>
          <a:xfrm>
            <a:off x="1346200" y="152400"/>
            <a:ext cx="6451599" cy="4838700"/>
          </a:xfrm>
          <a:prstGeom prst="rect">
            <a:avLst/>
          </a:prstGeom>
          <a:noFill/>
          <a:ln>
            <a:noFill/>
          </a:ln>
        </p:spPr>
      </p:pic>
      <p:pic>
        <p:nvPicPr>
          <p:cNvPr id="350" name="Google Shape;350;p46"/>
          <p:cNvPicPr preferRelativeResize="0"/>
          <p:nvPr/>
        </p:nvPicPr>
        <p:blipFill>
          <a:blip r:embed="rId4">
            <a:alphaModFix/>
          </a:blip>
          <a:stretch>
            <a:fillRect/>
          </a:stretch>
        </p:blipFill>
        <p:spPr>
          <a:xfrm>
            <a:off x="152400" y="152400"/>
            <a:ext cx="757450" cy="757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Modelling different kernel classifiers using Petal features</a:t>
            </a:r>
            <a:endParaRPr/>
          </a:p>
        </p:txBody>
      </p:sp>
      <p:sp>
        <p:nvSpPr>
          <p:cNvPr id="356" name="Google Shape;356;p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solidFill>
                  <a:schemeClr val="dk2"/>
                </a:solidFill>
              </a:rPr>
              <a:t>‹#›</a:t>
            </a:fld>
            <a:endParaRPr>
              <a:solidFill>
                <a:schemeClr val="dk2"/>
              </a:solidFill>
            </a:endParaRPr>
          </a:p>
        </p:txBody>
      </p:sp>
      <p:pic>
        <p:nvPicPr>
          <p:cNvPr id="362" name="Google Shape;362;p48"/>
          <p:cNvPicPr preferRelativeResize="0"/>
          <p:nvPr/>
        </p:nvPicPr>
        <p:blipFill>
          <a:blip r:embed="rId3">
            <a:alphaModFix/>
          </a:blip>
          <a:stretch>
            <a:fillRect/>
          </a:stretch>
        </p:blipFill>
        <p:spPr>
          <a:xfrm>
            <a:off x="1346200" y="152400"/>
            <a:ext cx="6451599" cy="4838700"/>
          </a:xfrm>
          <a:prstGeom prst="rect">
            <a:avLst/>
          </a:prstGeom>
          <a:noFill/>
          <a:ln>
            <a:noFill/>
          </a:ln>
        </p:spPr>
      </p:pic>
      <p:pic>
        <p:nvPicPr>
          <p:cNvPr id="363" name="Google Shape;363;p48"/>
          <p:cNvPicPr preferRelativeResize="0"/>
          <p:nvPr/>
        </p:nvPicPr>
        <p:blipFill>
          <a:blip r:embed="rId4">
            <a:alphaModFix/>
          </a:blip>
          <a:stretch>
            <a:fillRect/>
          </a:stretch>
        </p:blipFill>
        <p:spPr>
          <a:xfrm>
            <a:off x="152400" y="152400"/>
            <a:ext cx="757450" cy="757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69" name="Google Shape;369;p4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S.V.M. using Image pixel values as features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375" name="Google Shape;375;p5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solidFill>
                  <a:schemeClr val="dk2"/>
                </a:solidFill>
              </a:rPr>
              <a:t>‹#›</a:t>
            </a:fld>
            <a:endParaRPr>
              <a:solidFill>
                <a:schemeClr val="dk2"/>
              </a:solidFill>
            </a:endParaRPr>
          </a:p>
        </p:txBody>
      </p:sp>
      <p:sp>
        <p:nvSpPr>
          <p:cNvPr id="376" name="Google Shape;376;p50"/>
          <p:cNvSpPr txBox="1"/>
          <p:nvPr>
            <p:ph idx="1" type="body"/>
          </p:nvPr>
        </p:nvSpPr>
        <p:spPr>
          <a:xfrm>
            <a:off x="2400250" y="1403550"/>
            <a:ext cx="6321600" cy="323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The dataset contains RGB images of 5 different classes. Each image is stored in format ‘[class_name][serial_no].jpg’</a:t>
            </a:r>
            <a:endParaRPr sz="1500"/>
          </a:p>
          <a:p>
            <a:pPr indent="-323850" lvl="0" marL="457200" rtl="0" algn="l">
              <a:lnSpc>
                <a:spcPct val="100000"/>
              </a:lnSpc>
              <a:spcBef>
                <a:spcPts val="1600"/>
              </a:spcBef>
              <a:spcAft>
                <a:spcPts val="0"/>
              </a:spcAft>
              <a:buSzPts val="1500"/>
              <a:buAutoNum type="arabicPeriod"/>
            </a:pPr>
            <a:r>
              <a:rPr lang="en" sz="1500"/>
              <a:t>67 images containing dalmatian dog at different ages, animated non animated, with and without background.</a:t>
            </a:r>
            <a:endParaRPr sz="1500"/>
          </a:p>
          <a:p>
            <a:pPr indent="-323850" lvl="0" marL="457200" rtl="0" algn="l">
              <a:lnSpc>
                <a:spcPct val="100000"/>
              </a:lnSpc>
              <a:spcBef>
                <a:spcPts val="0"/>
              </a:spcBef>
              <a:spcAft>
                <a:spcPts val="0"/>
              </a:spcAft>
              <a:buSzPts val="1500"/>
              <a:buAutoNum type="arabicPeriod"/>
            </a:pPr>
            <a:r>
              <a:rPr lang="en" sz="1500"/>
              <a:t>53 dollar bill images are cropped to fit the bill.</a:t>
            </a:r>
            <a:endParaRPr sz="1500"/>
          </a:p>
          <a:p>
            <a:pPr indent="-323850" lvl="0" marL="457200" rtl="0" algn="l">
              <a:lnSpc>
                <a:spcPct val="100000"/>
              </a:lnSpc>
              <a:spcBef>
                <a:spcPts val="0"/>
              </a:spcBef>
              <a:spcAft>
                <a:spcPts val="0"/>
              </a:spcAft>
              <a:buSzPts val="1500"/>
              <a:buAutoNum type="arabicPeriod"/>
            </a:pPr>
            <a:r>
              <a:rPr lang="en" sz="1500"/>
              <a:t>53 images of pizza slices cropped from advertising posters, with and without background.</a:t>
            </a:r>
            <a:endParaRPr sz="1500"/>
          </a:p>
          <a:p>
            <a:pPr indent="-323850" lvl="0" marL="457200" rtl="0" algn="l">
              <a:lnSpc>
                <a:spcPct val="100000"/>
              </a:lnSpc>
              <a:spcBef>
                <a:spcPts val="0"/>
              </a:spcBef>
              <a:spcAft>
                <a:spcPts val="0"/>
              </a:spcAft>
              <a:buSzPts val="1500"/>
              <a:buAutoNum type="arabicPeriod"/>
            </a:pPr>
            <a:r>
              <a:rPr lang="en" sz="1500"/>
              <a:t>65 soccer ball images. </a:t>
            </a:r>
            <a:endParaRPr sz="1500"/>
          </a:p>
          <a:p>
            <a:pPr indent="-323850" lvl="0" marL="457200" rtl="0" algn="l">
              <a:lnSpc>
                <a:spcPct val="100000"/>
              </a:lnSpc>
              <a:spcBef>
                <a:spcPts val="0"/>
              </a:spcBef>
              <a:spcAft>
                <a:spcPts val="0"/>
              </a:spcAft>
              <a:buSzPts val="1500"/>
              <a:buAutoNum type="arabicPeriod"/>
            </a:pPr>
            <a:r>
              <a:rPr lang="en" sz="1500"/>
              <a:t>85 sunflower images taken in natural setting, some pictures are included with the entire plant.</a:t>
            </a:r>
            <a:endParaRPr sz="1500"/>
          </a:p>
          <a:p>
            <a:pPr indent="0" lvl="0" marL="0" rtl="0" algn="l">
              <a:lnSpc>
                <a:spcPct val="100000"/>
              </a:lnSpc>
              <a:spcBef>
                <a:spcPts val="1600"/>
              </a:spcBef>
              <a:spcAft>
                <a:spcPts val="0"/>
              </a:spcAft>
              <a:buNone/>
            </a:pPr>
            <a:r>
              <a:rPr lang="en" sz="1500"/>
              <a:t>Dataset contains a total of 323 pictures. And classes are labelled as [0-4].</a:t>
            </a:r>
            <a:endParaRPr sz="1500"/>
          </a:p>
          <a:p>
            <a:pPr indent="0" lvl="0" marL="0" rtl="0" algn="l">
              <a:lnSpc>
                <a:spcPct val="100000"/>
              </a:lnSpc>
              <a:spcBef>
                <a:spcPts val="1600"/>
              </a:spcBef>
              <a:spcAft>
                <a:spcPts val="0"/>
              </a:spcAft>
              <a:buNone/>
            </a:pPr>
            <a:r>
              <a:t/>
            </a:r>
            <a:endParaRPr sz="1500"/>
          </a:p>
          <a:p>
            <a:pPr indent="0" lvl="0" marL="457200" rtl="0" algn="l">
              <a:lnSpc>
                <a:spcPct val="100000"/>
              </a:lnSpc>
              <a:spcBef>
                <a:spcPts val="1600"/>
              </a:spcBef>
              <a:spcAft>
                <a:spcPts val="1600"/>
              </a:spcAft>
              <a:buNone/>
            </a:pPr>
            <a:br>
              <a:rPr lang="en" sz="1500"/>
            </a:br>
            <a:endParaRPr sz="1500"/>
          </a:p>
        </p:txBody>
      </p:sp>
      <p:pic>
        <p:nvPicPr>
          <p:cNvPr id="377" name="Google Shape;377;p50"/>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S.V.M. over Clustering?</a:t>
            </a:r>
            <a:endParaRPr/>
          </a:p>
        </p:txBody>
      </p:sp>
      <p:sp>
        <p:nvSpPr>
          <p:cNvPr id="383" name="Google Shape;383;p5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84" name="Google Shape;384;p5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Dimensionality reduction using </a:t>
            </a:r>
            <a:r>
              <a:rPr lang="en"/>
              <a:t>principal component analysis was performed on our feature vector, so that it can be visualized graphically. This helped us to understand there are too many overlaps among the classes and hence cannot be clustered.</a:t>
            </a:r>
            <a:endParaRPr/>
          </a:p>
        </p:txBody>
      </p:sp>
      <p:pic>
        <p:nvPicPr>
          <p:cNvPr id="385" name="Google Shape;385;p51"/>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txBox="1"/>
          <p:nvPr>
            <p:ph type="title"/>
          </p:nvPr>
        </p:nvSpPr>
        <p:spPr>
          <a:xfrm>
            <a:off x="2147725" y="575950"/>
            <a:ext cx="6321600" cy="5670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3000"/>
              <a:buNone/>
            </a:pPr>
            <a:r>
              <a:rPr lang="en" sz="2400">
                <a:solidFill>
                  <a:schemeClr val="lt1"/>
                </a:solidFill>
                <a:latin typeface="Lato"/>
                <a:ea typeface="Lato"/>
                <a:cs typeface="Lato"/>
                <a:sym typeface="Lato"/>
              </a:rPr>
              <a:t>Objectives</a:t>
            </a:r>
            <a:endParaRPr sz="2400">
              <a:solidFill>
                <a:schemeClr val="lt1"/>
              </a:solidFill>
              <a:latin typeface="Lato"/>
              <a:ea typeface="Lato"/>
              <a:cs typeface="Lato"/>
              <a:sym typeface="Lato"/>
            </a:endParaRPr>
          </a:p>
        </p:txBody>
      </p:sp>
      <p:sp>
        <p:nvSpPr>
          <p:cNvPr id="97" name="Google Shape;97;p16"/>
          <p:cNvSpPr txBox="1"/>
          <p:nvPr>
            <p:ph idx="1" type="body"/>
          </p:nvPr>
        </p:nvSpPr>
        <p:spPr>
          <a:xfrm>
            <a:off x="186076" y="1602675"/>
            <a:ext cx="8585700" cy="3002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600"/>
              </a:spcBef>
              <a:spcAft>
                <a:spcPts val="0"/>
              </a:spcAft>
              <a:buSzPts val="1600"/>
              <a:buChar char="●"/>
            </a:pPr>
            <a:r>
              <a:rPr lang="en" sz="1600"/>
              <a:t>To develop our concept of image classification from the ground-up, i.e, explore machine learning techniques first and then move onto deep learning techniques.</a:t>
            </a:r>
            <a:endParaRPr sz="1600"/>
          </a:p>
          <a:p>
            <a:pPr indent="-330200" lvl="0" marL="457200" rtl="0" algn="l">
              <a:lnSpc>
                <a:spcPct val="115000"/>
              </a:lnSpc>
              <a:spcBef>
                <a:spcPts val="1600"/>
              </a:spcBef>
              <a:spcAft>
                <a:spcPts val="0"/>
              </a:spcAft>
              <a:buSzPts val="1600"/>
              <a:buChar char="●"/>
            </a:pPr>
            <a:r>
              <a:rPr lang="en" sz="1600"/>
              <a:t>To research the underlying principles and techniques of image classification.</a:t>
            </a:r>
            <a:endParaRPr sz="1600"/>
          </a:p>
          <a:p>
            <a:pPr indent="-330200" lvl="0" marL="457200" rtl="0" algn="l">
              <a:lnSpc>
                <a:spcPct val="115000"/>
              </a:lnSpc>
              <a:spcBef>
                <a:spcPts val="1600"/>
              </a:spcBef>
              <a:spcAft>
                <a:spcPts val="0"/>
              </a:spcAft>
              <a:buSzPts val="1600"/>
              <a:buChar char="●"/>
            </a:pPr>
            <a:r>
              <a:rPr lang="en" sz="1600"/>
              <a:t>We also aim to by the end, deliver a novel </a:t>
            </a:r>
            <a:r>
              <a:rPr lang="en" sz="1600"/>
              <a:t>technique</a:t>
            </a:r>
            <a:r>
              <a:rPr lang="en" sz="1600"/>
              <a:t> based on already existing concepts such as traditional machine learning and deep learning techniques.</a:t>
            </a:r>
            <a:endParaRPr sz="1600"/>
          </a:p>
        </p:txBody>
      </p:sp>
      <p:sp>
        <p:nvSpPr>
          <p:cNvPr id="98" name="Google Shape;98;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99" name="Google Shape;99;p16"/>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91" name="Google Shape;391;p52"/>
          <p:cNvPicPr preferRelativeResize="0"/>
          <p:nvPr/>
        </p:nvPicPr>
        <p:blipFill>
          <a:blip r:embed="rId3">
            <a:alphaModFix/>
          </a:blip>
          <a:stretch>
            <a:fillRect/>
          </a:stretch>
        </p:blipFill>
        <p:spPr>
          <a:xfrm>
            <a:off x="2479513" y="1028775"/>
            <a:ext cx="5656825" cy="3085950"/>
          </a:xfrm>
          <a:prstGeom prst="rect">
            <a:avLst/>
          </a:prstGeom>
          <a:noFill/>
          <a:ln>
            <a:noFill/>
          </a:ln>
        </p:spPr>
      </p:pic>
      <p:pic>
        <p:nvPicPr>
          <p:cNvPr id="392" name="Google Shape;392;p52"/>
          <p:cNvPicPr preferRelativeResize="0"/>
          <p:nvPr/>
        </p:nvPicPr>
        <p:blipFill>
          <a:blip r:embed="rId4">
            <a:alphaModFix/>
          </a:blip>
          <a:stretch>
            <a:fillRect/>
          </a:stretch>
        </p:blipFill>
        <p:spPr>
          <a:xfrm>
            <a:off x="152400" y="152400"/>
            <a:ext cx="757450" cy="757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3"/>
          <p:cNvSpPr txBox="1"/>
          <p:nvPr>
            <p:ph type="title"/>
          </p:nvPr>
        </p:nvSpPr>
        <p:spPr>
          <a:xfrm>
            <a:off x="2400250" y="575950"/>
            <a:ext cx="6321600" cy="7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Kernel used and parameter values</a:t>
            </a:r>
            <a:endParaRPr/>
          </a:p>
        </p:txBody>
      </p:sp>
      <p:sp>
        <p:nvSpPr>
          <p:cNvPr id="398" name="Google Shape;398;p5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99" name="Google Shape;399;p53"/>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used two kernels. One was linear kernel as the data was not linearly separable and the accuracy in that case was very low, so we had to shift to RBF kernel which resulted in a </a:t>
            </a:r>
            <a:r>
              <a:rPr lang="en" sz="1500"/>
              <a:t>comparatively</a:t>
            </a:r>
            <a:r>
              <a:rPr lang="en" sz="1500"/>
              <a:t> better F1 score.</a:t>
            </a:r>
            <a:br>
              <a:rPr lang="en" sz="1500"/>
            </a:br>
            <a:endParaRPr sz="1500"/>
          </a:p>
          <a:p>
            <a:pPr indent="0" lvl="0" marL="0" rtl="0" algn="l">
              <a:spcBef>
                <a:spcPts val="1600"/>
              </a:spcBef>
              <a:spcAft>
                <a:spcPts val="0"/>
              </a:spcAft>
              <a:buNone/>
            </a:pPr>
            <a:r>
              <a:rPr lang="en" sz="1500"/>
              <a:t>After </a:t>
            </a:r>
            <a:r>
              <a:rPr lang="en" sz="1500"/>
              <a:t>conducting</a:t>
            </a:r>
            <a:r>
              <a:rPr lang="en" sz="1500"/>
              <a:t> </a:t>
            </a:r>
            <a:r>
              <a:rPr lang="en" sz="1500"/>
              <a:t>experiments</a:t>
            </a:r>
            <a:r>
              <a:rPr lang="en" sz="1500"/>
              <a:t> on C values  {1,10,100,1000} and gamma values {0.001,0.0001}, we found out that C = 1 and gamma = 0.001 yielded the best results.</a:t>
            </a:r>
            <a:endParaRPr sz="1500"/>
          </a:p>
          <a:p>
            <a:pPr indent="0" lvl="0" marL="0" rtl="0" algn="l">
              <a:spcBef>
                <a:spcPts val="1600"/>
              </a:spcBef>
              <a:spcAft>
                <a:spcPts val="1600"/>
              </a:spcAft>
              <a:buNone/>
            </a:pPr>
            <a:r>
              <a:t/>
            </a:r>
            <a:endParaRPr/>
          </a:p>
        </p:txBody>
      </p:sp>
      <p:pic>
        <p:nvPicPr>
          <p:cNvPr id="400" name="Google Shape;400;p53"/>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Metrics</a:t>
            </a:r>
            <a:endParaRPr/>
          </a:p>
        </p:txBody>
      </p:sp>
      <p:sp>
        <p:nvSpPr>
          <p:cNvPr id="406" name="Google Shape;406;p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407" name="Google Shape;407;p54"/>
          <p:cNvPicPr preferRelativeResize="0"/>
          <p:nvPr/>
        </p:nvPicPr>
        <p:blipFill>
          <a:blip r:embed="rId3">
            <a:alphaModFix/>
          </a:blip>
          <a:stretch>
            <a:fillRect/>
          </a:stretch>
        </p:blipFill>
        <p:spPr>
          <a:xfrm>
            <a:off x="152400" y="152400"/>
            <a:ext cx="757450" cy="757450"/>
          </a:xfrm>
          <a:prstGeom prst="rect">
            <a:avLst/>
          </a:prstGeom>
          <a:noFill/>
          <a:ln>
            <a:noFill/>
          </a:ln>
        </p:spPr>
      </p:pic>
      <p:graphicFrame>
        <p:nvGraphicFramePr>
          <p:cNvPr id="408" name="Google Shape;408;p54"/>
          <p:cNvGraphicFramePr/>
          <p:nvPr/>
        </p:nvGraphicFramePr>
        <p:xfrm>
          <a:off x="952500" y="1393600"/>
          <a:ext cx="3000000" cy="3000000"/>
        </p:xfrm>
        <a:graphic>
          <a:graphicData uri="http://schemas.openxmlformats.org/drawingml/2006/table">
            <a:tbl>
              <a:tblPr>
                <a:noFill/>
                <a:tableStyleId>{E1C0D57C-D8BD-4E55-AFBE-CCB0028CA427}</a:tableStyleId>
              </a:tblPr>
              <a:tblGrid>
                <a:gridCol w="1695825"/>
                <a:gridCol w="1695825"/>
                <a:gridCol w="1695825"/>
                <a:gridCol w="1695825"/>
              </a:tblGrid>
              <a:tr h="381000">
                <a:tc>
                  <a:txBody>
                    <a:bodyPr/>
                    <a:lstStyle/>
                    <a:p>
                      <a:pPr indent="0" lvl="0" marL="0" rtl="0" algn="l">
                        <a:spcBef>
                          <a:spcPts val="0"/>
                        </a:spcBef>
                        <a:spcAft>
                          <a:spcPts val="0"/>
                        </a:spcAft>
                        <a:buNone/>
                      </a:pPr>
                      <a:r>
                        <a:rPr lang="en">
                          <a:latin typeface="Lato"/>
                          <a:ea typeface="Lato"/>
                          <a:cs typeface="Lato"/>
                          <a:sym typeface="Lato"/>
                        </a:rPr>
                        <a:t>Classes</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Precision</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Recall</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F1 Score</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Dalmatian</a:t>
                      </a:r>
                      <a:endParaRPr>
                        <a:latin typeface="Lato"/>
                        <a:ea typeface="Lato"/>
                        <a:cs typeface="Lato"/>
                        <a:sym typeface="La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highlight>
                            <a:srgbClr val="FFFFFF"/>
                          </a:highlight>
                          <a:latin typeface="Lato"/>
                          <a:ea typeface="Lato"/>
                          <a:cs typeface="Lato"/>
                          <a:sym typeface="Lato"/>
                        </a:rPr>
                        <a:t>0.78    </a:t>
                      </a:r>
                      <a:endParaRPr>
                        <a:solidFill>
                          <a:schemeClr val="dk2"/>
                        </a:solidFill>
                        <a:highlight>
                          <a:srgbClr val="FFFFFF"/>
                        </a:highlight>
                        <a:latin typeface="Lato"/>
                        <a:ea typeface="Lato"/>
                        <a:cs typeface="Lato"/>
                        <a:sym typeface="La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highlight>
                            <a:srgbClr val="FFFFFF"/>
                          </a:highlight>
                          <a:latin typeface="Lato"/>
                          <a:ea typeface="Lato"/>
                          <a:cs typeface="Lato"/>
                          <a:sym typeface="Lato"/>
                        </a:rPr>
                        <a:t>0.82</a:t>
                      </a:r>
                      <a:endParaRPr>
                        <a:solidFill>
                          <a:schemeClr val="dk2"/>
                        </a:solidFill>
                        <a:highlight>
                          <a:srgbClr val="FFFFFF"/>
                        </a:highlight>
                        <a:latin typeface="Lato"/>
                        <a:ea typeface="Lato"/>
                        <a:cs typeface="Lato"/>
                        <a:sym typeface="La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highlight>
                            <a:srgbClr val="FFFFFF"/>
                          </a:highlight>
                          <a:latin typeface="Lato"/>
                          <a:ea typeface="Lato"/>
                          <a:cs typeface="Lato"/>
                          <a:sym typeface="Lato"/>
                        </a:rPr>
                        <a:t>0.80</a:t>
                      </a:r>
                      <a:endParaRPr>
                        <a:solidFill>
                          <a:schemeClr val="dk2"/>
                        </a:solidFill>
                        <a:highlight>
                          <a:srgbClr val="FFFFFF"/>
                        </a:highlight>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Dollar bill</a:t>
                      </a:r>
                      <a:endParaRPr>
                        <a:latin typeface="Lato"/>
                        <a:ea typeface="Lato"/>
                        <a:cs typeface="Lato"/>
                        <a:sym typeface="La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highlight>
                            <a:srgbClr val="FFFFFF"/>
                          </a:highlight>
                          <a:latin typeface="Lato"/>
                          <a:ea typeface="Lato"/>
                          <a:cs typeface="Lato"/>
                          <a:sym typeface="Lato"/>
                        </a:rPr>
                        <a:t>0.88  </a:t>
                      </a:r>
                      <a:endParaRPr>
                        <a:solidFill>
                          <a:schemeClr val="dk2"/>
                        </a:solidFill>
                        <a:highlight>
                          <a:srgbClr val="FFFFFF"/>
                        </a:highlight>
                        <a:latin typeface="Lato"/>
                        <a:ea typeface="Lato"/>
                        <a:cs typeface="Lato"/>
                        <a:sym typeface="La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highlight>
                            <a:srgbClr val="FFFFFF"/>
                          </a:highlight>
                          <a:latin typeface="Lato"/>
                          <a:ea typeface="Lato"/>
                          <a:cs typeface="Lato"/>
                          <a:sym typeface="Lato"/>
                        </a:rPr>
                        <a:t>  0.93     </a:t>
                      </a:r>
                      <a:endParaRPr>
                        <a:solidFill>
                          <a:schemeClr val="dk2"/>
                        </a:solidFill>
                        <a:highlight>
                          <a:srgbClr val="FFFFFF"/>
                        </a:highlight>
                        <a:latin typeface="Lato"/>
                        <a:ea typeface="Lato"/>
                        <a:cs typeface="Lato"/>
                        <a:sym typeface="Lato"/>
                      </a:endParaRPr>
                    </a:p>
                  </a:txBody>
                  <a:tcPr marT="91425" marB="91425" marR="91425" marL="91425"/>
                </a:tc>
                <a:tc>
                  <a:txBody>
                    <a:bodyPr/>
                    <a:lstStyle/>
                    <a:p>
                      <a:pPr indent="0" lvl="0" marL="0" rtl="0" algn="ctr">
                        <a:lnSpc>
                          <a:spcPct val="115000"/>
                        </a:lnSpc>
                        <a:spcBef>
                          <a:spcPts val="0"/>
                        </a:spcBef>
                        <a:spcAft>
                          <a:spcPts val="0"/>
                        </a:spcAft>
                        <a:buNone/>
                      </a:pPr>
                      <a:r>
                        <a:rPr lang="en">
                          <a:solidFill>
                            <a:schemeClr val="dk2"/>
                          </a:solidFill>
                          <a:highlight>
                            <a:srgbClr val="FFFFFF"/>
                          </a:highlight>
                          <a:latin typeface="Lato"/>
                          <a:ea typeface="Lato"/>
                          <a:cs typeface="Lato"/>
                          <a:sym typeface="Lato"/>
                        </a:rPr>
                        <a:t>0.90</a:t>
                      </a:r>
                      <a:endParaRPr>
                        <a:solidFill>
                          <a:schemeClr val="dk2"/>
                        </a:solidFill>
                        <a:highlight>
                          <a:srgbClr val="FFFFFF"/>
                        </a:highlight>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Pizza</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1.00</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0.88</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0.93</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Soccer Ball</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0.88</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0.70</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0.78</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Sunflower</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0.83</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1.00</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0.91</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lang="en">
                          <a:latin typeface="Lato"/>
                          <a:ea typeface="Lato"/>
                          <a:cs typeface="Lato"/>
                          <a:sym typeface="Lato"/>
                        </a:rPr>
                        <a:t>Micro average</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0.86</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0.86</a:t>
                      </a:r>
                      <a:endParaRPr>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a:latin typeface="Lato"/>
                          <a:ea typeface="Lato"/>
                          <a:cs typeface="Lato"/>
                          <a:sym typeface="Lato"/>
                        </a:rPr>
                        <a:t>0.86</a:t>
                      </a:r>
                      <a:endParaRPr>
                        <a:latin typeface="Lato"/>
                        <a:ea typeface="Lato"/>
                        <a:cs typeface="Lato"/>
                        <a:sym typeface="Lato"/>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414" name="Google Shape;414;p55"/>
          <p:cNvPicPr preferRelativeResize="0"/>
          <p:nvPr/>
        </p:nvPicPr>
        <p:blipFill>
          <a:blip r:embed="rId3">
            <a:alphaModFix/>
          </a:blip>
          <a:stretch>
            <a:fillRect/>
          </a:stretch>
        </p:blipFill>
        <p:spPr>
          <a:xfrm>
            <a:off x="152400" y="152400"/>
            <a:ext cx="757450" cy="757450"/>
          </a:xfrm>
          <a:prstGeom prst="rect">
            <a:avLst/>
          </a:prstGeom>
          <a:noFill/>
          <a:ln>
            <a:noFill/>
          </a:ln>
        </p:spPr>
      </p:pic>
      <p:pic>
        <p:nvPicPr>
          <p:cNvPr id="415" name="Google Shape;415;p55"/>
          <p:cNvPicPr preferRelativeResize="0"/>
          <p:nvPr/>
        </p:nvPicPr>
        <p:blipFill>
          <a:blip r:embed="rId4">
            <a:alphaModFix/>
          </a:blip>
          <a:stretch>
            <a:fillRect/>
          </a:stretch>
        </p:blipFill>
        <p:spPr>
          <a:xfrm>
            <a:off x="1885175" y="1217075"/>
            <a:ext cx="5373650" cy="2151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6"/>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Difficulties Faced</a:t>
            </a:r>
            <a:endParaRPr/>
          </a:p>
        </p:txBody>
      </p:sp>
      <p:sp>
        <p:nvSpPr>
          <p:cNvPr id="421" name="Google Shape;421;p56"/>
          <p:cNvSpPr txBox="1"/>
          <p:nvPr>
            <p:ph idx="2" type="body"/>
          </p:nvPr>
        </p:nvSpPr>
        <p:spPr>
          <a:xfrm>
            <a:off x="4979050" y="495000"/>
            <a:ext cx="3837000" cy="41535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 lack of a more varied and plentiful data set resulted in a loss of accuracy.</a:t>
            </a:r>
            <a:endParaRPr/>
          </a:p>
          <a:p>
            <a:pPr indent="-342900" lvl="0" marL="457200" rtl="0" algn="l">
              <a:lnSpc>
                <a:spcPct val="115000"/>
              </a:lnSpc>
              <a:spcBef>
                <a:spcPts val="0"/>
              </a:spcBef>
              <a:spcAft>
                <a:spcPts val="0"/>
              </a:spcAft>
              <a:buSzPts val="1800"/>
              <a:buChar char="●"/>
            </a:pPr>
            <a:r>
              <a:rPr lang="en"/>
              <a:t>Our low-spec laptops resulted in very high training/testing times.</a:t>
            </a:r>
            <a:endParaRPr/>
          </a:p>
          <a:p>
            <a:pPr indent="-342900" lvl="0" marL="457200" rtl="0" algn="l">
              <a:lnSpc>
                <a:spcPct val="115000"/>
              </a:lnSpc>
              <a:spcBef>
                <a:spcPts val="0"/>
              </a:spcBef>
              <a:spcAft>
                <a:spcPts val="0"/>
              </a:spcAft>
              <a:buSzPts val="1800"/>
              <a:buChar char="●"/>
            </a:pPr>
            <a:r>
              <a:rPr lang="en"/>
              <a:t>Some concepts were very challenging to understand/visualize.</a:t>
            </a:r>
            <a:endParaRPr/>
          </a:p>
        </p:txBody>
      </p:sp>
      <p:sp>
        <p:nvSpPr>
          <p:cNvPr id="422" name="Google Shape;422;p5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423" name="Google Shape;423;p56"/>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7"/>
          <p:cNvSpPr txBox="1"/>
          <p:nvPr>
            <p:ph type="title"/>
          </p:nvPr>
        </p:nvSpPr>
        <p:spPr>
          <a:xfrm>
            <a:off x="274250" y="2169900"/>
            <a:ext cx="4045200" cy="8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429" name="Google Shape;429;p57"/>
          <p:cNvSpPr txBox="1"/>
          <p:nvPr>
            <p:ph idx="2" type="body"/>
          </p:nvPr>
        </p:nvSpPr>
        <p:spPr>
          <a:xfrm>
            <a:off x="4843475" y="192875"/>
            <a:ext cx="3933000" cy="4800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u="sng">
                <a:solidFill>
                  <a:srgbClr val="FFFFFF"/>
                </a:solidFill>
                <a:hlinkClick r:id="rId3"/>
              </a:rPr>
              <a:t>https://en.wikipedia.org/wiki/Linear_discriminant_analysis</a:t>
            </a:r>
            <a:endParaRPr sz="1400">
              <a:solidFill>
                <a:srgbClr val="FFFFFF"/>
              </a:solidFill>
            </a:endParaRPr>
          </a:p>
          <a:p>
            <a:pPr indent="-317500" lvl="0" marL="457200" rtl="0" algn="l">
              <a:spcBef>
                <a:spcPts val="0"/>
              </a:spcBef>
              <a:spcAft>
                <a:spcPts val="0"/>
              </a:spcAft>
              <a:buClr>
                <a:srgbClr val="FFFFFF"/>
              </a:buClr>
              <a:buSzPts val="1400"/>
              <a:buChar char="●"/>
            </a:pPr>
            <a:r>
              <a:rPr lang="en" sz="1400" u="sng">
                <a:solidFill>
                  <a:srgbClr val="FFFFFF"/>
                </a:solidFill>
                <a:hlinkClick r:id="rId4"/>
              </a:rPr>
              <a:t>https://www.analyticsvidhya.com/blog/2017/09/understaing-support-vector-machine-example-code/</a:t>
            </a:r>
            <a:endParaRPr sz="1400">
              <a:solidFill>
                <a:srgbClr val="FFFFFF"/>
              </a:solidFill>
            </a:endParaRPr>
          </a:p>
          <a:p>
            <a:pPr indent="-317500" lvl="0" marL="457200" rtl="0" algn="l">
              <a:spcBef>
                <a:spcPts val="0"/>
              </a:spcBef>
              <a:spcAft>
                <a:spcPts val="0"/>
              </a:spcAft>
              <a:buSzPts val="1400"/>
              <a:buChar char="●"/>
            </a:pPr>
            <a:r>
              <a:rPr lang="en" sz="1400" u="sng">
                <a:hlinkClick r:id="rId5"/>
              </a:rPr>
              <a:t>https://medium.com/machine-learning-101/chapter-2-svm-support-vector-machine-theory-f0812effc72</a:t>
            </a:r>
            <a:endParaRPr sz="1400"/>
          </a:p>
        </p:txBody>
      </p:sp>
      <p:sp>
        <p:nvSpPr>
          <p:cNvPr id="430" name="Google Shape;430;p5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431" name="Google Shape;431;p57"/>
          <p:cNvPicPr preferRelativeResize="0"/>
          <p:nvPr/>
        </p:nvPicPr>
        <p:blipFill>
          <a:blip r:embed="rId6">
            <a:alphaModFix/>
          </a:blip>
          <a:stretch>
            <a:fillRect/>
          </a:stretch>
        </p:blipFill>
        <p:spPr>
          <a:xfrm>
            <a:off x="152400" y="152400"/>
            <a:ext cx="757450" cy="7574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8"/>
          <p:cNvSpPr txBox="1"/>
          <p:nvPr>
            <p:ph idx="4294967295" type="title"/>
          </p:nvPr>
        </p:nvSpPr>
        <p:spPr>
          <a:xfrm>
            <a:off x="734250" y="1912650"/>
            <a:ext cx="76755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1"/>
                </a:solidFill>
              </a:rPr>
              <a:t>Thank You</a:t>
            </a:r>
            <a:endParaRPr sz="4800">
              <a:solidFill>
                <a:schemeClr val="dk1"/>
              </a:solidFill>
            </a:endParaRPr>
          </a:p>
        </p:txBody>
      </p:sp>
      <p:sp>
        <p:nvSpPr>
          <p:cNvPr id="437" name="Google Shape;437;p5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438" name="Google Shape;438;p58"/>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idx="4294967295" type="title"/>
          </p:nvPr>
        </p:nvSpPr>
        <p:spPr>
          <a:xfrm>
            <a:off x="734250" y="1912650"/>
            <a:ext cx="76755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800">
                <a:solidFill>
                  <a:schemeClr val="dk1"/>
                </a:solidFill>
              </a:rPr>
              <a:t>Methodology</a:t>
            </a:r>
            <a:endParaRPr sz="4800">
              <a:solidFill>
                <a:schemeClr val="dk1"/>
              </a:solidFill>
            </a:endParaRPr>
          </a:p>
        </p:txBody>
      </p:sp>
      <p:sp>
        <p:nvSpPr>
          <p:cNvPr id="105" name="Google Shape;105;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06" name="Google Shape;106;p17"/>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238425"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000"/>
              <a:t>Understanding SVM</a:t>
            </a:r>
            <a:endParaRPr sz="4000"/>
          </a:p>
        </p:txBody>
      </p:sp>
      <p:sp>
        <p:nvSpPr>
          <p:cNvPr id="112" name="Google Shape;112;p18"/>
          <p:cNvSpPr txBox="1"/>
          <p:nvPr>
            <p:ph idx="2" type="body"/>
          </p:nvPr>
        </p:nvSpPr>
        <p:spPr>
          <a:xfrm>
            <a:off x="4939500" y="724200"/>
            <a:ext cx="40452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t>We started with the basics</a:t>
            </a:r>
            <a:endParaRPr b="1"/>
          </a:p>
          <a:p>
            <a:pPr indent="0" lvl="0" marL="0" rtl="0" algn="l">
              <a:lnSpc>
                <a:spcPct val="115000"/>
              </a:lnSpc>
              <a:spcBef>
                <a:spcPts val="0"/>
              </a:spcBef>
              <a:spcAft>
                <a:spcPts val="0"/>
              </a:spcAft>
              <a:buNone/>
            </a:pPr>
            <a:r>
              <a:t/>
            </a:r>
            <a:endParaRPr b="1"/>
          </a:p>
          <a:p>
            <a:pPr indent="-342900" lvl="0" marL="457200" rtl="0" algn="l">
              <a:lnSpc>
                <a:spcPct val="115000"/>
              </a:lnSpc>
              <a:spcBef>
                <a:spcPts val="0"/>
              </a:spcBef>
              <a:spcAft>
                <a:spcPts val="0"/>
              </a:spcAft>
              <a:buSzPts val="1800"/>
              <a:buChar char="➔"/>
            </a:pPr>
            <a:r>
              <a:rPr lang="en"/>
              <a:t>Visualization</a:t>
            </a:r>
            <a:endParaRPr/>
          </a:p>
          <a:p>
            <a:pPr indent="-342900" lvl="0" marL="457200" rtl="0" algn="l">
              <a:lnSpc>
                <a:spcPct val="115000"/>
              </a:lnSpc>
              <a:spcBef>
                <a:spcPts val="0"/>
              </a:spcBef>
              <a:spcAft>
                <a:spcPts val="0"/>
              </a:spcAft>
              <a:buSzPts val="1800"/>
              <a:buChar char="➔"/>
            </a:pPr>
            <a:r>
              <a:rPr lang="en"/>
              <a:t>What are the different factors that affect the end result</a:t>
            </a:r>
            <a:endParaRPr/>
          </a:p>
          <a:p>
            <a:pPr indent="-342900" lvl="0" marL="457200" rtl="0" algn="l">
              <a:lnSpc>
                <a:spcPct val="115000"/>
              </a:lnSpc>
              <a:spcBef>
                <a:spcPts val="0"/>
              </a:spcBef>
              <a:spcAft>
                <a:spcPts val="0"/>
              </a:spcAft>
              <a:buSzPts val="1800"/>
              <a:buChar char="➔"/>
            </a:pPr>
            <a:r>
              <a:rPr lang="en"/>
              <a:t>Implementation</a:t>
            </a:r>
            <a:endParaRPr/>
          </a:p>
        </p:txBody>
      </p:sp>
      <p:sp>
        <p:nvSpPr>
          <p:cNvPr id="113" name="Google Shape;113;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14" name="Google Shape;114;p18"/>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2147725" y="575950"/>
            <a:ext cx="6321600" cy="5670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3000"/>
              <a:buNone/>
            </a:pPr>
            <a:r>
              <a:rPr lang="en" sz="2400">
                <a:solidFill>
                  <a:schemeClr val="lt1"/>
                </a:solidFill>
                <a:latin typeface="Lato"/>
                <a:ea typeface="Lato"/>
                <a:cs typeface="Lato"/>
                <a:sym typeface="Lato"/>
              </a:rPr>
              <a:t>What is SVM?</a:t>
            </a:r>
            <a:endParaRPr sz="2400">
              <a:solidFill>
                <a:schemeClr val="lt1"/>
              </a:solidFill>
              <a:latin typeface="Lato"/>
              <a:ea typeface="Lato"/>
              <a:cs typeface="Lato"/>
              <a:sym typeface="Lato"/>
            </a:endParaRPr>
          </a:p>
        </p:txBody>
      </p:sp>
      <p:sp>
        <p:nvSpPr>
          <p:cNvPr id="120" name="Google Shape;120;p19"/>
          <p:cNvSpPr txBox="1"/>
          <p:nvPr>
            <p:ph idx="1" type="body"/>
          </p:nvPr>
        </p:nvSpPr>
        <p:spPr>
          <a:xfrm>
            <a:off x="197525" y="1660350"/>
            <a:ext cx="8545800" cy="287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000">
                <a:solidFill>
                  <a:srgbClr val="222222"/>
                </a:solidFill>
                <a:highlight>
                  <a:srgbClr val="FFFFFF"/>
                </a:highlight>
              </a:rPr>
              <a:t>Given a labeled training data (supervised learning), the algorithm outputs an optimal hyperplane which categorizes new examples. Simply put, the following happens -</a:t>
            </a:r>
            <a:endParaRPr sz="3000">
              <a:solidFill>
                <a:srgbClr val="000000"/>
              </a:solidFill>
            </a:endParaRPr>
          </a:p>
          <a:p>
            <a:pPr indent="0" lvl="0" marL="0" rtl="0" algn="l">
              <a:lnSpc>
                <a:spcPct val="115000"/>
              </a:lnSpc>
              <a:spcBef>
                <a:spcPts val="1200"/>
              </a:spcBef>
              <a:spcAft>
                <a:spcPts val="0"/>
              </a:spcAft>
              <a:buNone/>
            </a:pPr>
            <a:r>
              <a:t/>
            </a:r>
            <a:endParaRPr sz="1600">
              <a:solidFill>
                <a:srgbClr val="000000"/>
              </a:solidFill>
            </a:endParaRPr>
          </a:p>
          <a:p>
            <a:pPr indent="0" lvl="0" marL="457200" rtl="0" algn="l">
              <a:lnSpc>
                <a:spcPct val="115000"/>
              </a:lnSpc>
              <a:spcBef>
                <a:spcPts val="1200"/>
              </a:spcBef>
              <a:spcAft>
                <a:spcPts val="0"/>
              </a:spcAft>
              <a:buNone/>
            </a:pPr>
            <a:r>
              <a:t/>
            </a:r>
            <a:endParaRPr sz="1600"/>
          </a:p>
        </p:txBody>
      </p:sp>
      <p:sp>
        <p:nvSpPr>
          <p:cNvPr id="121" name="Google Shape;121;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22" name="Google Shape;122;p19"/>
          <p:cNvPicPr preferRelativeResize="0"/>
          <p:nvPr/>
        </p:nvPicPr>
        <p:blipFill>
          <a:blip r:embed="rId3">
            <a:alphaModFix/>
          </a:blip>
          <a:stretch>
            <a:fillRect/>
          </a:stretch>
        </p:blipFill>
        <p:spPr>
          <a:xfrm>
            <a:off x="152400" y="152400"/>
            <a:ext cx="757450" cy="75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28" name="Google Shape;128;p20"/>
          <p:cNvPicPr preferRelativeResize="0"/>
          <p:nvPr/>
        </p:nvPicPr>
        <p:blipFill>
          <a:blip r:embed="rId3">
            <a:alphaModFix/>
          </a:blip>
          <a:stretch>
            <a:fillRect/>
          </a:stretch>
        </p:blipFill>
        <p:spPr>
          <a:xfrm>
            <a:off x="152400" y="152400"/>
            <a:ext cx="757450" cy="757450"/>
          </a:xfrm>
          <a:prstGeom prst="rect">
            <a:avLst/>
          </a:prstGeom>
          <a:noFill/>
          <a:ln>
            <a:noFill/>
          </a:ln>
        </p:spPr>
      </p:pic>
      <p:pic>
        <p:nvPicPr>
          <p:cNvPr id="129" name="Google Shape;129;p20"/>
          <p:cNvPicPr preferRelativeResize="0"/>
          <p:nvPr/>
        </p:nvPicPr>
        <p:blipFill>
          <a:blip r:embed="rId4">
            <a:alphaModFix/>
          </a:blip>
          <a:stretch>
            <a:fillRect/>
          </a:stretch>
        </p:blipFill>
        <p:spPr>
          <a:xfrm>
            <a:off x="1902725" y="152400"/>
            <a:ext cx="6096000" cy="457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35" name="Google Shape;135;p21"/>
          <p:cNvPicPr preferRelativeResize="0"/>
          <p:nvPr/>
        </p:nvPicPr>
        <p:blipFill>
          <a:blip r:embed="rId3">
            <a:alphaModFix/>
          </a:blip>
          <a:stretch>
            <a:fillRect/>
          </a:stretch>
        </p:blipFill>
        <p:spPr>
          <a:xfrm>
            <a:off x="152400" y="152400"/>
            <a:ext cx="757450" cy="757450"/>
          </a:xfrm>
          <a:prstGeom prst="rect">
            <a:avLst/>
          </a:prstGeom>
          <a:noFill/>
          <a:ln>
            <a:noFill/>
          </a:ln>
        </p:spPr>
      </p:pic>
      <p:pic>
        <p:nvPicPr>
          <p:cNvPr id="136" name="Google Shape;136;p21"/>
          <p:cNvPicPr preferRelativeResize="0"/>
          <p:nvPr/>
        </p:nvPicPr>
        <p:blipFill>
          <a:blip r:embed="rId4">
            <a:alphaModFix/>
          </a:blip>
          <a:stretch>
            <a:fillRect/>
          </a:stretch>
        </p:blipFill>
        <p:spPr>
          <a:xfrm>
            <a:off x="1902725" y="152400"/>
            <a:ext cx="6096000" cy="4572000"/>
          </a:xfrm>
          <a:prstGeom prst="rect">
            <a:avLst/>
          </a:prstGeom>
          <a:noFill/>
          <a:ln>
            <a:noFill/>
          </a:ln>
        </p:spPr>
      </p:pic>
      <p:sp>
        <p:nvSpPr>
          <p:cNvPr id="137" name="Google Shape;137;p21"/>
          <p:cNvSpPr txBox="1"/>
          <p:nvPr/>
        </p:nvSpPr>
        <p:spPr>
          <a:xfrm>
            <a:off x="1145275"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