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4BB9CFC-6005-43E0-9556-6864D5A21C37}">
  <a:tblStyle styleId="{64BB9CFC-6005-43E0-9556-6864D5A21C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ab2d662f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ab2d662f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ab2d662f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ab2d662f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ab2d662f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ab2d662f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ab2d662f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ab2d662f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ab2d662f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ab2d662f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ab2d662f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ab2d662f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ab2d662f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ab2d662f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ab2d662f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ab2d662f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ab2d662f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ab2d662f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ab8849752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ab8849752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ab2d662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ab2d662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ab2d662f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ab2d662f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ab2d662f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ab2d662f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15075" y="1231950"/>
            <a:ext cx="501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Credibility Of a Customer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290225" y="3571000"/>
            <a:ext cx="2691600" cy="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CAPSTONE PROJECT - 2</a:t>
            </a:r>
            <a:endParaRPr b="1" sz="1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09.12.2019</a:t>
            </a:r>
            <a:endParaRPr b="1" sz="1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/>
        </p:nvSpPr>
        <p:spPr>
          <a:xfrm>
            <a:off x="244350" y="916325"/>
            <a:ext cx="8588700" cy="3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171050" y="293200"/>
            <a:ext cx="8808600" cy="4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creditDF.show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+-------------+-------+--------+-------+-------+------+-------+----------+-----------+----------+----------+-----------------+------+----+----------+---------+-------+----------+----------+--------+-------+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|creditability|balance|duration|history|purpose|amount|savings|employment|instPercent|sexMarried|guarantors|residenceDuration|assets| age|concCredit|apartment|credits|occupation|dependents|hasPhone|foreign|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+-------------+-------+--------+-------+-------+------+-------+----------+-----------+----------+----------+-----------------+------+----+----------+---------+-------+----------+----------+--------+-------+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|          1.0|    0.0|    18.0|    4.0|    2.0|1049.0|    0.0|       1.0|        4.0|       1.0|       0.0|              3.0|   1.0|21.0|       2.0|      0.0|    0.0|       2.0|       0.0|     0.0|    0.0|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|          1.0|    0.0|     9.0|    4.0|    0.0|2799.0|    0.0|       2.0|        2.0|       2.0|       0.0|              1.0|   0.0|36.0|       2.0|      0.0|    1.0|       2.0|       1.0|     0.0|    0.0|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|          1.0|    1.0|    12.0|    2.0|    9.0| 841.0|    1.0|       3.0|        2.0|       1.0|       0.0|              3.0|   0.0|23.0|       2.0|      0.0|    0.0|       1.0|       0.0|     0.0|    0.0|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|          1.0|    0.0|    12.0|    4.0|    0.0|2122.0|    0.0|       2.0|        3.0|       2.0|       0.0|              1.0|   0.0|39.0|       2.0|      0.0|    1.0|       1.0|       1.0|     0.0|    1.0|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|          1.0|    0.0|    12.0|    4.0|    0.0|2171.0|    0.0|       2.0|        4.0|       2.0|       0.0|              3.0|   1.0|38.0|       0.0|      1.0|    1.0|       1.0|       0.0|     0.0|    1.0|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|          1.0|    0.0|    10.0|    4.0|    0.0|2241.0|    0.0|       1.0|        1.0|       2.0|       0.0|              2.0|   0.0|48.0|       2.0|      0.0|    1.0|       1.0|       1.0|     0.0|    1.0|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|          1.0|    0.0|     8.0|    4.0|    0.0|3398.0|    0.0|       3.0|        1.0|       2.0|       0.0|              3.0|   0.0|39.0|       2.0|      1.0|    1.0|       1.0|       0.0|     0.0|    1.0|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|          1.0|    0.0|     6.0|    4.0|    0.0|1361.0|    0.0|       1.0|        2.0|       2.0|       0.0|              3.0|   0.0|40.0|       2.0|      1.0|    0.0|       1.0|       1.0|     0.0|    1.0|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|          1.0|    3.0|    18.0|    4.0|    3.0|1098.0|    0.0|       0.0|        4.0|       1.0|       0.0|              3.0|   2.0|65.0|       2.0|      1.0|    1.0|       0.0|       0.0|     0.0|    0.0|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/>
        </p:nvSpPr>
        <p:spPr>
          <a:xfrm>
            <a:off x="244350" y="916325"/>
            <a:ext cx="8588700" cy="3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623075" y="659725"/>
            <a:ext cx="70371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**//  computes statistics for balance**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creditDF.describe("balance").show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+-------+-----------------+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|summary|          balance|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+-------+-----------------+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|  count|             1000|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|   mean|            1.577|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| stddev|1.257637727110893|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|    min|              0.0|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|    max|              3.0|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+-------+-----------------+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**// compute the avg balance by creditability (the label)**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creditDF.groupBy("creditability").avg("balance").show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+-------------+------------------+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|creditability|      avg(balance)|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+-------------+------------------+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|          1.0|1.8657142857142857|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|          0.0|0.9033333333333333|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+-------------+------------------+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/>
        </p:nvSpPr>
        <p:spPr>
          <a:xfrm>
            <a:off x="244350" y="916325"/>
            <a:ext cx="8588700" cy="3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623075" y="659725"/>
            <a:ext cx="77946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**// Compute the average balance, amount, duration grouped by creditability**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sqlContext.sql("SELECT creditability, avg(balance) as avgbalance, avg(amount) as avgamt, avg(duration) as avgdur  FROM credit GROUP BY creditability ").show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+-------------+------------------+------------------+------------------+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|creditability|        avgbalance|            avgamt|            avgdur|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+-------------+------------------+------------------+------------------+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|          1.0|1.8657142857142857| 2985.442857142857|19.207142857142856|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|          0.0|0.9033333333333333|3938.1266666666666|             24.86|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+-------------+------------------+------------------+------------------+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/>
        </p:nvSpPr>
        <p:spPr>
          <a:xfrm>
            <a:off x="244350" y="916325"/>
            <a:ext cx="8588700" cy="3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623075" y="659725"/>
            <a:ext cx="77946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➢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features for each item consists of the fields shown below: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Label → creditable: 0 or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 → {"balance", "duration", "history", "purpose", "amount", "savings", "employment", "instPercent", "sexMarried", "guarantors", "residenceDuration", "assets", "age", "concCredit", "apartment", "credits", "occupation", "dependents", "hasPhone", "foreign"}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2040300" y="439825"/>
            <a:ext cx="70371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623075" y="342075"/>
            <a:ext cx="70371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Modelling</a:t>
            </a:r>
            <a:endParaRPr sz="24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/>
        </p:nvSpPr>
        <p:spPr>
          <a:xfrm>
            <a:off x="244350" y="916325"/>
            <a:ext cx="8588700" cy="3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641400" y="403150"/>
            <a:ext cx="7794600" cy="4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➢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features for each item consists of the fields shown below: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Label → creditable: 0 or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 → {"balance", "duration", "history", "purpose", "amount", "savings", "employment", "instPercent", "sexMarried", "guarantors", "residenceDuration", "assets", "age", "concCredit", "apartment", "credits", "occupation", "dependents", "hasPhone", "foreign"}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➢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order for the features to be used by a machine learning algorithm, the features are transformed and put into Feature Vectors, which are vectors of numbers representing the value for each feature.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➢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Below a </a:t>
            </a: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VectorAssembler</a:t>
            </a: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used to transform and return a new dataframe with all of the feature columns in a vector column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/>
        </p:nvSpPr>
        <p:spPr>
          <a:xfrm>
            <a:off x="244350" y="916325"/>
            <a:ext cx="8588700" cy="3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641400" y="403150"/>
            <a:ext cx="7794600" cy="4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**//define the feature columns to put in the feature vector**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 featureCols = Arra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y("balance", "duration", "history", "purpose", "amount",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"savings", "employment", "instPercent", "sexMarried",  "guarantors",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"residenceDuration", "assets",  "age", "concCredit", "apartment",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"credits",  "occupation", "dependents",  "hasPhone", "foreign" 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**//set the input and output column names**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val assembler = new VectorAssembler().setInputCols(featureCols).setOutputCol("features")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**//return a dataframe with all of the  feature columns in  a vector column**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 df2 = assembler.transform( creditDF)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**// the transform method produced a new column: features.**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df2.show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+-------------+-------+--------+-------+-------+------+-------+----------+-----------+----------+----------+-----------------+------+----+----------+---------+-------+----------+----------+--------+-------+--------------------+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|creditability|balance|duration|history|purpose|amount|savings|employment|instPercent|sexMarried|guarantors|residenceDuration|assets| age|concCredit|apartment|credits|occupation|dependents|hasPhone|foreign|            features|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+-------------+-------+--------+-------+-------+------+-------+----------+-----------+----------+----------+-----------------+------+----+----------+---------+-------+----------+----------+--------+-------+--------------------+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|          1.0|    0.0|    18.0|    4.0|    2.0|1049.0|    0.0|       1.0|        4.0|       1.0|       0.0|              3.0|   1.0|21.0|       2.0|      0.0|    0.0|       2.0|       0.0|     0.0|    0.0|(20,[1,2,3,4,6,7,...|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/>
        </p:nvSpPr>
        <p:spPr>
          <a:xfrm>
            <a:off x="244350" y="916325"/>
            <a:ext cx="8588700" cy="3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641400" y="403150"/>
            <a:ext cx="7794600" cy="4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Next, we use a StringIndexer to return a Dataframe with the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credibility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column added as a label 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**//  Create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label column with the StringIndexer**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 labelIndexer = new StringIndexer().setInputCol("creditability").setOutputCol("label")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 df3 = labelIndexer.fit(df2).transform(df2)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**// the  transform method produced a new column: label.**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df3.show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+-------------+-------+--------+-------+-------+------+-------+----------+-----------+----------+----------+-----------------+------+----+----------+---------+-------+----------+----------+--------+-------+--------------------+-----+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|creditability|balance|duration|history|purpose|amount|savings|employment|instPercent|sexMarried|guarantors|residenceDuration|assets| age|concCredit|apartment|credits|occupation|dependents|hasPhone|foreign|            features|label|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+-------------+-------+--------+-------+-------+------+-------+----------+-----------+----------+----------+-----------------+------+----+----------+---------+-------+----------+----------+--------+-------+--------------------+-----+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|          1.0|    0.0|    18.0|    4.0|    2.0|1049.0|    0.0|       1.0|        4.0|       1.0|       0.0|              3.0|   1.0|21.0|       2.0|      0.0|    0.0|       2.0|       0.0|     0.0|    0.0|(20,[1,2,3,4,6,7,...|  0.0|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/>
        </p:nvSpPr>
        <p:spPr>
          <a:xfrm>
            <a:off x="244350" y="916325"/>
            <a:ext cx="8588700" cy="3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641400" y="403150"/>
            <a:ext cx="7794600" cy="4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Below the data it is split into a training data set and a test data set, 70% of the data is used to train the model, 30% will be used for testing.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**//  split the dataframe into training and test data**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 splitSeed = 5043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 Array(trainingData, testData) = df3.randomSplit(Array(0.7, 0.3), splitSeed)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**// create the classifier,  set parameters for training**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 classifier = new RandomForestClassifier().setImpurity("gini").setMaxDepth(3).setNumTrees(20).setFeatureSubsetStrategy("auto").setSeed(5043)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**//  use the random forest classifier  to train (fit) the model**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 model = classifier.fit(trainingData)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/>
        </p:nvSpPr>
        <p:spPr>
          <a:xfrm>
            <a:off x="244350" y="916325"/>
            <a:ext cx="8588700" cy="3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641400" y="525325"/>
            <a:ext cx="7794600" cy="4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**// run the  model on test features to get predictions**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 predictions = model.transform(testData)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➢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Below we evaluate the predictions, we use a BinaryClassificationEvaluator which returns a precision metric (The Area Under an ROC Curve) by comparing the test label column with the test prediction column. In this case the evaluation returns 78% precision.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**// create an Evaluator for binary classification, which expects two input columns: rawPrediction and label.**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 evaluator = new BinaryClassificationEvaluator().setLabelCol("label")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**// Evaluates predictions and returns a scalar metric areaUnderROC(larger is better).**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 accuracy = evaluator.evaluate(predictions)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accuracy: Double = 0.7824906081835722</a:t>
            </a:r>
            <a:endParaRPr sz="15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63" name="Google Shape;263;p3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/>
          <p:nvPr/>
        </p:nvSpPr>
        <p:spPr>
          <a:xfrm>
            <a:off x="2793375" y="20021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    THANK YOU!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41" name="Google Shape;141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Collaborators</a:t>
            </a:r>
            <a:endParaRPr b="1"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 txBox="1"/>
          <p:nvPr>
            <p:ph idx="4294967295" type="body"/>
          </p:nvPr>
        </p:nvSpPr>
        <p:spPr>
          <a:xfrm>
            <a:off x="2855550" y="157293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➔"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V N Sai Koushik - 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➔"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Kattekola Vaishnavi -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➔"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Pisupati Chaitanya - 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➔"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Tavva Prudhvith - 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idx="4294967295" type="title"/>
          </p:nvPr>
        </p:nvSpPr>
        <p:spPr>
          <a:xfrm>
            <a:off x="535775" y="1334050"/>
            <a:ext cx="7814700" cy="3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 minimize loss from bank’s perspective, the bank needs a decision rule regarding who to give approval of the loan and who not to.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		“Minimization of risk and maximization of profit on behalf of the bank.”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 txBox="1"/>
          <p:nvPr>
            <p:ph idx="4294967295" type="subTitle"/>
          </p:nvPr>
        </p:nvSpPr>
        <p:spPr>
          <a:xfrm>
            <a:off x="535775" y="168650"/>
            <a:ext cx="8001300" cy="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Project Objective</a:t>
            </a:r>
            <a:endParaRPr b="1" sz="24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idx="4294967295" type="title"/>
          </p:nvPr>
        </p:nvSpPr>
        <p:spPr>
          <a:xfrm>
            <a:off x="535775" y="1334050"/>
            <a:ext cx="7814700" cy="3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 provide knowledge about a data set from a short period of time.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By applying the same analysis over historical data before the regulation, may provide useful insights to solve business issues.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/>
          <p:nvPr>
            <p:ph idx="4294967295" type="subTitle"/>
          </p:nvPr>
        </p:nvSpPr>
        <p:spPr>
          <a:xfrm>
            <a:off x="535775" y="168650"/>
            <a:ext cx="80013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Project Scope</a:t>
            </a:r>
            <a:endParaRPr b="1" sz="24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Tools &amp; Technologies</a:t>
            </a:r>
            <a:endParaRPr b="1" sz="24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Tools &amp; Testing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Github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Jenkins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Docker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Selenium</a:t>
            </a:r>
            <a:endParaRPr sz="1400"/>
          </a:p>
        </p:txBody>
      </p:sp>
      <p:sp>
        <p:nvSpPr>
          <p:cNvPr id="165" name="Google Shape;165;p17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Learnings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Shiny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Scala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Milestones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72" name="Google Shape;172;p18"/>
          <p:cNvGraphicFramePr/>
          <p:nvPr/>
        </p:nvGraphicFramePr>
        <p:xfrm>
          <a:off x="3231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{64BB9CFC-6005-43E0-9556-6864D5A21C37}</a:tableStyleId>
              </a:tblPr>
              <a:tblGrid>
                <a:gridCol w="710225"/>
                <a:gridCol w="710225"/>
                <a:gridCol w="710225"/>
                <a:gridCol w="382850"/>
                <a:gridCol w="1037600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</a:tblGrid>
              <a:tr h="7191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Mid-1 &amp; Mid-2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COMPREHENSIVE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173" name="Google Shape;173;p18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4" name="Google Shape;174;p18"/>
          <p:cNvSpPr txBox="1"/>
          <p:nvPr>
            <p:ph type="title"/>
          </p:nvPr>
        </p:nvSpPr>
        <p:spPr>
          <a:xfrm>
            <a:off x="646175" y="1235062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October 2014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75" name="Google Shape;175;p18"/>
          <p:cNvSpPr txBox="1"/>
          <p:nvPr>
            <p:ph idx="4294967295" type="body"/>
          </p:nvPr>
        </p:nvSpPr>
        <p:spPr>
          <a:xfrm>
            <a:off x="646175" y="1560476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EDA with Visualization</a:t>
            </a:r>
            <a:endParaRPr sz="1400"/>
          </a:p>
        </p:txBody>
      </p:sp>
      <p:sp>
        <p:nvSpPr>
          <p:cNvPr id="176" name="Google Shape;176;p18"/>
          <p:cNvSpPr txBox="1"/>
          <p:nvPr>
            <p:ph type="title"/>
          </p:nvPr>
        </p:nvSpPr>
        <p:spPr>
          <a:xfrm>
            <a:off x="3251009" y="3668337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August 2015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77" name="Google Shape;177;p18"/>
          <p:cNvSpPr txBox="1"/>
          <p:nvPr>
            <p:ph idx="4294967295" type="body"/>
          </p:nvPr>
        </p:nvSpPr>
        <p:spPr>
          <a:xfrm>
            <a:off x="3251009" y="3993750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Feature Engineering and modelling</a:t>
            </a:r>
            <a:endParaRPr sz="1400"/>
          </a:p>
        </p:txBody>
      </p:sp>
      <p:sp>
        <p:nvSpPr>
          <p:cNvPr id="178" name="Google Shape;178;p18"/>
          <p:cNvSpPr txBox="1"/>
          <p:nvPr>
            <p:ph type="title"/>
          </p:nvPr>
        </p:nvSpPr>
        <p:spPr>
          <a:xfrm>
            <a:off x="5091057" y="1235062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October 2015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79" name="Google Shape;179;p18"/>
          <p:cNvSpPr txBox="1"/>
          <p:nvPr>
            <p:ph idx="4294967295" type="body"/>
          </p:nvPr>
        </p:nvSpPr>
        <p:spPr>
          <a:xfrm>
            <a:off x="5091049" y="1560476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Modelling in R using shiny</a:t>
            </a:r>
            <a:endParaRPr sz="1400"/>
          </a:p>
        </p:txBody>
      </p:sp>
      <p:sp>
        <p:nvSpPr>
          <p:cNvPr id="180" name="Google Shape;180;p18"/>
          <p:cNvSpPr txBox="1"/>
          <p:nvPr>
            <p:ph type="title"/>
          </p:nvPr>
        </p:nvSpPr>
        <p:spPr>
          <a:xfrm>
            <a:off x="6245122" y="3668337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November 2015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81" name="Google Shape;181;p18"/>
          <p:cNvSpPr txBox="1"/>
          <p:nvPr>
            <p:ph idx="4294967295" type="body"/>
          </p:nvPr>
        </p:nvSpPr>
        <p:spPr>
          <a:xfrm>
            <a:off x="6245125" y="3993750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Analysis using Spark</a:t>
            </a:r>
            <a:endParaRPr sz="1400"/>
          </a:p>
        </p:txBody>
      </p:sp>
      <p:cxnSp>
        <p:nvCxnSpPr>
          <p:cNvPr id="182" name="Google Shape;182;p18"/>
          <p:cNvCxnSpPr/>
          <p:nvPr/>
        </p:nvCxnSpPr>
        <p:spPr>
          <a:xfrm>
            <a:off x="317480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3" name="Google Shape;183;p18"/>
          <p:cNvCxnSpPr/>
          <p:nvPr/>
        </p:nvCxnSpPr>
        <p:spPr>
          <a:xfrm rot="10800000">
            <a:off x="4997750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4" name="Google Shape;184;p18"/>
          <p:cNvCxnSpPr/>
          <p:nvPr/>
        </p:nvCxnSpPr>
        <p:spPr>
          <a:xfrm>
            <a:off x="6168925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idx="4294967295" type="title"/>
          </p:nvPr>
        </p:nvSpPr>
        <p:spPr>
          <a:xfrm>
            <a:off x="535775" y="1334050"/>
            <a:ext cx="8223900" cy="3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We use a Scala case class to define the Credit schema corresponding to a line in the csv data file.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case class Credit(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creditability: Double,balance: Double, duration: Double, history: Double,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purpose: Double, amount: Double,savings: Double, employment: Double,   instPercent: Double, sexMarried: Double, guarantors: Double,  residenceDuration: Double, assets: Double, age: Double, concCredit: Double, apartment: Double,credits: Double, occupation: Double, dependents: Double, hasPhone: Double, foreign: Double 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9"/>
          <p:cNvSpPr txBox="1"/>
          <p:nvPr>
            <p:ph idx="4294967295" type="subTitle"/>
          </p:nvPr>
        </p:nvSpPr>
        <p:spPr>
          <a:xfrm>
            <a:off x="535775" y="168650"/>
            <a:ext cx="80013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Spark</a:t>
            </a:r>
            <a:endParaRPr b="1" sz="24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/>
        </p:nvSpPr>
        <p:spPr>
          <a:xfrm>
            <a:off x="708600" y="214575"/>
            <a:ext cx="70371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**// function to create a  Credit class from an Array of Double**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 parseCredit(line: Array[Double]): Credit = {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Credit(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line(0),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line(1) - 1, line(2), line(3), line(4) , line(5),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line(6) - 1, line(7) - 1, line(8), line(9) - 1, line(10) - 1,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line(11) - 1, line(12) - 1, line(13), line(14) - 1, line(15) - 1,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line(16) - 1, line(17) - 1, line(18) - 1, line(19) - 1, line(20) - 1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}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**// function to transform an RDD of Strings into an RDD of Double**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def parseRDD(rdd: RDD[String]): RDD[Array[Double]] = {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rdd.map(_.split(",")).map(_.map(_.toDouble))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}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**// load the data into a  RDD**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 creditDF= parseRDD(sc.textFile("germancredit.csv")).map(parseCredit).toDF().cache()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creditDF.registerTempTable("credit")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/>
        </p:nvSpPr>
        <p:spPr>
          <a:xfrm>
            <a:off x="244350" y="916325"/>
            <a:ext cx="8588700" cy="3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623075" y="659725"/>
            <a:ext cx="70371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creditDF.printSchema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root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|-- creditability: double (nullable = false)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|-- balance: double (nullable = false)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|-- duration: double (nullable = false)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|-- history: double (nullable = false)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|-- purpose: double (nullable = false)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|-- amount: double (nullable = false)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|-- savings: double (nullable = false)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|-- employment: double (nullable = false)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|-- instPercent: double (nullable = false)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|-- sexMarried: double (nullable = false)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|-- guarantors: double (nullable = false)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|-- residenceDuration: double (nullable = false)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|-- assets: double (nullable = false)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|-- age: double (nullable = false)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|-- concCredit: double (nullable = false)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|-- apartment: double (nullable = false)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|-- credits: double (nullable = false)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|-- occupation: double (nullable = false)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|-- dependents: double (nullable = false)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|-- hasPhone: double (nullable = false)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|-- foreign: double (nullable = false)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