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C8A3D0-4413-4566-AE7C-6A03BBD3CD5E}">
  <a:tblStyle styleId="{49C8A3D0-4413-4566-AE7C-6A03BBD3CD5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5388664-8E1E-4CA1-9527-ADAB26FA53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a6098df4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a6098df4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a6098df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a6098df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a6098df48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a6098df4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a6098df4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a6098df4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a6098df4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a6098df4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a6098df48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a6098df4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a6098df48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a6098df48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a6098df4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a6098df4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a6098df4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a6098df4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bb9a9e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bb9a9e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5" name="Google Shape;265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1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1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93" name="Google Shape;93;p5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94" name="Google Shape;94;p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98" name="Google Shape;98;p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2" name="Google Shape;102;p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08" name="Google Shape;108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14" name="Google Shape;114;p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15" name="Google Shape;115;p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20" name="Google Shape;120;p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26" name="Google Shape;126;p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31" name="Google Shape;131;p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35" name="Google Shape;135;p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46" name="Google Shape;146;p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50" name="Google Shape;150;p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56" name="Google Shape;156;p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p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61" name="Google Shape;161;p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66" name="Google Shape;166;p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70" name="Google Shape;170;p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75" name="Google Shape;175;p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80" name="Google Shape;180;p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86" name="Google Shape;186;p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91" name="Google Shape;191;p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95" name="Google Shape;195;p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0" name="Google Shape;200;p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6" name="Google Shape;206;p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11" name="Google Shape;211;p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15" name="Google Shape;215;p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21" name="Google Shape;221;p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26" name="Google Shape;226;p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31" name="Google Shape;231;p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35" name="Google Shape;235;p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9" name="Google Shape;239;p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4" name="Google Shape;244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8" name="Google Shape;248;p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9" name="Google Shape;24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8" name="Google Shape;25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2" name="Google Shape;26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728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 Deep Learning Approach to Recognize Handwritten Telugu Character Using CNN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CS 342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1291575" y="536200"/>
            <a:ext cx="7030500" cy="4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----------- 4D tensor with shape (n, 80, 80, 1) where n is the number of input images and the number of channels is 1 as the images are binary. (Number of channels = 3 if the images are RGB).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1 --------- Convolutional Layer with 32 filters and filter size 3 x3 and Max pooling layer with filter size 2 x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2 --------- Convolutional Layer with 64 filters and filter size 3 x 3 and Max pooling layer with filter size 2 x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3 --------- Convolutional Layer with 128 filters and filter size 3 x 3 and Max pooling layer with filter size 2 x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Flatten( ) -------- It converts the output of the convolutional part of the CNN into a 1 dimensional feature vector, to be used by the fully connected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4 --------- Fully Connected layer (Dense) with 256 neurons, with dropout regularization rate of 0.4 (probability of 0.4 that any given element will be dropped during training).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5 --------- Fully Connected layer (Dense) with 138 neurons.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linear activation RELU is used for the convolution and </a:t>
            </a:r>
            <a:r>
              <a:rPr lang="en"/>
              <a:t>max pooling</a:t>
            </a:r>
            <a:r>
              <a:rPr lang="en"/>
              <a:t> layers and SOFTMAX activation is used for the output layer (Fully Connected Layer).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Refinement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24"/>
          <p:cNvGraphicFramePr/>
          <p:nvPr/>
        </p:nvGraphicFramePr>
        <p:xfrm>
          <a:off x="812025" y="6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{F5388664-8E1E-4CA1-9527-ADAB26FA53DB}</a:tableStyleId>
              </a:tblPr>
              <a:tblGrid>
                <a:gridCol w="944350"/>
                <a:gridCol w="3001025"/>
                <a:gridCol w="1257775"/>
                <a:gridCol w="1151325"/>
                <a:gridCol w="1404150"/>
              </a:tblGrid>
              <a:tr h="48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 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Structure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Image size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Optimizer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0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Conv layers, with zero-padding and max-pooling by 2 fully connected layers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 * 32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70.8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2nd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Conv layers, with zero-padding and max-pooling by 2 fully connected layers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 * 32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73.5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3rd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Conv layers, with zero-padding and max-pooling by 2 fully connected layers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 * 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82.3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4th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Conv layers, with zero-padding and max-pooling by 2 fully connected layers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 * 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82.9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5th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Conv layers, with zero-padding and max-pooling by 2 fully connected layers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80 * 80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92.4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24"/>
          <p:cNvSpPr txBox="1"/>
          <p:nvPr/>
        </p:nvSpPr>
        <p:spPr>
          <a:xfrm>
            <a:off x="1014050" y="4092800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Model - CNN   ||  Training Epochs - 50   ||  Loss - Categorical cross entropy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351" name="Google Shape;351;p26"/>
          <p:cNvSpPr txBox="1"/>
          <p:nvPr>
            <p:ph idx="1" type="body"/>
          </p:nvPr>
        </p:nvSpPr>
        <p:spPr>
          <a:xfrm>
            <a:off x="1303800" y="1979200"/>
            <a:ext cx="7030500" cy="25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</a:t>
            </a:r>
            <a:r>
              <a:rPr lang="en" sz="1800"/>
              <a:t> got test accuracy of 94% and training accuracy of 97% on Telugu character dataset with 50 epochs, if we increase number of epochs, then the accuracy will increase further.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loss reduced as the training progressed. For the first few epochs, the training accuracy is less than the validation accuracy and then after some epochs, train accuracy increased.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&amp; Validation</a:t>
            </a: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8858" l="0" r="10450" t="0"/>
          <a:stretch/>
        </p:blipFill>
        <p:spPr>
          <a:xfrm>
            <a:off x="582425" y="1597875"/>
            <a:ext cx="3925775" cy="26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4">
            <a:alphaModFix/>
          </a:blip>
          <a:srcRect b="0" l="1510" r="1693" t="0"/>
          <a:stretch/>
        </p:blipFill>
        <p:spPr>
          <a:xfrm>
            <a:off x="4844125" y="1597875"/>
            <a:ext cx="3925776" cy="2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Vs Other models</a:t>
            </a:r>
            <a:endParaRPr/>
          </a:p>
        </p:txBody>
      </p:sp>
      <p:graphicFrame>
        <p:nvGraphicFramePr>
          <p:cNvPr id="364" name="Google Shape;364;p28"/>
          <p:cNvGraphicFramePr/>
          <p:nvPr/>
        </p:nvGraphicFramePr>
        <p:xfrm>
          <a:off x="781450" y="191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{F5388664-8E1E-4CA1-9527-ADAB26FA53DB}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 (Proposed Method)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 Support vector 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[2] Multi Layer Perceptron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[3] Bayesian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9"/>
          <p:cNvPicPr preferRelativeResize="0"/>
          <p:nvPr/>
        </p:nvPicPr>
        <p:blipFill rotWithShape="1">
          <a:blip r:embed="rId3">
            <a:alphaModFix/>
          </a:blip>
          <a:srcRect b="9953" l="3075" r="22635" t="8526"/>
          <a:stretch/>
        </p:blipFill>
        <p:spPr>
          <a:xfrm>
            <a:off x="537575" y="344575"/>
            <a:ext cx="7977901" cy="4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/>
        </p:nvSpPr>
        <p:spPr>
          <a:xfrm>
            <a:off x="901450" y="357925"/>
            <a:ext cx="5408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r>
              <a:rPr b="1" i="0" lang="en" sz="2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623050" y="1125925"/>
            <a:ext cx="80391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 this proposed work, we projected a deep convolutional neural network character image into 166 classes contained in 270 samples. A new architecture was proposed that captures the low-level textual features of the handwritten characters.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method can be further extended to multiple classes (i.e., vattu, gunintham) and can improve recognition accuracy even on a bigger dataset.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/>
        </p:nvGraphicFramePr>
        <p:xfrm>
          <a:off x="952500" y="16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{49C8A3D0-4413-4566-AE7C-6A03BBD3CD5E}</a:tableStyleId>
              </a:tblPr>
              <a:tblGrid>
                <a:gridCol w="2015500"/>
                <a:gridCol w="5223500"/>
              </a:tblGrid>
              <a:tr h="57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/>
                        <a:t>B. Sreekar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/>
                        <a:t> CNN </a:t>
                      </a:r>
                      <a:r>
                        <a:rPr lang="en" sz="1800"/>
                        <a:t>, </a:t>
                      </a:r>
                      <a:r>
                        <a:rPr lang="en" sz="1800"/>
                        <a:t>Support Vector Machine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57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T. Prudhvith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/>
                        <a:t>CNN </a:t>
                      </a:r>
                      <a:r>
                        <a:rPr lang="en" sz="1800"/>
                        <a:t>, </a:t>
                      </a:r>
                      <a:r>
                        <a:rPr lang="en" sz="1800"/>
                        <a:t>MultiLayer Perceptron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57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P. Chaitanya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/>
                        <a:t>CNN, Bayesian Classifier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14"/>
          <p:cNvSpPr txBox="1"/>
          <p:nvPr/>
        </p:nvSpPr>
        <p:spPr>
          <a:xfrm>
            <a:off x="1993650" y="411000"/>
            <a:ext cx="5156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Roles and Responsibility</a:t>
            </a:r>
            <a:endParaRPr b="0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952500" y="3762975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Refinements are done by all of us!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Proposed Work	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77775"/>
            <a:ext cx="70305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In the proposed work, we suggest and evaluate a classic Convolutional Neural Network (CNN) and various algorithms for the identification of  Telugu characters.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139175"/>
            <a:ext cx="7030500" cy="3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Handwriting differs from person to person; hence, it is a tedious task to recognize the handwriting characters. In pattern recognition field, Handwriting Recognition (HR) has become a recent research area of interest due to the exponential usage of the resources, hence Neural Networks are vastly used in the field of Pattern Recognition.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431700"/>
            <a:ext cx="70305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used Convolutional Neural Network (CNN), a deep learning construction for recognition of </a:t>
            </a:r>
            <a:r>
              <a:rPr lang="en" sz="1800"/>
              <a:t>handwritten</a:t>
            </a:r>
            <a:r>
              <a:rPr lang="en" sz="1800"/>
              <a:t> Telugu Characters  which holds an input, convolutional, rectified linear unit, pooling layer and fully connected layer continued by an output layer.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dataset is downloaded from HP Labs India website [1]. This dataset contains approx. 270 samples of 11 Telugu "characters".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characters are made available for download as TIFF files. The original unequally sized rectangular images are resized into 128*128 gray scale images and saved them as JPG files.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Algorithms &amp; Techniques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88" y="916300"/>
            <a:ext cx="8229725" cy="31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