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3"/>
  </p:sldMasterIdLst>
  <p:notesMasterIdLst>
    <p:notesMasterId r:id="rId29"/>
  </p:notesMasterIdLst>
  <p:handoutMasterIdLst>
    <p:handoutMasterId r:id="rId30"/>
  </p:handoutMasterIdLst>
  <p:sldIdLst>
    <p:sldId id="367" r:id="rId4"/>
    <p:sldId id="427" r:id="rId5"/>
    <p:sldId id="371" r:id="rId6"/>
    <p:sldId id="434" r:id="rId7"/>
    <p:sldId id="446" r:id="rId8"/>
    <p:sldId id="438" r:id="rId9"/>
    <p:sldId id="374" r:id="rId10"/>
    <p:sldId id="442" r:id="rId11"/>
    <p:sldId id="375" r:id="rId12"/>
    <p:sldId id="443" r:id="rId13"/>
    <p:sldId id="370" r:id="rId14"/>
    <p:sldId id="428" r:id="rId15"/>
    <p:sldId id="429" r:id="rId16"/>
    <p:sldId id="444" r:id="rId17"/>
    <p:sldId id="383" r:id="rId18"/>
    <p:sldId id="445" r:id="rId19"/>
    <p:sldId id="430" r:id="rId20"/>
    <p:sldId id="386" r:id="rId21"/>
    <p:sldId id="394" r:id="rId22"/>
    <p:sldId id="439" r:id="rId23"/>
    <p:sldId id="432" r:id="rId24"/>
    <p:sldId id="433" r:id="rId25"/>
    <p:sldId id="441" r:id="rId26"/>
    <p:sldId id="390" r:id="rId27"/>
    <p:sldId id="426" r:id="rId28"/>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755" autoAdjust="0"/>
  </p:normalViewPr>
  <p:slideViewPr>
    <p:cSldViewPr>
      <p:cViewPr varScale="1">
        <p:scale>
          <a:sx n="72" d="100"/>
          <a:sy n="72" d="100"/>
        </p:scale>
        <p:origin x="66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98"/>
    </p:cViewPr>
  </p:sorterViewPr>
  <p:notesViewPr>
    <p:cSldViewPr>
      <p:cViewPr varScale="1">
        <p:scale>
          <a:sx n="82" d="100"/>
          <a:sy n="82" d="100"/>
        </p:scale>
        <p:origin x="203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hyperlink" Target="https://en.wikipedia.org/wiki/Entrepreneurship"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1" Type="http://schemas.openxmlformats.org/officeDocument/2006/relationships/hyperlink" Target="https://en.wikipedia.org/wiki/Entrepreneurship"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86C53-0F24-46AD-8F66-59B580212F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E9A4C7-03B8-48A4-A613-55F4081BF8FC}">
      <dgm:prSet/>
      <dgm:spPr/>
      <dgm:t>
        <a:bodyPr/>
        <a:lstStyle/>
        <a:p>
          <a:r>
            <a:rPr lang="en-US" b="1"/>
            <a:t>Entrepreneurs</a:t>
          </a:r>
          <a:r>
            <a:rPr lang="en-US"/>
            <a:t> are people with the ability to create an entrepreneurship where none existed before. They produce combinations of ideas, skills, money, equipment and markets that form a successful enterprise.</a:t>
          </a:r>
        </a:p>
      </dgm:t>
    </dgm:pt>
    <dgm:pt modelId="{3FE0696D-7A7A-4CA8-BF2A-B00DBA87C85E}" type="parTrans" cxnId="{D3E7E928-5D70-4D93-95ED-CC8046282506}">
      <dgm:prSet/>
      <dgm:spPr/>
      <dgm:t>
        <a:bodyPr/>
        <a:lstStyle/>
        <a:p>
          <a:endParaRPr lang="en-US"/>
        </a:p>
      </dgm:t>
    </dgm:pt>
    <dgm:pt modelId="{8C656855-14DB-46B6-8A85-ABC2BA4B5596}" type="sibTrans" cxnId="{D3E7E928-5D70-4D93-95ED-CC8046282506}">
      <dgm:prSet/>
      <dgm:spPr/>
      <dgm:t>
        <a:bodyPr/>
        <a:lstStyle/>
        <a:p>
          <a:endParaRPr lang="en-US"/>
        </a:p>
      </dgm:t>
    </dgm:pt>
    <dgm:pt modelId="{7BCAECDD-D811-423D-8DF6-71B4C8B46BA2}">
      <dgm:prSet/>
      <dgm:spPr/>
      <dgm:t>
        <a:bodyPr/>
        <a:lstStyle/>
        <a:p>
          <a:r>
            <a:rPr lang="en-US" b="1"/>
            <a:t>Entrepreneurship</a:t>
          </a:r>
          <a:r>
            <a:rPr lang="en-US"/>
            <a:t> is the process of designing, launching and running a new business, which is often initially a small business. The people who create these businesses are called </a:t>
          </a:r>
          <a:r>
            <a:rPr lang="en-US" b="1"/>
            <a:t>entrepreneurs</a:t>
          </a:r>
          <a:r>
            <a:rPr lang="en-US"/>
            <a:t>.</a:t>
          </a:r>
        </a:p>
      </dgm:t>
    </dgm:pt>
    <dgm:pt modelId="{DD1FFB5A-542E-4FB0-BE6F-3F3F3D42FCFD}" type="parTrans" cxnId="{5C8709A6-EB9E-4F72-9FD4-79D32F3DF98B}">
      <dgm:prSet/>
      <dgm:spPr/>
      <dgm:t>
        <a:bodyPr/>
        <a:lstStyle/>
        <a:p>
          <a:endParaRPr lang="en-US"/>
        </a:p>
      </dgm:t>
    </dgm:pt>
    <dgm:pt modelId="{0D30FFE0-0B62-4889-B561-F42F2BB28AFA}" type="sibTrans" cxnId="{5C8709A6-EB9E-4F72-9FD4-79D32F3DF98B}">
      <dgm:prSet/>
      <dgm:spPr/>
      <dgm:t>
        <a:bodyPr/>
        <a:lstStyle/>
        <a:p>
          <a:endParaRPr lang="en-US"/>
        </a:p>
      </dgm:t>
    </dgm:pt>
    <dgm:pt modelId="{9FB62DE9-38F3-479B-91E0-DEAC3C53930C}">
      <dgm:prSet/>
      <dgm:spPr/>
      <dgm:t>
        <a:bodyPr/>
        <a:lstStyle/>
        <a:p>
          <a:r>
            <a:rPr lang="en-US">
              <a:hlinkClick xmlns:r="http://schemas.openxmlformats.org/officeDocument/2006/relationships" r:id="rId1"/>
            </a:rPr>
            <a:t>https://en.wikipedia.org/wiki/Entrepreneurship</a:t>
          </a:r>
          <a:endParaRPr lang="en-US"/>
        </a:p>
      </dgm:t>
    </dgm:pt>
    <dgm:pt modelId="{2F53D2FE-BDB8-43EC-9D2D-E438B3BDCC36}" type="parTrans" cxnId="{A7CDB51C-90DC-431A-969D-F3BA88382C20}">
      <dgm:prSet/>
      <dgm:spPr/>
      <dgm:t>
        <a:bodyPr/>
        <a:lstStyle/>
        <a:p>
          <a:endParaRPr lang="en-US"/>
        </a:p>
      </dgm:t>
    </dgm:pt>
    <dgm:pt modelId="{A118F863-5F66-4B05-BFC7-71535CD09F00}" type="sibTrans" cxnId="{A7CDB51C-90DC-431A-969D-F3BA88382C20}">
      <dgm:prSet/>
      <dgm:spPr/>
      <dgm:t>
        <a:bodyPr/>
        <a:lstStyle/>
        <a:p>
          <a:endParaRPr lang="en-US"/>
        </a:p>
      </dgm:t>
    </dgm:pt>
    <dgm:pt modelId="{C4E68789-8A4F-4657-B4A8-661B5A41B45C}" type="pres">
      <dgm:prSet presAssocID="{0EA86C53-0F24-46AD-8F66-59B580212FEF}" presName="linear" presStyleCnt="0">
        <dgm:presLayoutVars>
          <dgm:animLvl val="lvl"/>
          <dgm:resizeHandles val="exact"/>
        </dgm:presLayoutVars>
      </dgm:prSet>
      <dgm:spPr/>
    </dgm:pt>
    <dgm:pt modelId="{551BB181-74EA-49D1-8856-6E8848E2EE72}" type="pres">
      <dgm:prSet presAssocID="{81E9A4C7-03B8-48A4-A613-55F4081BF8FC}" presName="parentText" presStyleLbl="node1" presStyleIdx="0" presStyleCnt="2">
        <dgm:presLayoutVars>
          <dgm:chMax val="0"/>
          <dgm:bulletEnabled val="1"/>
        </dgm:presLayoutVars>
      </dgm:prSet>
      <dgm:spPr/>
    </dgm:pt>
    <dgm:pt modelId="{93FC9592-3267-4C26-AD6C-042B0AF20701}" type="pres">
      <dgm:prSet presAssocID="{8C656855-14DB-46B6-8A85-ABC2BA4B5596}" presName="spacer" presStyleCnt="0"/>
      <dgm:spPr/>
    </dgm:pt>
    <dgm:pt modelId="{30DB3666-2A68-4236-A371-BDA33F09554B}" type="pres">
      <dgm:prSet presAssocID="{7BCAECDD-D811-423D-8DF6-71B4C8B46BA2}" presName="parentText" presStyleLbl="node1" presStyleIdx="1" presStyleCnt="2">
        <dgm:presLayoutVars>
          <dgm:chMax val="0"/>
          <dgm:bulletEnabled val="1"/>
        </dgm:presLayoutVars>
      </dgm:prSet>
      <dgm:spPr/>
    </dgm:pt>
    <dgm:pt modelId="{3076A19E-A670-4F2F-B118-2DD8A5931BC3}" type="pres">
      <dgm:prSet presAssocID="{7BCAECDD-D811-423D-8DF6-71B4C8B46BA2}" presName="childText" presStyleLbl="revTx" presStyleIdx="0" presStyleCnt="1">
        <dgm:presLayoutVars>
          <dgm:bulletEnabled val="1"/>
        </dgm:presLayoutVars>
      </dgm:prSet>
      <dgm:spPr/>
    </dgm:pt>
  </dgm:ptLst>
  <dgm:cxnLst>
    <dgm:cxn modelId="{D3056303-BD88-4F17-9397-E6E0B42B2085}" type="presOf" srcId="{0EA86C53-0F24-46AD-8F66-59B580212FEF}" destId="{C4E68789-8A4F-4657-B4A8-661B5A41B45C}" srcOrd="0" destOrd="0" presId="urn:microsoft.com/office/officeart/2005/8/layout/vList2"/>
    <dgm:cxn modelId="{A7CDB51C-90DC-431A-969D-F3BA88382C20}" srcId="{7BCAECDD-D811-423D-8DF6-71B4C8B46BA2}" destId="{9FB62DE9-38F3-479B-91E0-DEAC3C53930C}" srcOrd="0" destOrd="0" parTransId="{2F53D2FE-BDB8-43EC-9D2D-E438B3BDCC36}" sibTransId="{A118F863-5F66-4B05-BFC7-71535CD09F00}"/>
    <dgm:cxn modelId="{D3E7E928-5D70-4D93-95ED-CC8046282506}" srcId="{0EA86C53-0F24-46AD-8F66-59B580212FEF}" destId="{81E9A4C7-03B8-48A4-A613-55F4081BF8FC}" srcOrd="0" destOrd="0" parTransId="{3FE0696D-7A7A-4CA8-BF2A-B00DBA87C85E}" sibTransId="{8C656855-14DB-46B6-8A85-ABC2BA4B5596}"/>
    <dgm:cxn modelId="{420FAA9C-0855-4797-90D6-9D7C2A95A3FD}" type="presOf" srcId="{9FB62DE9-38F3-479B-91E0-DEAC3C53930C}" destId="{3076A19E-A670-4F2F-B118-2DD8A5931BC3}" srcOrd="0" destOrd="0" presId="urn:microsoft.com/office/officeart/2005/8/layout/vList2"/>
    <dgm:cxn modelId="{5C8709A6-EB9E-4F72-9FD4-79D32F3DF98B}" srcId="{0EA86C53-0F24-46AD-8F66-59B580212FEF}" destId="{7BCAECDD-D811-423D-8DF6-71B4C8B46BA2}" srcOrd="1" destOrd="0" parTransId="{DD1FFB5A-542E-4FB0-BE6F-3F3F3D42FCFD}" sibTransId="{0D30FFE0-0B62-4889-B561-F42F2BB28AFA}"/>
    <dgm:cxn modelId="{71E5D2AB-1DBE-4E10-87E4-8FDD5AD9A255}" type="presOf" srcId="{7BCAECDD-D811-423D-8DF6-71B4C8B46BA2}" destId="{30DB3666-2A68-4236-A371-BDA33F09554B}" srcOrd="0" destOrd="0" presId="urn:microsoft.com/office/officeart/2005/8/layout/vList2"/>
    <dgm:cxn modelId="{05A2E9C4-CE55-43FA-A105-EDD70699DA6E}" type="presOf" srcId="{81E9A4C7-03B8-48A4-A613-55F4081BF8FC}" destId="{551BB181-74EA-49D1-8856-6E8848E2EE72}" srcOrd="0" destOrd="0" presId="urn:microsoft.com/office/officeart/2005/8/layout/vList2"/>
    <dgm:cxn modelId="{3AD8CF91-0DAB-405C-B5C5-E3DFBC871C4E}" type="presParOf" srcId="{C4E68789-8A4F-4657-B4A8-661B5A41B45C}" destId="{551BB181-74EA-49D1-8856-6E8848E2EE72}" srcOrd="0" destOrd="0" presId="urn:microsoft.com/office/officeart/2005/8/layout/vList2"/>
    <dgm:cxn modelId="{F39661D2-BAA9-4DE1-A14B-1684F5DFC82C}" type="presParOf" srcId="{C4E68789-8A4F-4657-B4A8-661B5A41B45C}" destId="{93FC9592-3267-4C26-AD6C-042B0AF20701}" srcOrd="1" destOrd="0" presId="urn:microsoft.com/office/officeart/2005/8/layout/vList2"/>
    <dgm:cxn modelId="{B1C78B5E-AB17-4FDE-B960-18D69C4EDE08}" type="presParOf" srcId="{C4E68789-8A4F-4657-B4A8-661B5A41B45C}" destId="{30DB3666-2A68-4236-A371-BDA33F09554B}" srcOrd="2" destOrd="0" presId="urn:microsoft.com/office/officeart/2005/8/layout/vList2"/>
    <dgm:cxn modelId="{252BECA4-E061-4EC5-8236-2E92C4271224}" type="presParOf" srcId="{C4E68789-8A4F-4657-B4A8-661B5A41B45C}" destId="{3076A19E-A670-4F2F-B118-2DD8A5931BC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4B859-93E3-4A24-B2FD-CEABBC9A459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EE770BE8-AED4-4841-8E61-8CC0096E04DE}">
      <dgm:prSet/>
      <dgm:spPr/>
      <dgm:t>
        <a:bodyPr/>
        <a:lstStyle/>
        <a:p>
          <a:r>
            <a:rPr lang="en-US"/>
            <a:t>How to commercialize your 2</a:t>
          </a:r>
          <a:r>
            <a:rPr lang="en-US" baseline="30000"/>
            <a:t>nd</a:t>
          </a:r>
          <a:r>
            <a:rPr lang="en-US"/>
            <a:t> Year project?</a:t>
          </a:r>
        </a:p>
      </dgm:t>
    </dgm:pt>
    <dgm:pt modelId="{47405693-50A0-4EB0-B704-2CDDBFDF6C1C}" type="parTrans" cxnId="{E7534866-2457-40AA-BD79-992E7E4CA0C5}">
      <dgm:prSet/>
      <dgm:spPr/>
      <dgm:t>
        <a:bodyPr/>
        <a:lstStyle/>
        <a:p>
          <a:endParaRPr lang="en-US"/>
        </a:p>
      </dgm:t>
    </dgm:pt>
    <dgm:pt modelId="{89199ADF-A08D-4675-9D8E-3907E043453E}" type="sibTrans" cxnId="{E7534866-2457-40AA-BD79-992E7E4CA0C5}">
      <dgm:prSet/>
      <dgm:spPr/>
      <dgm:t>
        <a:bodyPr/>
        <a:lstStyle/>
        <a:p>
          <a:endParaRPr lang="en-US"/>
        </a:p>
      </dgm:t>
    </dgm:pt>
    <dgm:pt modelId="{0AFAAF18-F257-4DFD-8442-28AFD8736118}">
      <dgm:prSet/>
      <dgm:spPr/>
      <dgm:t>
        <a:bodyPr/>
        <a:lstStyle/>
        <a:p>
          <a:r>
            <a:rPr lang="en-US"/>
            <a:t>- Value proposition </a:t>
          </a:r>
        </a:p>
      </dgm:t>
    </dgm:pt>
    <dgm:pt modelId="{A7DAD9C4-4EB4-4AB3-B290-C297A9F6F4F1}" type="parTrans" cxnId="{1A8956CB-2BDE-42AF-A5F4-3F701795A7C5}">
      <dgm:prSet/>
      <dgm:spPr/>
      <dgm:t>
        <a:bodyPr/>
        <a:lstStyle/>
        <a:p>
          <a:endParaRPr lang="en-US"/>
        </a:p>
      </dgm:t>
    </dgm:pt>
    <dgm:pt modelId="{AF6E2057-772F-42B2-9376-0FBA9AF2FECA}" type="sibTrans" cxnId="{1A8956CB-2BDE-42AF-A5F4-3F701795A7C5}">
      <dgm:prSet/>
      <dgm:spPr/>
      <dgm:t>
        <a:bodyPr/>
        <a:lstStyle/>
        <a:p>
          <a:endParaRPr lang="en-US"/>
        </a:p>
      </dgm:t>
    </dgm:pt>
    <dgm:pt modelId="{F190A24C-2DA6-46FE-92B1-F8BBDFA382F9}">
      <dgm:prSet/>
      <dgm:spPr/>
      <dgm:t>
        <a:bodyPr/>
        <a:lstStyle/>
        <a:p>
          <a:r>
            <a:rPr lang="en-US"/>
            <a:t>-  SWOT Analysis  </a:t>
          </a:r>
        </a:p>
      </dgm:t>
    </dgm:pt>
    <dgm:pt modelId="{09106077-3B91-4401-B38C-0E5751EF5C39}" type="parTrans" cxnId="{B9E6593C-C042-4976-BEC8-02ED061DB206}">
      <dgm:prSet/>
      <dgm:spPr/>
      <dgm:t>
        <a:bodyPr/>
        <a:lstStyle/>
        <a:p>
          <a:endParaRPr lang="en-US"/>
        </a:p>
      </dgm:t>
    </dgm:pt>
    <dgm:pt modelId="{C24CA179-A33A-42BA-A725-6CCBB26D8F1B}" type="sibTrans" cxnId="{B9E6593C-C042-4976-BEC8-02ED061DB206}">
      <dgm:prSet/>
      <dgm:spPr/>
      <dgm:t>
        <a:bodyPr/>
        <a:lstStyle/>
        <a:p>
          <a:endParaRPr lang="en-US"/>
        </a:p>
      </dgm:t>
    </dgm:pt>
    <dgm:pt modelId="{5018C34E-2BBE-4DBF-BE1F-6674B9A60186}">
      <dgm:prSet/>
      <dgm:spPr/>
      <dgm:t>
        <a:bodyPr/>
        <a:lstStyle/>
        <a:p>
          <a:r>
            <a:rPr lang="en-US"/>
            <a:t>- PEST Analysis</a:t>
          </a:r>
        </a:p>
      </dgm:t>
    </dgm:pt>
    <dgm:pt modelId="{1D4419B9-14A8-407B-A8B0-BB4E37F17930}" type="parTrans" cxnId="{0F2F852E-60B9-47F0-B628-753E142D6960}">
      <dgm:prSet/>
      <dgm:spPr/>
      <dgm:t>
        <a:bodyPr/>
        <a:lstStyle/>
        <a:p>
          <a:endParaRPr lang="en-US"/>
        </a:p>
      </dgm:t>
    </dgm:pt>
    <dgm:pt modelId="{8CAE88C6-1D2C-4210-9D8E-43EB61BCF2A2}" type="sibTrans" cxnId="{0F2F852E-60B9-47F0-B628-753E142D6960}">
      <dgm:prSet/>
      <dgm:spPr/>
      <dgm:t>
        <a:bodyPr/>
        <a:lstStyle/>
        <a:p>
          <a:endParaRPr lang="en-US"/>
        </a:p>
      </dgm:t>
    </dgm:pt>
    <dgm:pt modelId="{73EDA1A0-757D-4E2F-AD9E-671EBDD26DB6}">
      <dgm:prSet/>
      <dgm:spPr/>
      <dgm:t>
        <a:bodyPr/>
        <a:lstStyle/>
        <a:p>
          <a:r>
            <a:rPr lang="en-US"/>
            <a:t>- Strategies</a:t>
          </a:r>
        </a:p>
      </dgm:t>
    </dgm:pt>
    <dgm:pt modelId="{2F2C5257-5CC5-4916-A869-004A258F254D}" type="parTrans" cxnId="{F0E8A14A-0D4B-4527-84E2-B9D0E4BBD409}">
      <dgm:prSet/>
      <dgm:spPr/>
      <dgm:t>
        <a:bodyPr/>
        <a:lstStyle/>
        <a:p>
          <a:endParaRPr lang="en-US"/>
        </a:p>
      </dgm:t>
    </dgm:pt>
    <dgm:pt modelId="{0C5EA762-11D6-4664-91B8-70A8BC7AC56C}" type="sibTrans" cxnId="{F0E8A14A-0D4B-4527-84E2-B9D0E4BBD409}">
      <dgm:prSet/>
      <dgm:spPr/>
      <dgm:t>
        <a:bodyPr/>
        <a:lstStyle/>
        <a:p>
          <a:endParaRPr lang="en-US"/>
        </a:p>
      </dgm:t>
    </dgm:pt>
    <dgm:pt modelId="{BAAF0B33-5EF3-45F3-9B7F-DDD279572A50}">
      <dgm:prSet/>
      <dgm:spPr/>
      <dgm:t>
        <a:bodyPr/>
        <a:lstStyle/>
        <a:p>
          <a:r>
            <a:rPr lang="en-US" dirty="0"/>
            <a:t>- Lean Canvas</a:t>
          </a:r>
        </a:p>
      </dgm:t>
    </dgm:pt>
    <dgm:pt modelId="{E0DCE069-215F-4991-86EC-2D275A10C0B7}" type="parTrans" cxnId="{06D07748-EF80-4C95-A89B-9B53BEAD4115}">
      <dgm:prSet/>
      <dgm:spPr/>
      <dgm:t>
        <a:bodyPr/>
        <a:lstStyle/>
        <a:p>
          <a:endParaRPr lang="en-US"/>
        </a:p>
      </dgm:t>
    </dgm:pt>
    <dgm:pt modelId="{9D44B1B8-70A4-408F-9348-F4966148A6E7}" type="sibTrans" cxnId="{06D07748-EF80-4C95-A89B-9B53BEAD4115}">
      <dgm:prSet/>
      <dgm:spPr/>
      <dgm:t>
        <a:bodyPr/>
        <a:lstStyle/>
        <a:p>
          <a:endParaRPr lang="en-US"/>
        </a:p>
      </dgm:t>
    </dgm:pt>
    <dgm:pt modelId="{80D11B7F-BD1E-442F-A11A-F857760E0A4F}" type="pres">
      <dgm:prSet presAssocID="{4964B859-93E3-4A24-B2FD-CEABBC9A4598}" presName="root" presStyleCnt="0">
        <dgm:presLayoutVars>
          <dgm:dir/>
          <dgm:resizeHandles val="exact"/>
        </dgm:presLayoutVars>
      </dgm:prSet>
      <dgm:spPr/>
    </dgm:pt>
    <dgm:pt modelId="{8C242225-1447-4257-96AA-F68D556F3AB5}" type="pres">
      <dgm:prSet presAssocID="{EE770BE8-AED4-4841-8E61-8CC0096E04DE}" presName="compNode" presStyleCnt="0"/>
      <dgm:spPr/>
    </dgm:pt>
    <dgm:pt modelId="{98BEE5C6-32E9-44AB-ACC0-B470495D6A41}" type="pres">
      <dgm:prSet presAssocID="{EE770BE8-AED4-4841-8E61-8CC0096E04DE}" presName="bgRect" presStyleLbl="bgShp" presStyleIdx="0" presStyleCnt="6"/>
      <dgm:spPr/>
    </dgm:pt>
    <dgm:pt modelId="{E53D5BAF-4FF4-4259-A87E-5396E726DD3E}" type="pres">
      <dgm:prSet presAssocID="{EE770BE8-AED4-4841-8E61-8CC0096E04D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works"/>
        </a:ext>
      </dgm:extLst>
    </dgm:pt>
    <dgm:pt modelId="{6BE7B02D-F412-44B9-A046-D5020B765A48}" type="pres">
      <dgm:prSet presAssocID="{EE770BE8-AED4-4841-8E61-8CC0096E04DE}" presName="spaceRect" presStyleCnt="0"/>
      <dgm:spPr/>
    </dgm:pt>
    <dgm:pt modelId="{57EF1463-F331-4223-B863-7DB1013ABB11}" type="pres">
      <dgm:prSet presAssocID="{EE770BE8-AED4-4841-8E61-8CC0096E04DE}" presName="parTx" presStyleLbl="revTx" presStyleIdx="0" presStyleCnt="6">
        <dgm:presLayoutVars>
          <dgm:chMax val="0"/>
          <dgm:chPref val="0"/>
        </dgm:presLayoutVars>
      </dgm:prSet>
      <dgm:spPr/>
    </dgm:pt>
    <dgm:pt modelId="{05A20A1B-8F7C-4F94-9083-C4BC976B0ED1}" type="pres">
      <dgm:prSet presAssocID="{89199ADF-A08D-4675-9D8E-3907E043453E}" presName="sibTrans" presStyleCnt="0"/>
      <dgm:spPr/>
    </dgm:pt>
    <dgm:pt modelId="{43C604D6-8AF4-433E-94FF-B01E482B03A3}" type="pres">
      <dgm:prSet presAssocID="{0AFAAF18-F257-4DFD-8442-28AFD8736118}" presName="compNode" presStyleCnt="0"/>
      <dgm:spPr/>
    </dgm:pt>
    <dgm:pt modelId="{C8635C1D-2AF2-4CC8-BE47-4DB1267125B9}" type="pres">
      <dgm:prSet presAssocID="{0AFAAF18-F257-4DFD-8442-28AFD8736118}" presName="bgRect" presStyleLbl="bgShp" presStyleIdx="1" presStyleCnt="6"/>
      <dgm:spPr/>
    </dgm:pt>
    <dgm:pt modelId="{8E2D87B3-625D-4074-AC40-AD67C052341D}" type="pres">
      <dgm:prSet presAssocID="{0AFAAF18-F257-4DFD-8442-28AFD87361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
        </a:ext>
      </dgm:extLst>
    </dgm:pt>
    <dgm:pt modelId="{A8B338B1-64B7-425D-A50E-4EC733FDBE76}" type="pres">
      <dgm:prSet presAssocID="{0AFAAF18-F257-4DFD-8442-28AFD8736118}" presName="spaceRect" presStyleCnt="0"/>
      <dgm:spPr/>
    </dgm:pt>
    <dgm:pt modelId="{D277F1E6-EEA1-41D6-A9DC-8F091986889C}" type="pres">
      <dgm:prSet presAssocID="{0AFAAF18-F257-4DFD-8442-28AFD8736118}" presName="parTx" presStyleLbl="revTx" presStyleIdx="1" presStyleCnt="6">
        <dgm:presLayoutVars>
          <dgm:chMax val="0"/>
          <dgm:chPref val="0"/>
        </dgm:presLayoutVars>
      </dgm:prSet>
      <dgm:spPr/>
    </dgm:pt>
    <dgm:pt modelId="{239293C3-B965-48CF-9557-DC34A2B19B02}" type="pres">
      <dgm:prSet presAssocID="{AF6E2057-772F-42B2-9376-0FBA9AF2FECA}" presName="sibTrans" presStyleCnt="0"/>
      <dgm:spPr/>
    </dgm:pt>
    <dgm:pt modelId="{791E7F76-120E-48E6-A13C-21E7D0A7B9D6}" type="pres">
      <dgm:prSet presAssocID="{F190A24C-2DA6-46FE-92B1-F8BBDFA382F9}" presName="compNode" presStyleCnt="0"/>
      <dgm:spPr/>
    </dgm:pt>
    <dgm:pt modelId="{F39773EF-2F44-408B-8855-CC8A3623A38F}" type="pres">
      <dgm:prSet presAssocID="{F190A24C-2DA6-46FE-92B1-F8BBDFA382F9}" presName="bgRect" presStyleLbl="bgShp" presStyleIdx="2" presStyleCnt="6"/>
      <dgm:spPr/>
    </dgm:pt>
    <dgm:pt modelId="{1FEAD301-25BA-4B76-99D2-78B0E0B7442C}" type="pres">
      <dgm:prSet presAssocID="{F190A24C-2DA6-46FE-92B1-F8BBDFA382F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F464B8DB-027F-40F8-ABEF-D92486F6A7E7}" type="pres">
      <dgm:prSet presAssocID="{F190A24C-2DA6-46FE-92B1-F8BBDFA382F9}" presName="spaceRect" presStyleCnt="0"/>
      <dgm:spPr/>
    </dgm:pt>
    <dgm:pt modelId="{D856574F-1F56-4E26-8BF7-1090AC1B44EE}" type="pres">
      <dgm:prSet presAssocID="{F190A24C-2DA6-46FE-92B1-F8BBDFA382F9}" presName="parTx" presStyleLbl="revTx" presStyleIdx="2" presStyleCnt="6">
        <dgm:presLayoutVars>
          <dgm:chMax val="0"/>
          <dgm:chPref val="0"/>
        </dgm:presLayoutVars>
      </dgm:prSet>
      <dgm:spPr/>
    </dgm:pt>
    <dgm:pt modelId="{448FA9E1-1A93-4211-B543-B00405F4FB61}" type="pres">
      <dgm:prSet presAssocID="{C24CA179-A33A-42BA-A725-6CCBB26D8F1B}" presName="sibTrans" presStyleCnt="0"/>
      <dgm:spPr/>
    </dgm:pt>
    <dgm:pt modelId="{9976611C-DBEE-4C00-8893-3C61B93DD52C}" type="pres">
      <dgm:prSet presAssocID="{5018C34E-2BBE-4DBF-BE1F-6674B9A60186}" presName="compNode" presStyleCnt="0"/>
      <dgm:spPr/>
    </dgm:pt>
    <dgm:pt modelId="{10225894-CB93-4087-A30F-2A058F439BAA}" type="pres">
      <dgm:prSet presAssocID="{5018C34E-2BBE-4DBF-BE1F-6674B9A60186}" presName="bgRect" presStyleLbl="bgShp" presStyleIdx="3" presStyleCnt="6"/>
      <dgm:spPr/>
    </dgm:pt>
    <dgm:pt modelId="{F0348B04-D1C1-41C1-B899-13DF9AB06F46}" type="pres">
      <dgm:prSet presAssocID="{5018C34E-2BBE-4DBF-BE1F-6674B9A6018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nt"/>
        </a:ext>
      </dgm:extLst>
    </dgm:pt>
    <dgm:pt modelId="{3DA0A5C6-E849-4AED-8EB4-16237A3D067B}" type="pres">
      <dgm:prSet presAssocID="{5018C34E-2BBE-4DBF-BE1F-6674B9A60186}" presName="spaceRect" presStyleCnt="0"/>
      <dgm:spPr/>
    </dgm:pt>
    <dgm:pt modelId="{F4C132F4-6B32-4283-9313-2E4FD8C28414}" type="pres">
      <dgm:prSet presAssocID="{5018C34E-2BBE-4DBF-BE1F-6674B9A60186}" presName="parTx" presStyleLbl="revTx" presStyleIdx="3" presStyleCnt="6">
        <dgm:presLayoutVars>
          <dgm:chMax val="0"/>
          <dgm:chPref val="0"/>
        </dgm:presLayoutVars>
      </dgm:prSet>
      <dgm:spPr/>
    </dgm:pt>
    <dgm:pt modelId="{CC9D95C2-255A-463B-B618-B58698D7734C}" type="pres">
      <dgm:prSet presAssocID="{8CAE88C6-1D2C-4210-9D8E-43EB61BCF2A2}" presName="sibTrans" presStyleCnt="0"/>
      <dgm:spPr/>
    </dgm:pt>
    <dgm:pt modelId="{855ABF97-39CA-40A5-A9E0-7CA453D36FE8}" type="pres">
      <dgm:prSet presAssocID="{73EDA1A0-757D-4E2F-AD9E-671EBDD26DB6}" presName="compNode" presStyleCnt="0"/>
      <dgm:spPr/>
    </dgm:pt>
    <dgm:pt modelId="{46D789F1-A673-45D3-91C2-FA872160691D}" type="pres">
      <dgm:prSet presAssocID="{73EDA1A0-757D-4E2F-AD9E-671EBDD26DB6}" presName="bgRect" presStyleLbl="bgShp" presStyleIdx="4" presStyleCnt="6"/>
      <dgm:spPr/>
    </dgm:pt>
    <dgm:pt modelId="{D3D1C497-444A-4E19-BA9C-786C3CC1AFB5}" type="pres">
      <dgm:prSet presAssocID="{73EDA1A0-757D-4E2F-AD9E-671EBDD26DB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vertising"/>
        </a:ext>
      </dgm:extLst>
    </dgm:pt>
    <dgm:pt modelId="{E2ED9686-7A73-42E8-A245-8CDE58E393D8}" type="pres">
      <dgm:prSet presAssocID="{73EDA1A0-757D-4E2F-AD9E-671EBDD26DB6}" presName="spaceRect" presStyleCnt="0"/>
      <dgm:spPr/>
    </dgm:pt>
    <dgm:pt modelId="{FF8E15F0-F0A2-4133-AAC8-689F1FCB6DC0}" type="pres">
      <dgm:prSet presAssocID="{73EDA1A0-757D-4E2F-AD9E-671EBDD26DB6}" presName="parTx" presStyleLbl="revTx" presStyleIdx="4" presStyleCnt="6">
        <dgm:presLayoutVars>
          <dgm:chMax val="0"/>
          <dgm:chPref val="0"/>
        </dgm:presLayoutVars>
      </dgm:prSet>
      <dgm:spPr/>
    </dgm:pt>
    <dgm:pt modelId="{8C2E220A-C44B-43B0-9D7D-99D16BAD4ED0}" type="pres">
      <dgm:prSet presAssocID="{0C5EA762-11D6-4664-91B8-70A8BC7AC56C}" presName="sibTrans" presStyleCnt="0"/>
      <dgm:spPr/>
    </dgm:pt>
    <dgm:pt modelId="{992239FD-2F96-41C0-B267-C783CB8CF6E8}" type="pres">
      <dgm:prSet presAssocID="{BAAF0B33-5EF3-45F3-9B7F-DDD279572A50}" presName="compNode" presStyleCnt="0"/>
      <dgm:spPr/>
    </dgm:pt>
    <dgm:pt modelId="{A89C5CF2-D2C8-4B2F-BB1F-9349321CD081}" type="pres">
      <dgm:prSet presAssocID="{BAAF0B33-5EF3-45F3-9B7F-DDD279572A50}" presName="bgRect" presStyleLbl="bgShp" presStyleIdx="5" presStyleCnt="6"/>
      <dgm:spPr/>
    </dgm:pt>
    <dgm:pt modelId="{D433B94F-8AE1-45B2-BA69-5285C9004627}" type="pres">
      <dgm:prSet presAssocID="{BAAF0B33-5EF3-45F3-9B7F-DDD279572A5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76956ACC-4C7B-486B-B493-AE94E9886E0E}" type="pres">
      <dgm:prSet presAssocID="{BAAF0B33-5EF3-45F3-9B7F-DDD279572A50}" presName="spaceRect" presStyleCnt="0"/>
      <dgm:spPr/>
    </dgm:pt>
    <dgm:pt modelId="{581D3C84-A227-4B6D-A6ED-1D0EAD818D50}" type="pres">
      <dgm:prSet presAssocID="{BAAF0B33-5EF3-45F3-9B7F-DDD279572A50}" presName="parTx" presStyleLbl="revTx" presStyleIdx="5" presStyleCnt="6">
        <dgm:presLayoutVars>
          <dgm:chMax val="0"/>
          <dgm:chPref val="0"/>
        </dgm:presLayoutVars>
      </dgm:prSet>
      <dgm:spPr/>
    </dgm:pt>
  </dgm:ptLst>
  <dgm:cxnLst>
    <dgm:cxn modelId="{CCA0CB21-3B14-4C53-BF67-C63B70CD2977}" type="presOf" srcId="{73EDA1A0-757D-4E2F-AD9E-671EBDD26DB6}" destId="{FF8E15F0-F0A2-4133-AAC8-689F1FCB6DC0}" srcOrd="0" destOrd="0" presId="urn:microsoft.com/office/officeart/2018/2/layout/IconVerticalSolidList"/>
    <dgm:cxn modelId="{1781042B-B914-4F1B-AFA9-9B9B8628BECA}" type="presOf" srcId="{0AFAAF18-F257-4DFD-8442-28AFD8736118}" destId="{D277F1E6-EEA1-41D6-A9DC-8F091986889C}" srcOrd="0" destOrd="0" presId="urn:microsoft.com/office/officeart/2018/2/layout/IconVerticalSolidList"/>
    <dgm:cxn modelId="{0F2F852E-60B9-47F0-B628-753E142D6960}" srcId="{4964B859-93E3-4A24-B2FD-CEABBC9A4598}" destId="{5018C34E-2BBE-4DBF-BE1F-6674B9A60186}" srcOrd="3" destOrd="0" parTransId="{1D4419B9-14A8-407B-A8B0-BB4E37F17930}" sibTransId="{8CAE88C6-1D2C-4210-9D8E-43EB61BCF2A2}"/>
    <dgm:cxn modelId="{B9E6593C-C042-4976-BEC8-02ED061DB206}" srcId="{4964B859-93E3-4A24-B2FD-CEABBC9A4598}" destId="{F190A24C-2DA6-46FE-92B1-F8BBDFA382F9}" srcOrd="2" destOrd="0" parTransId="{09106077-3B91-4401-B38C-0E5751EF5C39}" sibTransId="{C24CA179-A33A-42BA-A725-6CCBB26D8F1B}"/>
    <dgm:cxn modelId="{AFD99A41-FFB3-4F4D-B056-F55CB382F85D}" type="presOf" srcId="{4964B859-93E3-4A24-B2FD-CEABBC9A4598}" destId="{80D11B7F-BD1E-442F-A11A-F857760E0A4F}" srcOrd="0" destOrd="0" presId="urn:microsoft.com/office/officeart/2018/2/layout/IconVerticalSolidList"/>
    <dgm:cxn modelId="{E7534866-2457-40AA-BD79-992E7E4CA0C5}" srcId="{4964B859-93E3-4A24-B2FD-CEABBC9A4598}" destId="{EE770BE8-AED4-4841-8E61-8CC0096E04DE}" srcOrd="0" destOrd="0" parTransId="{47405693-50A0-4EB0-B704-2CDDBFDF6C1C}" sibTransId="{89199ADF-A08D-4675-9D8E-3907E043453E}"/>
    <dgm:cxn modelId="{06D07748-EF80-4C95-A89B-9B53BEAD4115}" srcId="{4964B859-93E3-4A24-B2FD-CEABBC9A4598}" destId="{BAAF0B33-5EF3-45F3-9B7F-DDD279572A50}" srcOrd="5" destOrd="0" parTransId="{E0DCE069-215F-4991-86EC-2D275A10C0B7}" sibTransId="{9D44B1B8-70A4-408F-9348-F4966148A6E7}"/>
    <dgm:cxn modelId="{7D846869-34DA-47DC-A9DB-F4CF5F6ECC6A}" type="presOf" srcId="{BAAF0B33-5EF3-45F3-9B7F-DDD279572A50}" destId="{581D3C84-A227-4B6D-A6ED-1D0EAD818D50}" srcOrd="0" destOrd="0" presId="urn:microsoft.com/office/officeart/2018/2/layout/IconVerticalSolidList"/>
    <dgm:cxn modelId="{F0E8A14A-0D4B-4527-84E2-B9D0E4BBD409}" srcId="{4964B859-93E3-4A24-B2FD-CEABBC9A4598}" destId="{73EDA1A0-757D-4E2F-AD9E-671EBDD26DB6}" srcOrd="4" destOrd="0" parTransId="{2F2C5257-5CC5-4916-A869-004A258F254D}" sibTransId="{0C5EA762-11D6-4664-91B8-70A8BC7AC56C}"/>
    <dgm:cxn modelId="{9D5E756D-F409-4602-B6C9-7066266B5095}" type="presOf" srcId="{EE770BE8-AED4-4841-8E61-8CC0096E04DE}" destId="{57EF1463-F331-4223-B863-7DB1013ABB11}" srcOrd="0" destOrd="0" presId="urn:microsoft.com/office/officeart/2018/2/layout/IconVerticalSolidList"/>
    <dgm:cxn modelId="{F12336BD-EA69-408A-ACBE-81F846B692E3}" type="presOf" srcId="{5018C34E-2BBE-4DBF-BE1F-6674B9A60186}" destId="{F4C132F4-6B32-4283-9313-2E4FD8C28414}" srcOrd="0" destOrd="0" presId="urn:microsoft.com/office/officeart/2018/2/layout/IconVerticalSolidList"/>
    <dgm:cxn modelId="{622B85C9-85F5-4352-8C1E-4366E858F51F}" type="presOf" srcId="{F190A24C-2DA6-46FE-92B1-F8BBDFA382F9}" destId="{D856574F-1F56-4E26-8BF7-1090AC1B44EE}" srcOrd="0" destOrd="0" presId="urn:microsoft.com/office/officeart/2018/2/layout/IconVerticalSolidList"/>
    <dgm:cxn modelId="{1A8956CB-2BDE-42AF-A5F4-3F701795A7C5}" srcId="{4964B859-93E3-4A24-B2FD-CEABBC9A4598}" destId="{0AFAAF18-F257-4DFD-8442-28AFD8736118}" srcOrd="1" destOrd="0" parTransId="{A7DAD9C4-4EB4-4AB3-B290-C297A9F6F4F1}" sibTransId="{AF6E2057-772F-42B2-9376-0FBA9AF2FECA}"/>
    <dgm:cxn modelId="{79F39A7B-D2AD-409E-B3EF-FE30FAF098B1}" type="presParOf" srcId="{80D11B7F-BD1E-442F-A11A-F857760E0A4F}" destId="{8C242225-1447-4257-96AA-F68D556F3AB5}" srcOrd="0" destOrd="0" presId="urn:microsoft.com/office/officeart/2018/2/layout/IconVerticalSolidList"/>
    <dgm:cxn modelId="{8E3435FB-D0FC-4B20-B618-C5A627D8BB98}" type="presParOf" srcId="{8C242225-1447-4257-96AA-F68D556F3AB5}" destId="{98BEE5C6-32E9-44AB-ACC0-B470495D6A41}" srcOrd="0" destOrd="0" presId="urn:microsoft.com/office/officeart/2018/2/layout/IconVerticalSolidList"/>
    <dgm:cxn modelId="{00B8DA14-F1A8-463A-B913-D9CB166BC4B9}" type="presParOf" srcId="{8C242225-1447-4257-96AA-F68D556F3AB5}" destId="{E53D5BAF-4FF4-4259-A87E-5396E726DD3E}" srcOrd="1" destOrd="0" presId="urn:microsoft.com/office/officeart/2018/2/layout/IconVerticalSolidList"/>
    <dgm:cxn modelId="{80BC1EAC-3CF9-41DC-AC84-2339956727A9}" type="presParOf" srcId="{8C242225-1447-4257-96AA-F68D556F3AB5}" destId="{6BE7B02D-F412-44B9-A046-D5020B765A48}" srcOrd="2" destOrd="0" presId="urn:microsoft.com/office/officeart/2018/2/layout/IconVerticalSolidList"/>
    <dgm:cxn modelId="{6BD2BE37-9170-45E9-B850-A1479DF7F78C}" type="presParOf" srcId="{8C242225-1447-4257-96AA-F68D556F3AB5}" destId="{57EF1463-F331-4223-B863-7DB1013ABB11}" srcOrd="3" destOrd="0" presId="urn:microsoft.com/office/officeart/2018/2/layout/IconVerticalSolidList"/>
    <dgm:cxn modelId="{DF5A5162-BB51-4EB7-996C-B4D4831431FE}" type="presParOf" srcId="{80D11B7F-BD1E-442F-A11A-F857760E0A4F}" destId="{05A20A1B-8F7C-4F94-9083-C4BC976B0ED1}" srcOrd="1" destOrd="0" presId="urn:microsoft.com/office/officeart/2018/2/layout/IconVerticalSolidList"/>
    <dgm:cxn modelId="{37E3B2BE-AA36-4F2F-AF08-AD9C29642BEB}" type="presParOf" srcId="{80D11B7F-BD1E-442F-A11A-F857760E0A4F}" destId="{43C604D6-8AF4-433E-94FF-B01E482B03A3}" srcOrd="2" destOrd="0" presId="urn:microsoft.com/office/officeart/2018/2/layout/IconVerticalSolidList"/>
    <dgm:cxn modelId="{0FA2416B-2DD3-47E4-BF59-B7D0309FAB5E}" type="presParOf" srcId="{43C604D6-8AF4-433E-94FF-B01E482B03A3}" destId="{C8635C1D-2AF2-4CC8-BE47-4DB1267125B9}" srcOrd="0" destOrd="0" presId="urn:microsoft.com/office/officeart/2018/2/layout/IconVerticalSolidList"/>
    <dgm:cxn modelId="{F8E60CEC-5160-4E5E-8082-1687A9D622FB}" type="presParOf" srcId="{43C604D6-8AF4-433E-94FF-B01E482B03A3}" destId="{8E2D87B3-625D-4074-AC40-AD67C052341D}" srcOrd="1" destOrd="0" presId="urn:microsoft.com/office/officeart/2018/2/layout/IconVerticalSolidList"/>
    <dgm:cxn modelId="{A1B6AD7D-C3FC-4E0C-9F0E-3D25CEA953EB}" type="presParOf" srcId="{43C604D6-8AF4-433E-94FF-B01E482B03A3}" destId="{A8B338B1-64B7-425D-A50E-4EC733FDBE76}" srcOrd="2" destOrd="0" presId="urn:microsoft.com/office/officeart/2018/2/layout/IconVerticalSolidList"/>
    <dgm:cxn modelId="{B747F0EF-1D25-4250-B8CA-E7473377A625}" type="presParOf" srcId="{43C604D6-8AF4-433E-94FF-B01E482B03A3}" destId="{D277F1E6-EEA1-41D6-A9DC-8F091986889C}" srcOrd="3" destOrd="0" presId="urn:microsoft.com/office/officeart/2018/2/layout/IconVerticalSolidList"/>
    <dgm:cxn modelId="{8C8F16D0-0A5E-47FD-BC0B-C84CAA80D37C}" type="presParOf" srcId="{80D11B7F-BD1E-442F-A11A-F857760E0A4F}" destId="{239293C3-B965-48CF-9557-DC34A2B19B02}" srcOrd="3" destOrd="0" presId="urn:microsoft.com/office/officeart/2018/2/layout/IconVerticalSolidList"/>
    <dgm:cxn modelId="{09D199E3-54E1-4802-BBB8-6E174364E68E}" type="presParOf" srcId="{80D11B7F-BD1E-442F-A11A-F857760E0A4F}" destId="{791E7F76-120E-48E6-A13C-21E7D0A7B9D6}" srcOrd="4" destOrd="0" presId="urn:microsoft.com/office/officeart/2018/2/layout/IconVerticalSolidList"/>
    <dgm:cxn modelId="{CC6CA75D-6DBC-4CBB-9B25-0809B6C78342}" type="presParOf" srcId="{791E7F76-120E-48E6-A13C-21E7D0A7B9D6}" destId="{F39773EF-2F44-408B-8855-CC8A3623A38F}" srcOrd="0" destOrd="0" presId="urn:microsoft.com/office/officeart/2018/2/layout/IconVerticalSolidList"/>
    <dgm:cxn modelId="{10AA9026-367C-4614-8460-5A01C5E1CB5E}" type="presParOf" srcId="{791E7F76-120E-48E6-A13C-21E7D0A7B9D6}" destId="{1FEAD301-25BA-4B76-99D2-78B0E0B7442C}" srcOrd="1" destOrd="0" presId="urn:microsoft.com/office/officeart/2018/2/layout/IconVerticalSolidList"/>
    <dgm:cxn modelId="{551BF392-CF2C-41B2-9723-29B442DF75DD}" type="presParOf" srcId="{791E7F76-120E-48E6-A13C-21E7D0A7B9D6}" destId="{F464B8DB-027F-40F8-ABEF-D92486F6A7E7}" srcOrd="2" destOrd="0" presId="urn:microsoft.com/office/officeart/2018/2/layout/IconVerticalSolidList"/>
    <dgm:cxn modelId="{FDC867B6-DC21-4FFC-8AEE-7B8AB23503D9}" type="presParOf" srcId="{791E7F76-120E-48E6-A13C-21E7D0A7B9D6}" destId="{D856574F-1F56-4E26-8BF7-1090AC1B44EE}" srcOrd="3" destOrd="0" presId="urn:microsoft.com/office/officeart/2018/2/layout/IconVerticalSolidList"/>
    <dgm:cxn modelId="{B42FD878-9771-4A3C-A6EB-2C09741316A2}" type="presParOf" srcId="{80D11B7F-BD1E-442F-A11A-F857760E0A4F}" destId="{448FA9E1-1A93-4211-B543-B00405F4FB61}" srcOrd="5" destOrd="0" presId="urn:microsoft.com/office/officeart/2018/2/layout/IconVerticalSolidList"/>
    <dgm:cxn modelId="{F12229F6-AD31-44BF-BA53-9F1ABCCB6E85}" type="presParOf" srcId="{80D11B7F-BD1E-442F-A11A-F857760E0A4F}" destId="{9976611C-DBEE-4C00-8893-3C61B93DD52C}" srcOrd="6" destOrd="0" presId="urn:microsoft.com/office/officeart/2018/2/layout/IconVerticalSolidList"/>
    <dgm:cxn modelId="{E1C08724-EE17-437E-8D1F-E1F036B48C68}" type="presParOf" srcId="{9976611C-DBEE-4C00-8893-3C61B93DD52C}" destId="{10225894-CB93-4087-A30F-2A058F439BAA}" srcOrd="0" destOrd="0" presId="urn:microsoft.com/office/officeart/2018/2/layout/IconVerticalSolidList"/>
    <dgm:cxn modelId="{EB92B4F1-A926-4C78-B827-FE94012DDF07}" type="presParOf" srcId="{9976611C-DBEE-4C00-8893-3C61B93DD52C}" destId="{F0348B04-D1C1-41C1-B899-13DF9AB06F46}" srcOrd="1" destOrd="0" presId="urn:microsoft.com/office/officeart/2018/2/layout/IconVerticalSolidList"/>
    <dgm:cxn modelId="{8B34785F-A71D-4E75-9B9A-7BE24DAD2ED6}" type="presParOf" srcId="{9976611C-DBEE-4C00-8893-3C61B93DD52C}" destId="{3DA0A5C6-E849-4AED-8EB4-16237A3D067B}" srcOrd="2" destOrd="0" presId="urn:microsoft.com/office/officeart/2018/2/layout/IconVerticalSolidList"/>
    <dgm:cxn modelId="{A4E05AC9-BAF2-4B5B-8601-0E5D7F3AFEFA}" type="presParOf" srcId="{9976611C-DBEE-4C00-8893-3C61B93DD52C}" destId="{F4C132F4-6B32-4283-9313-2E4FD8C28414}" srcOrd="3" destOrd="0" presId="urn:microsoft.com/office/officeart/2018/2/layout/IconVerticalSolidList"/>
    <dgm:cxn modelId="{CE2BF7DB-E95F-48F7-A230-A49993304707}" type="presParOf" srcId="{80D11B7F-BD1E-442F-A11A-F857760E0A4F}" destId="{CC9D95C2-255A-463B-B618-B58698D7734C}" srcOrd="7" destOrd="0" presId="urn:microsoft.com/office/officeart/2018/2/layout/IconVerticalSolidList"/>
    <dgm:cxn modelId="{BD38D843-E02F-4E47-92A8-0BC7D0D9F605}" type="presParOf" srcId="{80D11B7F-BD1E-442F-A11A-F857760E0A4F}" destId="{855ABF97-39CA-40A5-A9E0-7CA453D36FE8}" srcOrd="8" destOrd="0" presId="urn:microsoft.com/office/officeart/2018/2/layout/IconVerticalSolidList"/>
    <dgm:cxn modelId="{9F257BA3-68D3-4D60-8153-E92C41112842}" type="presParOf" srcId="{855ABF97-39CA-40A5-A9E0-7CA453D36FE8}" destId="{46D789F1-A673-45D3-91C2-FA872160691D}" srcOrd="0" destOrd="0" presId="urn:microsoft.com/office/officeart/2018/2/layout/IconVerticalSolidList"/>
    <dgm:cxn modelId="{DA1055D1-37E7-486F-99D2-12208417D087}" type="presParOf" srcId="{855ABF97-39CA-40A5-A9E0-7CA453D36FE8}" destId="{D3D1C497-444A-4E19-BA9C-786C3CC1AFB5}" srcOrd="1" destOrd="0" presId="urn:microsoft.com/office/officeart/2018/2/layout/IconVerticalSolidList"/>
    <dgm:cxn modelId="{5D13A829-A7C3-4CA6-8F54-370790FB71A9}" type="presParOf" srcId="{855ABF97-39CA-40A5-A9E0-7CA453D36FE8}" destId="{E2ED9686-7A73-42E8-A245-8CDE58E393D8}" srcOrd="2" destOrd="0" presId="urn:microsoft.com/office/officeart/2018/2/layout/IconVerticalSolidList"/>
    <dgm:cxn modelId="{AB0A107B-6BFF-41F4-94DB-37047664AD9A}" type="presParOf" srcId="{855ABF97-39CA-40A5-A9E0-7CA453D36FE8}" destId="{FF8E15F0-F0A2-4133-AAC8-689F1FCB6DC0}" srcOrd="3" destOrd="0" presId="urn:microsoft.com/office/officeart/2018/2/layout/IconVerticalSolidList"/>
    <dgm:cxn modelId="{D2741FA0-ECCD-45A4-A601-45DF7D30AFA6}" type="presParOf" srcId="{80D11B7F-BD1E-442F-A11A-F857760E0A4F}" destId="{8C2E220A-C44B-43B0-9D7D-99D16BAD4ED0}" srcOrd="9" destOrd="0" presId="urn:microsoft.com/office/officeart/2018/2/layout/IconVerticalSolidList"/>
    <dgm:cxn modelId="{47DF370B-A6E0-4249-8CDA-D501D9FF2D83}" type="presParOf" srcId="{80D11B7F-BD1E-442F-A11A-F857760E0A4F}" destId="{992239FD-2F96-41C0-B267-C783CB8CF6E8}" srcOrd="10" destOrd="0" presId="urn:microsoft.com/office/officeart/2018/2/layout/IconVerticalSolidList"/>
    <dgm:cxn modelId="{B4630DA5-4114-4F61-857B-C8ACACE3A559}" type="presParOf" srcId="{992239FD-2F96-41C0-B267-C783CB8CF6E8}" destId="{A89C5CF2-D2C8-4B2F-BB1F-9349321CD081}" srcOrd="0" destOrd="0" presId="urn:microsoft.com/office/officeart/2018/2/layout/IconVerticalSolidList"/>
    <dgm:cxn modelId="{ADF8F0EE-BD11-43F5-9FA0-80FFD11DCBDB}" type="presParOf" srcId="{992239FD-2F96-41C0-B267-C783CB8CF6E8}" destId="{D433B94F-8AE1-45B2-BA69-5285C9004627}" srcOrd="1" destOrd="0" presId="urn:microsoft.com/office/officeart/2018/2/layout/IconVerticalSolidList"/>
    <dgm:cxn modelId="{C846ADB1-3643-4DC7-80F4-9862A9F60C09}" type="presParOf" srcId="{992239FD-2F96-41C0-B267-C783CB8CF6E8}" destId="{76956ACC-4C7B-486B-B493-AE94E9886E0E}" srcOrd="2" destOrd="0" presId="urn:microsoft.com/office/officeart/2018/2/layout/IconVerticalSolidList"/>
    <dgm:cxn modelId="{2E73FE47-A1FB-4BA2-BE48-6195FF6BCE89}" type="presParOf" srcId="{992239FD-2F96-41C0-B267-C783CB8CF6E8}" destId="{581D3C84-A227-4B6D-A6ED-1D0EAD818D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BB181-74EA-49D1-8856-6E8848E2EE72}">
      <dsp:nvSpPr>
        <dsp:cNvPr id="0" name=""/>
        <dsp:cNvSpPr/>
      </dsp:nvSpPr>
      <dsp:spPr>
        <a:xfrm>
          <a:off x="0" y="128555"/>
          <a:ext cx="6797675" cy="242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Entrepreneurs</a:t>
          </a:r>
          <a:r>
            <a:rPr lang="en-US" sz="2800" kern="1200"/>
            <a:t> are people with the ability to create an entrepreneurship where none existed before. They produce combinations of ideas, skills, money, equipment and markets that form a successful enterprise.</a:t>
          </a:r>
        </a:p>
      </dsp:txBody>
      <dsp:txXfrm>
        <a:off x="118342" y="246897"/>
        <a:ext cx="6560991" cy="2187556"/>
      </dsp:txXfrm>
    </dsp:sp>
    <dsp:sp modelId="{30DB3666-2A68-4236-A371-BDA33F09554B}">
      <dsp:nvSpPr>
        <dsp:cNvPr id="0" name=""/>
        <dsp:cNvSpPr/>
      </dsp:nvSpPr>
      <dsp:spPr>
        <a:xfrm>
          <a:off x="0" y="2633436"/>
          <a:ext cx="6797675" cy="242424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Entrepreneurship</a:t>
          </a:r>
          <a:r>
            <a:rPr lang="en-US" sz="2800" kern="1200"/>
            <a:t> is the process of designing, launching and running a new business, which is often initially a small business. The people who create these businesses are called </a:t>
          </a:r>
          <a:r>
            <a:rPr lang="en-US" sz="2800" b="1" kern="1200"/>
            <a:t>entrepreneurs</a:t>
          </a:r>
          <a:r>
            <a:rPr lang="en-US" sz="2800" kern="1200"/>
            <a:t>.</a:t>
          </a:r>
        </a:p>
      </dsp:txBody>
      <dsp:txXfrm>
        <a:off x="118342" y="2751778"/>
        <a:ext cx="6560991" cy="2187556"/>
      </dsp:txXfrm>
    </dsp:sp>
    <dsp:sp modelId="{3076A19E-A670-4F2F-B118-2DD8A5931BC3}">
      <dsp:nvSpPr>
        <dsp:cNvPr id="0" name=""/>
        <dsp:cNvSpPr/>
      </dsp:nvSpPr>
      <dsp:spPr>
        <a:xfrm>
          <a:off x="0" y="5057676"/>
          <a:ext cx="6797675"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hlinkClick xmlns:r="http://schemas.openxmlformats.org/officeDocument/2006/relationships" r:id="rId1"/>
            </a:rPr>
            <a:t>https://en.wikipedia.org/wiki/Entrepreneurship</a:t>
          </a:r>
          <a:endParaRPr lang="en-US" sz="2200" kern="1200"/>
        </a:p>
      </dsp:txBody>
      <dsp:txXfrm>
        <a:off x="0" y="5057676"/>
        <a:ext cx="6797675"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EE5C6-32E9-44AB-ACC0-B470495D6A41}">
      <dsp:nvSpPr>
        <dsp:cNvPr id="0" name=""/>
        <dsp:cNvSpPr/>
      </dsp:nvSpPr>
      <dsp:spPr>
        <a:xfrm>
          <a:off x="0" y="1224"/>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D5BAF-4FF4-4259-A87E-5396E726DD3E}">
      <dsp:nvSpPr>
        <dsp:cNvPr id="0" name=""/>
        <dsp:cNvSpPr/>
      </dsp:nvSpPr>
      <dsp:spPr>
        <a:xfrm>
          <a:off x="157868" y="118647"/>
          <a:ext cx="287034" cy="2870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EF1463-F331-4223-B863-7DB1013ABB11}">
      <dsp:nvSpPr>
        <dsp:cNvPr id="0" name=""/>
        <dsp:cNvSpPr/>
      </dsp:nvSpPr>
      <dsp:spPr>
        <a:xfrm>
          <a:off x="602771" y="1224"/>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How to commercialize your 2</a:t>
          </a:r>
          <a:r>
            <a:rPr lang="en-US" sz="1900" kern="1200" baseline="30000"/>
            <a:t>nd</a:t>
          </a:r>
          <a:r>
            <a:rPr lang="en-US" sz="1900" kern="1200"/>
            <a:t> Year project?</a:t>
          </a:r>
        </a:p>
      </dsp:txBody>
      <dsp:txXfrm>
        <a:off x="602771" y="1224"/>
        <a:ext cx="6941028" cy="521880"/>
      </dsp:txXfrm>
    </dsp:sp>
    <dsp:sp modelId="{C8635C1D-2AF2-4CC8-BE47-4DB1267125B9}">
      <dsp:nvSpPr>
        <dsp:cNvPr id="0" name=""/>
        <dsp:cNvSpPr/>
      </dsp:nvSpPr>
      <dsp:spPr>
        <a:xfrm>
          <a:off x="0" y="653574"/>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2D87B3-625D-4074-AC40-AD67C052341D}">
      <dsp:nvSpPr>
        <dsp:cNvPr id="0" name=""/>
        <dsp:cNvSpPr/>
      </dsp:nvSpPr>
      <dsp:spPr>
        <a:xfrm>
          <a:off x="157868" y="770997"/>
          <a:ext cx="287034" cy="2870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77F1E6-EEA1-41D6-A9DC-8F091986889C}">
      <dsp:nvSpPr>
        <dsp:cNvPr id="0" name=""/>
        <dsp:cNvSpPr/>
      </dsp:nvSpPr>
      <dsp:spPr>
        <a:xfrm>
          <a:off x="602771" y="653574"/>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Value proposition </a:t>
          </a:r>
        </a:p>
      </dsp:txBody>
      <dsp:txXfrm>
        <a:off x="602771" y="653574"/>
        <a:ext cx="6941028" cy="521880"/>
      </dsp:txXfrm>
    </dsp:sp>
    <dsp:sp modelId="{F39773EF-2F44-408B-8855-CC8A3623A38F}">
      <dsp:nvSpPr>
        <dsp:cNvPr id="0" name=""/>
        <dsp:cNvSpPr/>
      </dsp:nvSpPr>
      <dsp:spPr>
        <a:xfrm>
          <a:off x="0" y="1305924"/>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AD301-25BA-4B76-99D2-78B0E0B7442C}">
      <dsp:nvSpPr>
        <dsp:cNvPr id="0" name=""/>
        <dsp:cNvSpPr/>
      </dsp:nvSpPr>
      <dsp:spPr>
        <a:xfrm>
          <a:off x="157868" y="1423347"/>
          <a:ext cx="287034" cy="2870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56574F-1F56-4E26-8BF7-1090AC1B44EE}">
      <dsp:nvSpPr>
        <dsp:cNvPr id="0" name=""/>
        <dsp:cNvSpPr/>
      </dsp:nvSpPr>
      <dsp:spPr>
        <a:xfrm>
          <a:off x="602771" y="1305924"/>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SWOT Analysis  </a:t>
          </a:r>
        </a:p>
      </dsp:txBody>
      <dsp:txXfrm>
        <a:off x="602771" y="1305924"/>
        <a:ext cx="6941028" cy="521880"/>
      </dsp:txXfrm>
    </dsp:sp>
    <dsp:sp modelId="{10225894-CB93-4087-A30F-2A058F439BAA}">
      <dsp:nvSpPr>
        <dsp:cNvPr id="0" name=""/>
        <dsp:cNvSpPr/>
      </dsp:nvSpPr>
      <dsp:spPr>
        <a:xfrm>
          <a:off x="0" y="1958275"/>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48B04-D1C1-41C1-B899-13DF9AB06F46}">
      <dsp:nvSpPr>
        <dsp:cNvPr id="0" name=""/>
        <dsp:cNvSpPr/>
      </dsp:nvSpPr>
      <dsp:spPr>
        <a:xfrm>
          <a:off x="157868" y="2075698"/>
          <a:ext cx="287034" cy="2870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C132F4-6B32-4283-9313-2E4FD8C28414}">
      <dsp:nvSpPr>
        <dsp:cNvPr id="0" name=""/>
        <dsp:cNvSpPr/>
      </dsp:nvSpPr>
      <dsp:spPr>
        <a:xfrm>
          <a:off x="602771" y="1958275"/>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PEST Analysis</a:t>
          </a:r>
        </a:p>
      </dsp:txBody>
      <dsp:txXfrm>
        <a:off x="602771" y="1958275"/>
        <a:ext cx="6941028" cy="521880"/>
      </dsp:txXfrm>
    </dsp:sp>
    <dsp:sp modelId="{46D789F1-A673-45D3-91C2-FA872160691D}">
      <dsp:nvSpPr>
        <dsp:cNvPr id="0" name=""/>
        <dsp:cNvSpPr/>
      </dsp:nvSpPr>
      <dsp:spPr>
        <a:xfrm>
          <a:off x="0" y="2610625"/>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1C497-444A-4E19-BA9C-786C3CC1AFB5}">
      <dsp:nvSpPr>
        <dsp:cNvPr id="0" name=""/>
        <dsp:cNvSpPr/>
      </dsp:nvSpPr>
      <dsp:spPr>
        <a:xfrm>
          <a:off x="157868" y="2728048"/>
          <a:ext cx="287034" cy="2870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8E15F0-F0A2-4133-AAC8-689F1FCB6DC0}">
      <dsp:nvSpPr>
        <dsp:cNvPr id="0" name=""/>
        <dsp:cNvSpPr/>
      </dsp:nvSpPr>
      <dsp:spPr>
        <a:xfrm>
          <a:off x="602771" y="2610625"/>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Strategies</a:t>
          </a:r>
        </a:p>
      </dsp:txBody>
      <dsp:txXfrm>
        <a:off x="602771" y="2610625"/>
        <a:ext cx="6941028" cy="521880"/>
      </dsp:txXfrm>
    </dsp:sp>
    <dsp:sp modelId="{A89C5CF2-D2C8-4B2F-BB1F-9349321CD081}">
      <dsp:nvSpPr>
        <dsp:cNvPr id="0" name=""/>
        <dsp:cNvSpPr/>
      </dsp:nvSpPr>
      <dsp:spPr>
        <a:xfrm>
          <a:off x="0" y="3262975"/>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3B94F-8AE1-45B2-BA69-5285C9004627}">
      <dsp:nvSpPr>
        <dsp:cNvPr id="0" name=""/>
        <dsp:cNvSpPr/>
      </dsp:nvSpPr>
      <dsp:spPr>
        <a:xfrm>
          <a:off x="157868" y="3380398"/>
          <a:ext cx="287034" cy="2870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1D3C84-A227-4B6D-A6ED-1D0EAD818D50}">
      <dsp:nvSpPr>
        <dsp:cNvPr id="0" name=""/>
        <dsp:cNvSpPr/>
      </dsp:nvSpPr>
      <dsp:spPr>
        <a:xfrm>
          <a:off x="602771" y="3262975"/>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dirty="0"/>
            <a:t>- Lean Canvas</a:t>
          </a:r>
        </a:p>
      </dsp:txBody>
      <dsp:txXfrm>
        <a:off x="602771" y="3262975"/>
        <a:ext cx="6941028" cy="521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F6A4CC5-1469-43C4-93B4-CAA38CDEBD6D}"/>
              </a:ext>
            </a:extLst>
          </p:cNvPr>
          <p:cNvSpPr>
            <a:spLocks noGrp="1" noChangeArrowheads="1"/>
          </p:cNvSpPr>
          <p:nvPr>
            <p:ph type="hdr" sz="quarter"/>
          </p:nvPr>
        </p:nvSpPr>
        <p:spPr bwMode="auto">
          <a:xfrm>
            <a:off x="0"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ltLang="en-US"/>
              <a:t>Intellectual Property</a:t>
            </a:r>
          </a:p>
        </p:txBody>
      </p:sp>
      <p:sp>
        <p:nvSpPr>
          <p:cNvPr id="113667" name="Rectangle 3">
            <a:extLst>
              <a:ext uri="{FF2B5EF4-FFF2-40B4-BE49-F238E27FC236}">
                <a16:creationId xmlns:a16="http://schemas.microsoft.com/office/drawing/2014/main" id="{A3F5AB90-1EE1-4679-B944-67DF4C6C7005}"/>
              </a:ext>
            </a:extLst>
          </p:cNvPr>
          <p:cNvSpPr>
            <a:spLocks noGrp="1" noChangeArrowheads="1"/>
          </p:cNvSpPr>
          <p:nvPr>
            <p:ph type="dt" sz="quarter" idx="1"/>
          </p:nvPr>
        </p:nvSpPr>
        <p:spPr bwMode="auto">
          <a:xfrm>
            <a:off x="5265738"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113668" name="Rectangle 4">
            <a:extLst>
              <a:ext uri="{FF2B5EF4-FFF2-40B4-BE49-F238E27FC236}">
                <a16:creationId xmlns:a16="http://schemas.microsoft.com/office/drawing/2014/main" id="{232CD782-6C12-41BC-83B8-DA9A4C78B301}"/>
              </a:ext>
            </a:extLst>
          </p:cNvPr>
          <p:cNvSpPr>
            <a:spLocks noGrp="1" noChangeArrowheads="1"/>
          </p:cNvSpPr>
          <p:nvPr>
            <p:ph type="ftr" sz="quarter" idx="2"/>
          </p:nvPr>
        </p:nvSpPr>
        <p:spPr bwMode="auto">
          <a:xfrm>
            <a:off x="0"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113669" name="Rectangle 5">
            <a:extLst>
              <a:ext uri="{FF2B5EF4-FFF2-40B4-BE49-F238E27FC236}">
                <a16:creationId xmlns:a16="http://schemas.microsoft.com/office/drawing/2014/main" id="{2AC951CE-7CCD-40D5-BEED-6771D4535DF8}"/>
              </a:ext>
            </a:extLst>
          </p:cNvPr>
          <p:cNvSpPr>
            <a:spLocks noGrp="1" noChangeArrowheads="1"/>
          </p:cNvSpPr>
          <p:nvPr>
            <p:ph type="sldNum" sz="quarter" idx="3"/>
          </p:nvPr>
        </p:nvSpPr>
        <p:spPr bwMode="auto">
          <a:xfrm>
            <a:off x="5265738"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E0810B8D-AB4D-4863-B886-D03237A8D7F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9DFBEBF-869A-42F4-80CB-4569665C5900}"/>
              </a:ext>
            </a:extLst>
          </p:cNvPr>
          <p:cNvSpPr>
            <a:spLocks noGrp="1" noChangeArrowheads="1"/>
          </p:cNvSpPr>
          <p:nvPr>
            <p:ph type="hdr" sz="quarter"/>
          </p:nvPr>
        </p:nvSpPr>
        <p:spPr bwMode="auto">
          <a:xfrm>
            <a:off x="0"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ltLang="en-US"/>
              <a:t>Intellectual Property</a:t>
            </a:r>
          </a:p>
        </p:txBody>
      </p:sp>
      <p:sp>
        <p:nvSpPr>
          <p:cNvPr id="70659" name="Rectangle 3">
            <a:extLst>
              <a:ext uri="{FF2B5EF4-FFF2-40B4-BE49-F238E27FC236}">
                <a16:creationId xmlns:a16="http://schemas.microsoft.com/office/drawing/2014/main" id="{E2CB23C0-44EF-4F37-8D67-71757C3FD73D}"/>
              </a:ext>
            </a:extLst>
          </p:cNvPr>
          <p:cNvSpPr>
            <a:spLocks noGrp="1" noChangeArrowheads="1"/>
          </p:cNvSpPr>
          <p:nvPr>
            <p:ph type="dt" idx="1"/>
          </p:nvPr>
        </p:nvSpPr>
        <p:spPr bwMode="auto">
          <a:xfrm>
            <a:off x="5265738"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9220" name="Rectangle 4">
            <a:extLst>
              <a:ext uri="{FF2B5EF4-FFF2-40B4-BE49-F238E27FC236}">
                <a16:creationId xmlns:a16="http://schemas.microsoft.com/office/drawing/2014/main" id="{5B13676C-10F9-4159-8A23-A78E7DA889B6}"/>
              </a:ext>
            </a:extLst>
          </p:cNvPr>
          <p:cNvSpPr>
            <a:spLocks noGrp="1" noRot="1" noChangeAspect="1" noChangeArrowheads="1" noTextEdit="1"/>
          </p:cNvSpPr>
          <p:nvPr>
            <p:ph type="sldImg" idx="2"/>
          </p:nvPr>
        </p:nvSpPr>
        <p:spPr bwMode="auto">
          <a:xfrm>
            <a:off x="2311400" y="525463"/>
            <a:ext cx="4673600"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a:extLst>
              <a:ext uri="{FF2B5EF4-FFF2-40B4-BE49-F238E27FC236}">
                <a16:creationId xmlns:a16="http://schemas.microsoft.com/office/drawing/2014/main" id="{F7E9742F-C2BB-4984-B55E-DAE816662111}"/>
              </a:ext>
            </a:extLst>
          </p:cNvPr>
          <p:cNvSpPr>
            <a:spLocks noGrp="1" noChangeArrowheads="1"/>
          </p:cNvSpPr>
          <p:nvPr>
            <p:ph type="body" sz="quarter" idx="3"/>
          </p:nvPr>
        </p:nvSpPr>
        <p:spPr bwMode="auto">
          <a:xfrm>
            <a:off x="930275" y="3330575"/>
            <a:ext cx="7435850"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a:extLst>
              <a:ext uri="{FF2B5EF4-FFF2-40B4-BE49-F238E27FC236}">
                <a16:creationId xmlns:a16="http://schemas.microsoft.com/office/drawing/2014/main" id="{9EA6F75F-8DCD-4D59-A0E1-98498697A8DE}"/>
              </a:ext>
            </a:extLst>
          </p:cNvPr>
          <p:cNvSpPr>
            <a:spLocks noGrp="1" noChangeArrowheads="1"/>
          </p:cNvSpPr>
          <p:nvPr>
            <p:ph type="ftr" sz="quarter" idx="4"/>
          </p:nvPr>
        </p:nvSpPr>
        <p:spPr bwMode="auto">
          <a:xfrm>
            <a:off x="0"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70663" name="Rectangle 7">
            <a:extLst>
              <a:ext uri="{FF2B5EF4-FFF2-40B4-BE49-F238E27FC236}">
                <a16:creationId xmlns:a16="http://schemas.microsoft.com/office/drawing/2014/main" id="{E710DB9C-6DDA-4A82-B0DD-7CFC9EC716CA}"/>
              </a:ext>
            </a:extLst>
          </p:cNvPr>
          <p:cNvSpPr>
            <a:spLocks noGrp="1" noChangeArrowheads="1"/>
          </p:cNvSpPr>
          <p:nvPr>
            <p:ph type="sldNum" sz="quarter" idx="5"/>
          </p:nvPr>
        </p:nvSpPr>
        <p:spPr bwMode="auto">
          <a:xfrm>
            <a:off x="5265738"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E2085C98-528D-44A1-B7AE-5B6419CD2E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DB87E29-E04C-4DA4-8AAC-298E1D4F2AB7}"/>
              </a:ext>
            </a:extLst>
          </p:cNvPr>
          <p:cNvSpPr>
            <a:spLocks noGrp="1" noRot="1" noChangeAspect="1" noTextEdit="1"/>
          </p:cNvSpPr>
          <p:nvPr>
            <p:ph type="sldImg"/>
          </p:nvPr>
        </p:nvSpPr>
        <p:spPr>
          <a:xfrm>
            <a:off x="2311400" y="525463"/>
            <a:ext cx="4673600" cy="2628900"/>
          </a:xfrm>
          <a:ln/>
        </p:spPr>
      </p:sp>
      <p:sp>
        <p:nvSpPr>
          <p:cNvPr id="28675" name="Notes Placeholder 2">
            <a:extLst>
              <a:ext uri="{FF2B5EF4-FFF2-40B4-BE49-F238E27FC236}">
                <a16:creationId xmlns:a16="http://schemas.microsoft.com/office/drawing/2014/main" id="{4DC47FAA-9B2A-49D6-88F2-D6F4066D2A02}"/>
              </a:ext>
            </a:extLst>
          </p:cNvPr>
          <p:cNvSpPr>
            <a:spLocks noGrp="1"/>
          </p:cNvSpPr>
          <p:nvPr>
            <p:ph type="body" idx="1"/>
          </p:nvPr>
        </p:nvSpPr>
        <p:spPr>
          <a:noFill/>
        </p:spPr>
        <p:txBody>
          <a:bodyPr/>
          <a:lstStyle/>
          <a:p>
            <a:r>
              <a:rPr lang="en-US" altLang="en-US" dirty="0"/>
              <a:t>Walt Disney started off as a farm boy drawing cartoon pictures of his neighbor's horses for fun. </a:t>
            </a:r>
          </a:p>
          <a:p>
            <a:r>
              <a:rPr lang="en-US" altLang="en-US" dirty="0"/>
              <a:t>When he was older, Walt tried to get a job as a newspaper cartoonist, but was unable to find one and ended up working in an art studio where he created ads for newspapers and magazines. </a:t>
            </a:r>
          </a:p>
          <a:p>
            <a:r>
              <a:rPr lang="en-US" altLang="en-US" dirty="0"/>
              <a:t>Eventually he grew to work on commercials, became interested in animation, and eventually opened his own animation company.</a:t>
            </a:r>
          </a:p>
          <a:p>
            <a:endParaRPr lang="en-US" altLang="en-US" dirty="0"/>
          </a:p>
          <a:p>
            <a:r>
              <a:rPr lang="en-US" altLang="en-US" dirty="0"/>
              <a:t>---------------------------------------------</a:t>
            </a:r>
          </a:p>
          <a:p>
            <a:r>
              <a:rPr lang="en-US" altLang="en-US" dirty="0"/>
              <a:t>Today J.K. Rowling is a household name for fans of the beloved Harry Potter book series, but she wasn't always gifted with magic. </a:t>
            </a:r>
          </a:p>
          <a:p>
            <a:r>
              <a:rPr lang="en-US" altLang="en-US" dirty="0"/>
              <a:t>The fact is, J.K Rowling was at her rope's end before her misfit gang of witches and wizards saved her. </a:t>
            </a:r>
          </a:p>
          <a:p>
            <a:r>
              <a:rPr lang="en-US" altLang="en-US" dirty="0"/>
              <a:t>Before her bestseller cast a spell on readers, J.K. Rowling was living on welfare and struggling to get by as a single mother.</a:t>
            </a:r>
          </a:p>
          <a:p>
            <a:endParaRPr lang="en-US" altLang="en-US" dirty="0"/>
          </a:p>
          <a:p>
            <a:r>
              <a:rPr lang="en-US" altLang="en-US" dirty="0"/>
              <a:t>---------------------------------------------</a:t>
            </a:r>
          </a:p>
          <a:p>
            <a:r>
              <a:rPr lang="en-US" altLang="en-US" dirty="0"/>
              <a:t>Otara </a:t>
            </a:r>
            <a:r>
              <a:rPr lang="en-US" altLang="en-US" dirty="0" err="1"/>
              <a:t>Gunewardene</a:t>
            </a:r>
            <a:r>
              <a:rPr lang="en-US" altLang="en-US" dirty="0"/>
              <a:t> is a Sri Lankan entrepreneur and the Founder of </a:t>
            </a:r>
            <a:r>
              <a:rPr lang="en-US" altLang="en-US" dirty="0" err="1"/>
              <a:t>Odel</a:t>
            </a:r>
            <a:r>
              <a:rPr lang="en-US" altLang="en-US" dirty="0"/>
              <a:t> and Embark. Otara loves for retail and fashion, a passion for animals.</a:t>
            </a:r>
          </a:p>
          <a:p>
            <a:endParaRPr lang="en-US" altLang="en-US" dirty="0"/>
          </a:p>
          <a:p>
            <a:r>
              <a:rPr lang="en-US" altLang="en-US" dirty="0"/>
              <a:t>----------------------------------------------</a:t>
            </a:r>
          </a:p>
          <a:p>
            <a:r>
              <a:rPr lang="en-US" altLang="en-US" dirty="0"/>
              <a:t>Jobs went on to have an unbelievable career, eventually forming the Apple Computer Company with his childhood friend and electronics expert Steve Wozniak. </a:t>
            </a:r>
          </a:p>
          <a:p>
            <a:r>
              <a:rPr lang="en-US" altLang="en-US" dirty="0"/>
              <a:t>Often referred to as "The Grandfather of the Digital Revolution," Jobs forever changed the consumer electronics industry. </a:t>
            </a:r>
          </a:p>
          <a:p>
            <a:r>
              <a:rPr lang="en-US" altLang="en-US" dirty="0"/>
              <a:t>At the time of his death, his net worth was over $8.3 billion, and his influence will be felt for many digital generations to come.</a:t>
            </a:r>
          </a:p>
          <a:p>
            <a:endParaRPr lang="en-US" altLang="en-US" dirty="0"/>
          </a:p>
          <a:p>
            <a:r>
              <a:rPr lang="en-US" altLang="en-US" dirty="0"/>
              <a:t>-----------------------------------------------</a:t>
            </a:r>
          </a:p>
          <a:p>
            <a:r>
              <a:rPr lang="en-US" altLang="en-US" dirty="0"/>
              <a:t>Mark Elliot Zuckerberg is an American technology entrepreneur and philanthropist. He is known for co-founding and leading Facebook as its chairman and chief executive officer.</a:t>
            </a:r>
          </a:p>
          <a:p>
            <a:endParaRPr lang="en-US" altLang="en-US" dirty="0"/>
          </a:p>
          <a:p>
            <a:r>
              <a:rPr lang="en-US" altLang="en-US" dirty="0"/>
              <a:t>------------------------------------------------</a:t>
            </a:r>
          </a:p>
          <a:p>
            <a:r>
              <a:rPr lang="en-US" altLang="en-US" dirty="0"/>
              <a:t>Bill Gates is one of the most famous entrepreneurs of our era. </a:t>
            </a:r>
          </a:p>
          <a:p>
            <a:r>
              <a:rPr lang="en-US" altLang="en-US" dirty="0"/>
              <a:t>The richest man in the world, Gates has a net worth estimated to be over $79 billion. </a:t>
            </a:r>
          </a:p>
          <a:p>
            <a:r>
              <a:rPr lang="en-US" altLang="en-US" dirty="0"/>
              <a:t>He's held the title of "world's wealthiest individual" for 16 of the past 21 years.</a:t>
            </a:r>
          </a:p>
          <a:p>
            <a:r>
              <a:rPr lang="en-US" altLang="en-US" dirty="0"/>
              <a:t>Co-founder of the world's largest PC software company, Microsoft, Gates was one of the defining figures of the personal computer revolution.</a:t>
            </a:r>
          </a:p>
          <a:p>
            <a:endParaRPr lang="en-US" altLang="en-US" dirty="0"/>
          </a:p>
          <a:p>
            <a:endParaRPr lang="en-US" altLang="en-US" dirty="0"/>
          </a:p>
        </p:txBody>
      </p:sp>
      <p:sp>
        <p:nvSpPr>
          <p:cNvPr id="28676" name="Header Placeholder 3">
            <a:extLst>
              <a:ext uri="{FF2B5EF4-FFF2-40B4-BE49-F238E27FC236}">
                <a16:creationId xmlns:a16="http://schemas.microsoft.com/office/drawing/2014/main" id="{D7A1E2F1-8D43-4BD6-A3EF-E872E2F8145F}"/>
              </a:ext>
            </a:extLst>
          </p:cNvPr>
          <p:cNvSpPr>
            <a:spLocks noGrp="1"/>
          </p:cNvSpPr>
          <p:nvPr>
            <p:ph type="hdr" sz="quarter"/>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Intellectual Property</a:t>
            </a:r>
          </a:p>
        </p:txBody>
      </p:sp>
      <p:sp>
        <p:nvSpPr>
          <p:cNvPr id="28677" name="Footer Placeholder 4">
            <a:extLst>
              <a:ext uri="{FF2B5EF4-FFF2-40B4-BE49-F238E27FC236}">
                <a16:creationId xmlns:a16="http://schemas.microsoft.com/office/drawing/2014/main" id="{D39B5FD9-7A46-4140-9389-6A99C3202E2D}"/>
              </a:ext>
            </a:extLst>
          </p:cNvPr>
          <p:cNvSpPr>
            <a:spLocks noGrp="1"/>
          </p:cNvSpPr>
          <p:nvPr>
            <p:ph type="ftr" sz="quarter" idx="4"/>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78" name="Slide Number Placeholder 5">
            <a:extLst>
              <a:ext uri="{FF2B5EF4-FFF2-40B4-BE49-F238E27FC236}">
                <a16:creationId xmlns:a16="http://schemas.microsoft.com/office/drawing/2014/main" id="{D53CA2B0-57C5-4F19-BB48-E52ADB6033AE}"/>
              </a:ext>
            </a:extLst>
          </p:cNvPr>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833C92-AAA5-47F8-A47C-13337A6321DA}"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r>
              <a:rPr lang="en-US" dirty="0"/>
              <a:t>https://www.b2binternational.com/research/methods/faq/what-is-the-value-proposition-canvas/</a:t>
            </a:r>
          </a:p>
          <a:p>
            <a:endParaRPr lang="en-US" dirty="0"/>
          </a:p>
        </p:txBody>
      </p:sp>
      <p:sp>
        <p:nvSpPr>
          <p:cNvPr id="4" name="Header Placeholder 3"/>
          <p:cNvSpPr>
            <a:spLocks noGrp="1"/>
          </p:cNvSpPr>
          <p:nvPr>
            <p:ph type="hdr" sz="quarter"/>
          </p:nvPr>
        </p:nvSpPr>
        <p:spPr/>
        <p:txBody>
          <a:bodyPr/>
          <a:lstStyle/>
          <a:p>
            <a:pPr>
              <a:defRPr/>
            </a:pPr>
            <a:r>
              <a:rPr lang="en-US" altLang="en-US"/>
              <a:t>Intellectual Property</a:t>
            </a:r>
          </a:p>
        </p:txBody>
      </p:sp>
      <p:sp>
        <p:nvSpPr>
          <p:cNvPr id="5" name="Footer Placeholder 4"/>
          <p:cNvSpPr>
            <a:spLocks noGrp="1"/>
          </p:cNvSpPr>
          <p:nvPr>
            <p:ph type="ftr" sz="quarter" idx="4"/>
          </p:nvPr>
        </p:nvSpPr>
        <p:spPr/>
        <p:txBody>
          <a:bodyPr/>
          <a:lstStyle/>
          <a:p>
            <a:pPr>
              <a:defRPr/>
            </a:pPr>
            <a:endParaRPr lang="en-US" altLang="en-US"/>
          </a:p>
        </p:txBody>
      </p:sp>
      <p:sp>
        <p:nvSpPr>
          <p:cNvPr id="6" name="Slide Number Placeholder 5"/>
          <p:cNvSpPr>
            <a:spLocks noGrp="1"/>
          </p:cNvSpPr>
          <p:nvPr>
            <p:ph type="sldNum" sz="quarter" idx="5"/>
          </p:nvPr>
        </p:nvSpPr>
        <p:spPr/>
        <p:txBody>
          <a:bodyPr/>
          <a:lstStyle/>
          <a:p>
            <a:pPr>
              <a:defRPr/>
            </a:pPr>
            <a:fld id="{E2085C98-528D-44A1-B7AE-5B6419CD2EB3}" type="slidenum">
              <a:rPr lang="en-US" altLang="en-US" smtClean="0"/>
              <a:pPr>
                <a:defRPr/>
              </a:pPr>
              <a:t>4</a:t>
            </a:fld>
            <a:endParaRPr lang="en-US" altLang="en-US"/>
          </a:p>
        </p:txBody>
      </p:sp>
    </p:spTree>
    <p:extLst>
      <p:ext uri="{BB962C8B-B14F-4D97-AF65-F5344CB8AC3E}">
        <p14:creationId xmlns:p14="http://schemas.microsoft.com/office/powerpoint/2010/main" val="73678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C5306B6-539B-4A5D-BA05-04A4EE48D8F1}"/>
              </a:ext>
            </a:extLst>
          </p:cNvPr>
          <p:cNvSpPr>
            <a:spLocks noGrp="1" noRot="1" noChangeAspect="1" noTextEdit="1"/>
          </p:cNvSpPr>
          <p:nvPr>
            <p:ph type="sldImg"/>
          </p:nvPr>
        </p:nvSpPr>
        <p:spPr>
          <a:xfrm>
            <a:off x="2311400" y="525463"/>
            <a:ext cx="4673600" cy="2628900"/>
          </a:xfrm>
          <a:ln/>
        </p:spPr>
      </p:sp>
      <p:sp>
        <p:nvSpPr>
          <p:cNvPr id="33795" name="Notes Placeholder 2">
            <a:extLst>
              <a:ext uri="{FF2B5EF4-FFF2-40B4-BE49-F238E27FC236}">
                <a16:creationId xmlns:a16="http://schemas.microsoft.com/office/drawing/2014/main" id="{2A48B052-5E31-4F3E-A267-E9152C1329DF}"/>
              </a:ext>
            </a:extLst>
          </p:cNvPr>
          <p:cNvSpPr>
            <a:spLocks noGrp="1"/>
          </p:cNvSpPr>
          <p:nvPr>
            <p:ph type="body" idx="1"/>
          </p:nvPr>
        </p:nvSpPr>
        <p:spPr>
          <a:noFill/>
        </p:spPr>
        <p:txBody>
          <a:bodyPr/>
          <a:lstStyle/>
          <a:p>
            <a:r>
              <a:rPr lang="en-US" altLang="en-US" sz="1800" dirty="0"/>
              <a:t>Leadership and Motivation: </a:t>
            </a:r>
          </a:p>
          <a:p>
            <a:pPr lvl="1"/>
            <a:r>
              <a:rPr lang="en-US" altLang="en-US" dirty="0"/>
              <a:t>Can you lead   and motivate others   to follow you and deliver your vision? And are you able to delegate   work to others? As a successful entrepreneur, you'll have to depend on others to get beyond a very early stage in your business – there's just too much to do all on your own!</a:t>
            </a:r>
          </a:p>
          <a:p>
            <a:r>
              <a:rPr lang="en-US" altLang="en-US" sz="1800" dirty="0"/>
              <a:t>Communication Skills: </a:t>
            </a:r>
          </a:p>
          <a:p>
            <a:pPr lvl="1"/>
            <a:r>
              <a:rPr lang="en-US" altLang="en-US" dirty="0"/>
              <a:t>Are you competent with all types of communication  ? You need to be able to communicate well to sell your vision of the future to investors, potential clients, team members, and more.</a:t>
            </a:r>
          </a:p>
          <a:p>
            <a:r>
              <a:rPr lang="en-US" altLang="en-US" sz="1800" dirty="0"/>
              <a:t>Listening: </a:t>
            </a:r>
          </a:p>
          <a:p>
            <a:pPr lvl="1"/>
            <a:r>
              <a:rPr lang="en-US" altLang="en-US" dirty="0"/>
              <a:t>Do you hear what others are telling you? Your ability to listen can make or break you as an entrepreneur. Make sure that you're skilled at active listening   and empathetic listening.</a:t>
            </a:r>
          </a:p>
          <a:p>
            <a:r>
              <a:rPr lang="en-US" altLang="en-US" dirty="0"/>
              <a:t>Creative Thinking: </a:t>
            </a:r>
          </a:p>
          <a:p>
            <a:pPr lvl="1"/>
            <a:r>
              <a:rPr lang="en-US" altLang="en-US" dirty="0"/>
              <a:t>Are you able to see situations from a variety of perspectives and come up with original ideas? (There are many creativity tools   that will help you do this.)</a:t>
            </a:r>
          </a:p>
          <a:p>
            <a:r>
              <a:rPr lang="en-US" altLang="en-US" dirty="0"/>
              <a:t>Problem Solving: </a:t>
            </a:r>
          </a:p>
          <a:p>
            <a:pPr lvl="1"/>
            <a:r>
              <a:rPr lang="en-US" altLang="en-US" dirty="0"/>
              <a:t>How good are you at coming up with sound solutions to the problems you're facing? Tools such as Cause &amp; Effect Analysis  , the 5 Whys   Technique, and CATWOE   are just some of the problem-solving tools that you'll need to be familiar with.</a:t>
            </a:r>
          </a:p>
          <a:p>
            <a:r>
              <a:rPr lang="en-US" altLang="en-US" dirty="0"/>
              <a:t>Recognizing Opportunities: </a:t>
            </a:r>
          </a:p>
          <a:p>
            <a:pPr lvl="1"/>
            <a:r>
              <a:rPr lang="en-US" altLang="en-US" dirty="0"/>
              <a:t>Do you recognize opportunities   when they present themselves? Can you spot a trend  ? And are you able to create a plan to take advantage of the opportunities you identify?</a:t>
            </a:r>
          </a:p>
          <a:p>
            <a:pPr lvl="1"/>
            <a:endParaRPr lang="en-US" altLang="en-US" dirty="0"/>
          </a:p>
          <a:p>
            <a:r>
              <a:rPr lang="en-US" altLang="en-US" dirty="0"/>
              <a:t>Goal Setting: </a:t>
            </a:r>
          </a:p>
          <a:p>
            <a:pPr lvl="1"/>
            <a:r>
              <a:rPr lang="en-US" altLang="en-US" dirty="0"/>
              <a:t>Do you regularly set goals  , create a plan to achieve them, and then carry out that plan?</a:t>
            </a:r>
          </a:p>
          <a:p>
            <a:r>
              <a:rPr lang="en-US" altLang="en-US" dirty="0"/>
              <a:t>Planning and Organizing: </a:t>
            </a:r>
          </a:p>
          <a:p>
            <a:pPr lvl="1"/>
            <a:r>
              <a:rPr lang="en-US" altLang="en-US" dirty="0"/>
              <a:t>Do you have the talents, skills, and abilities necessary to achieve your goals? Can you coordinate people to achieve these efficiently and effectively? (Here, effective project management skills are important, as are basic organization skills.) And do you know how to develop a coherent, well thought-through business plan  , including developing and learning from appropriate financial forecasts  ?</a:t>
            </a:r>
          </a:p>
          <a:p>
            <a:r>
              <a:rPr lang="en-US" altLang="en-US" dirty="0"/>
              <a:t>Decision Making: </a:t>
            </a:r>
          </a:p>
          <a:p>
            <a:pPr lvl="1"/>
            <a:r>
              <a:rPr lang="en-US" altLang="en-US" dirty="0"/>
              <a:t>How good are you at making decisions?   Do you make them based on relevant information and by weighing the potential consequences? And are you confident in the decisions that you make?</a:t>
            </a:r>
          </a:p>
          <a:p>
            <a:pPr lvl="1"/>
            <a:endParaRPr lang="en-US" altLang="en-US" dirty="0"/>
          </a:p>
          <a:p>
            <a:r>
              <a:rPr lang="en-US" altLang="en-US" sz="1800" dirty="0"/>
              <a:t>Create/Maintain Personal Relations: </a:t>
            </a:r>
          </a:p>
          <a:p>
            <a:pPr lvl="1"/>
            <a:r>
              <a:rPr lang="en-US" altLang="en-US" dirty="0"/>
              <a:t>Are you emotionally intelligent? The higher your EI, the easier it will be for you to work with others. The good news is that you can improve your emotional intelligence!</a:t>
            </a:r>
          </a:p>
          <a:p>
            <a:r>
              <a:rPr lang="en-US" altLang="en-US" sz="1800" dirty="0"/>
              <a:t>Negotiation: </a:t>
            </a:r>
          </a:p>
          <a:p>
            <a:pPr lvl="1"/>
            <a:r>
              <a:rPr lang="en-US" altLang="en-US" dirty="0"/>
              <a:t>Are you a good negotiator  ? Not only do you need to negotiate keen prices, you also need to be able to resolve differences between people in a positive, mutually beneficial way.</a:t>
            </a:r>
          </a:p>
          <a:p>
            <a:r>
              <a:rPr lang="en-US" altLang="en-US" sz="1800" dirty="0"/>
              <a:t>Ethics: </a:t>
            </a:r>
          </a:p>
          <a:p>
            <a:pPr lvl="1"/>
            <a:r>
              <a:rPr lang="en-US" altLang="en-US" dirty="0"/>
              <a:t>Do you deal with people based on respect, integrity  , fairness, and truthfulness? Can you lead ethically  ? You'll find it hard to build a happy, committed team if you deal with people – staff, customers or suppliers.</a:t>
            </a:r>
          </a:p>
          <a:p>
            <a:endParaRPr lang="en-US" altLang="en-US" dirty="0"/>
          </a:p>
        </p:txBody>
      </p:sp>
      <p:sp>
        <p:nvSpPr>
          <p:cNvPr id="33796" name="Header Placeholder 3">
            <a:extLst>
              <a:ext uri="{FF2B5EF4-FFF2-40B4-BE49-F238E27FC236}">
                <a16:creationId xmlns:a16="http://schemas.microsoft.com/office/drawing/2014/main" id="{AA9D3C49-C5CC-411A-A51A-9D51DBDABF29}"/>
              </a:ext>
            </a:extLst>
          </p:cNvPr>
          <p:cNvSpPr>
            <a:spLocks noGrp="1"/>
          </p:cNvSpPr>
          <p:nvPr>
            <p:ph type="hdr" sz="quarter"/>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Intellectual Property</a:t>
            </a:r>
          </a:p>
        </p:txBody>
      </p:sp>
      <p:sp>
        <p:nvSpPr>
          <p:cNvPr id="33797" name="Footer Placeholder 4">
            <a:extLst>
              <a:ext uri="{FF2B5EF4-FFF2-40B4-BE49-F238E27FC236}">
                <a16:creationId xmlns:a16="http://schemas.microsoft.com/office/drawing/2014/main" id="{D8573E45-9A19-41B2-B593-6A94F7EF9EB4}"/>
              </a:ext>
            </a:extLst>
          </p:cNvPr>
          <p:cNvSpPr>
            <a:spLocks noGrp="1"/>
          </p:cNvSpPr>
          <p:nvPr>
            <p:ph type="ftr" sz="quarter" idx="4"/>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3798" name="Slide Number Placeholder 5">
            <a:extLst>
              <a:ext uri="{FF2B5EF4-FFF2-40B4-BE49-F238E27FC236}">
                <a16:creationId xmlns:a16="http://schemas.microsoft.com/office/drawing/2014/main" id="{CE406EFD-CE6F-46E3-84B9-B662FBA00256}"/>
              </a:ext>
            </a:extLst>
          </p:cNvPr>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A86DD6-1F6B-49C7-B91A-9BFBAA052C83}" type="slidenum">
              <a:rPr lang="en-US" altLang="en-US" smtClean="0"/>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8D3F16B-9678-4AAF-983A-7827C70A86E8}" type="slidenum">
              <a:rPr lang="en-US" altLang="en-US" smtClean="0"/>
              <a:pPr>
                <a:defRPr/>
              </a:pPr>
              <a:t>‹#›</a:t>
            </a:fld>
            <a:endParaRPr lang="en-US"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36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016FB70-65EE-4C25-9BB2-4B70CB82C9F9}" type="slidenum">
              <a:rPr lang="en-US" altLang="en-US" smtClean="0"/>
              <a:pPr>
                <a:defRPr/>
              </a:pPr>
              <a:t>‹#›</a:t>
            </a:fld>
            <a:endParaRPr lang="en-US" altLang="en-US"/>
          </a:p>
        </p:txBody>
      </p:sp>
    </p:spTree>
    <p:extLst>
      <p:ext uri="{BB962C8B-B14F-4D97-AF65-F5344CB8AC3E}">
        <p14:creationId xmlns:p14="http://schemas.microsoft.com/office/powerpoint/2010/main" val="55735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06B6E6E-B0CE-409D-BBD7-9DEC1C1CED93}" type="slidenum">
              <a:rPr lang="en-US" altLang="en-US" smtClean="0"/>
              <a:pPr>
                <a:defRPr/>
              </a:pPr>
              <a:t>‹#›</a:t>
            </a:fld>
            <a:endParaRPr lang="en-US" altLang="en-US"/>
          </a:p>
        </p:txBody>
      </p:sp>
    </p:spTree>
    <p:extLst>
      <p:ext uri="{BB962C8B-B14F-4D97-AF65-F5344CB8AC3E}">
        <p14:creationId xmlns:p14="http://schemas.microsoft.com/office/powerpoint/2010/main" val="3691300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4586"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860117" y="2017713"/>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9D11FFB2-1CF1-4041-BDCD-A5D344697B90}"/>
              </a:ext>
            </a:extLst>
          </p:cNvPr>
          <p:cNvSpPr>
            <a:spLocks noGrp="1"/>
          </p:cNvSpPr>
          <p:nvPr>
            <p:ph type="dt" sz="half" idx="10"/>
          </p:nvPr>
        </p:nvSpPr>
        <p:spPr>
          <a:xfrm>
            <a:off x="1219200" y="6324600"/>
            <a:ext cx="2540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76F82A91-1F4D-4EA5-81FA-6124AECBF3F1}"/>
              </a:ext>
            </a:extLst>
          </p:cNvPr>
          <p:cNvSpPr>
            <a:spLocks noGrp="1"/>
          </p:cNvSpPr>
          <p:nvPr>
            <p:ph type="ftr" sz="quarter" idx="11"/>
          </p:nvPr>
        </p:nvSpPr>
        <p:spPr>
          <a:xfrm>
            <a:off x="4470400" y="6324600"/>
            <a:ext cx="38608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006944F-5C97-43C7-82C3-FAE42042AD98}"/>
              </a:ext>
            </a:extLst>
          </p:cNvPr>
          <p:cNvSpPr>
            <a:spLocks noGrp="1"/>
          </p:cNvSpPr>
          <p:nvPr>
            <p:ph type="sldNum" sz="quarter" idx="12"/>
          </p:nvPr>
        </p:nvSpPr>
        <p:spPr>
          <a:xfrm>
            <a:off x="9042400" y="6324600"/>
            <a:ext cx="2540000" cy="457200"/>
          </a:xfrm>
        </p:spPr>
        <p:txBody>
          <a:bodyPr/>
          <a:lstStyle>
            <a:lvl1pPr>
              <a:defRPr/>
            </a:lvl1pPr>
          </a:lstStyle>
          <a:p>
            <a:pPr>
              <a:defRPr/>
            </a:pPr>
            <a:fld id="{5B7135EC-C365-4F1D-A752-3AF0C7D595D6}" type="slidenum">
              <a:rPr lang="en-US"/>
              <a:pPr>
                <a:defRPr/>
              </a:pPr>
              <a:t>‹#›</a:t>
            </a:fld>
            <a:endParaRPr lang="en-US"/>
          </a:p>
        </p:txBody>
      </p:sp>
    </p:spTree>
    <p:extLst>
      <p:ext uri="{BB962C8B-B14F-4D97-AF65-F5344CB8AC3E}">
        <p14:creationId xmlns:p14="http://schemas.microsoft.com/office/powerpoint/2010/main" val="199397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A3AB7EE-C036-4DB4-BCAD-4CD90E1EAB54}" type="slidenum">
              <a:rPr lang="en-US" altLang="en-US" smtClean="0"/>
              <a:pPr>
                <a:defRPr/>
              </a:pPr>
              <a:t>‹#›</a:t>
            </a:fld>
            <a:endParaRPr lang="en-US" altLang="en-US"/>
          </a:p>
        </p:txBody>
      </p:sp>
    </p:spTree>
    <p:extLst>
      <p:ext uri="{BB962C8B-B14F-4D97-AF65-F5344CB8AC3E}">
        <p14:creationId xmlns:p14="http://schemas.microsoft.com/office/powerpoint/2010/main" val="308076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CA66F7A9-9CE3-470E-BB59-15CC01F1632D}" type="slidenum">
              <a:rPr lang="en-US" altLang="en-US" smtClean="0"/>
              <a:pPr>
                <a:defRPr/>
              </a:pPr>
              <a:t>‹#›</a:t>
            </a:fld>
            <a:endParaRPr lang="en-US"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1A42792-F30C-429C-B847-F8EA00EBF929}" type="slidenum">
              <a:rPr lang="en-US" altLang="en-US" smtClean="0"/>
              <a:pPr>
                <a:defRPr/>
              </a:pPr>
              <a:t>‹#›</a:t>
            </a:fld>
            <a:endParaRPr lang="en-US" altLang="en-US"/>
          </a:p>
        </p:txBody>
      </p:sp>
    </p:spTree>
    <p:extLst>
      <p:ext uri="{BB962C8B-B14F-4D97-AF65-F5344CB8AC3E}">
        <p14:creationId xmlns:p14="http://schemas.microsoft.com/office/powerpoint/2010/main" val="386161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A6BD65B9-B6C4-4FA0-98F2-1F7215EE4395}" type="slidenum">
              <a:rPr lang="en-US" altLang="en-US" smtClean="0"/>
              <a:pPr>
                <a:defRPr/>
              </a:pPr>
              <a:t>‹#›</a:t>
            </a:fld>
            <a:endParaRPr lang="en-US" altLang="en-US"/>
          </a:p>
        </p:txBody>
      </p:sp>
    </p:spTree>
    <p:extLst>
      <p:ext uri="{BB962C8B-B14F-4D97-AF65-F5344CB8AC3E}">
        <p14:creationId xmlns:p14="http://schemas.microsoft.com/office/powerpoint/2010/main" val="270542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B67431D9-6330-4696-9D95-E0E973C6B0C1}" type="slidenum">
              <a:rPr lang="en-US" altLang="en-US" smtClean="0"/>
              <a:pPr>
                <a:defRPr/>
              </a:pPr>
              <a:t>‹#›</a:t>
            </a:fld>
            <a:endParaRPr lang="en-US" altLang="en-US"/>
          </a:p>
        </p:txBody>
      </p:sp>
    </p:spTree>
    <p:extLst>
      <p:ext uri="{BB962C8B-B14F-4D97-AF65-F5344CB8AC3E}">
        <p14:creationId xmlns:p14="http://schemas.microsoft.com/office/powerpoint/2010/main" val="395937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8D1E484E-6BD9-49DE-9023-117621ACAA14}" type="slidenum">
              <a:rPr lang="en-US" altLang="en-US" smtClean="0"/>
              <a:pPr>
                <a:defRPr/>
              </a:pPr>
              <a:t>‹#›</a:t>
            </a:fld>
            <a:endParaRPr lang="en-US" altLang="en-US"/>
          </a:p>
        </p:txBody>
      </p:sp>
    </p:spTree>
    <p:extLst>
      <p:ext uri="{BB962C8B-B14F-4D97-AF65-F5344CB8AC3E}">
        <p14:creationId xmlns:p14="http://schemas.microsoft.com/office/powerpoint/2010/main" val="400721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endParaRPr lang="en-US"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EE362FF-8449-4BE3-A16B-99A9C3E76645}" type="slidenum">
              <a:rPr lang="en-US" altLang="en-US" smtClean="0"/>
              <a:pPr>
                <a:defRPr/>
              </a:pPr>
              <a:t>‹#›</a:t>
            </a:fld>
            <a:endParaRPr lang="en-US" altLang="en-US"/>
          </a:p>
        </p:txBody>
      </p:sp>
    </p:spTree>
    <p:extLst>
      <p:ext uri="{BB962C8B-B14F-4D97-AF65-F5344CB8AC3E}">
        <p14:creationId xmlns:p14="http://schemas.microsoft.com/office/powerpoint/2010/main" val="175635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9A20E126-54F1-4D91-94C2-D268CA7319AE}" type="slidenum">
              <a:rPr lang="en-US" altLang="en-US" smtClean="0"/>
              <a:pPr>
                <a:defRPr/>
              </a:pPr>
              <a:t>‹#›</a:t>
            </a:fld>
            <a:endParaRPr lang="en-US" altLang="en-US"/>
          </a:p>
        </p:txBody>
      </p:sp>
    </p:spTree>
    <p:extLst>
      <p:ext uri="{BB962C8B-B14F-4D97-AF65-F5344CB8AC3E}">
        <p14:creationId xmlns:p14="http://schemas.microsoft.com/office/powerpoint/2010/main" val="394154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BBD6EC0C-3065-4038-A6F0-D64D38325F77}" type="slidenum">
              <a:rPr lang="en-US" altLang="en-US" smtClean="0"/>
              <a:pPr>
                <a:defRPr/>
              </a:pPr>
              <a:t>‹#›</a:t>
            </a:fld>
            <a:endParaRPr lang="en-US"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1797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F050B1-F79A-4C77-80C3-5FF5408C204A}"/>
              </a:ext>
            </a:extLst>
          </p:cNvPr>
          <p:cNvSpPr>
            <a:spLocks noGrp="1"/>
          </p:cNvSpPr>
          <p:nvPr>
            <p:ph type="subTitle" idx="1"/>
          </p:nvPr>
        </p:nvSpPr>
        <p:spPr>
          <a:xfrm>
            <a:off x="2349500" y="4456113"/>
            <a:ext cx="7543800" cy="1143000"/>
          </a:xfrm>
        </p:spPr>
        <p:txBody>
          <a:bodyPr rtlCol="0"/>
          <a:lstStyle/>
          <a:p>
            <a:pPr fontAlgn="auto">
              <a:defRPr/>
            </a:pPr>
            <a:endParaRPr lang="en-US" dirty="0"/>
          </a:p>
        </p:txBody>
      </p:sp>
      <p:pic>
        <p:nvPicPr>
          <p:cNvPr id="27655" name="Picture 2" descr="Walt Disney සඳහා පින්තුර ප්‍රතිඵල">
            <a:extLst>
              <a:ext uri="{FF2B5EF4-FFF2-40B4-BE49-F238E27FC236}">
                <a16:creationId xmlns:a16="http://schemas.microsoft.com/office/drawing/2014/main" id="{23E3011D-172D-4474-A48B-CB0316765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927" y="1475453"/>
            <a:ext cx="2911077" cy="173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2" descr="J.K. Rowling සඳහා පින්තුර ප්‍රතිඵල">
            <a:extLst>
              <a:ext uri="{FF2B5EF4-FFF2-40B4-BE49-F238E27FC236}">
                <a16:creationId xmlns:a16="http://schemas.microsoft.com/office/drawing/2014/main" id="{D2C250CF-2A95-4F18-9AE7-98DAF1FFA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801" y="1475453"/>
            <a:ext cx="1982398" cy="218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2" descr="අදාළ රූපය">
            <a:extLst>
              <a:ext uri="{FF2B5EF4-FFF2-40B4-BE49-F238E27FC236}">
                <a16:creationId xmlns:a16="http://schemas.microsoft.com/office/drawing/2014/main" id="{56B4633F-56D0-4A2B-8279-A1D8F70B06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220" y="3922666"/>
            <a:ext cx="2502556" cy="18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2" descr="Bill Gates සඳහා පින්තුර ප්‍රතිඵල">
            <a:extLst>
              <a:ext uri="{FF2B5EF4-FFF2-40B4-BE49-F238E27FC236}">
                <a16:creationId xmlns:a16="http://schemas.microsoft.com/office/drawing/2014/main" id="{40A9D036-87F9-428A-9020-FA70F52707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6360"/>
          <a:stretch>
            <a:fillRect/>
          </a:stretch>
        </p:blipFill>
        <p:spPr bwMode="auto">
          <a:xfrm>
            <a:off x="7155365" y="4011470"/>
            <a:ext cx="3083069" cy="184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2" descr="Image result for famous entrepreneurs in sri lanka">
            <a:extLst>
              <a:ext uri="{FF2B5EF4-FFF2-40B4-BE49-F238E27FC236}">
                <a16:creationId xmlns:a16="http://schemas.microsoft.com/office/drawing/2014/main" id="{B902E88A-C184-4637-A067-029ED6C7E7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9746" r="11040"/>
          <a:stretch>
            <a:fillRect/>
          </a:stretch>
        </p:blipFill>
        <p:spPr bwMode="auto">
          <a:xfrm>
            <a:off x="7391997" y="1463244"/>
            <a:ext cx="2517662" cy="203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2" descr="Image result for Mark Zuckerberg">
            <a:extLst>
              <a:ext uri="{FF2B5EF4-FFF2-40B4-BE49-F238E27FC236}">
                <a16:creationId xmlns:a16="http://schemas.microsoft.com/office/drawing/2014/main" id="{15ACD69E-75EE-4E93-85BC-3B38950709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596" r="24567"/>
          <a:stretch>
            <a:fillRect/>
          </a:stretch>
        </p:blipFill>
        <p:spPr bwMode="auto">
          <a:xfrm>
            <a:off x="4692928" y="3936953"/>
            <a:ext cx="2227284" cy="190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D0093807-D65E-463B-8C1F-6F43094BF680}"/>
              </a:ext>
            </a:extLst>
          </p:cNvPr>
          <p:cNvSpPr/>
          <p:nvPr/>
        </p:nvSpPr>
        <p:spPr>
          <a:xfrm rot="19962889">
            <a:off x="3520043" y="3005372"/>
            <a:ext cx="4848606" cy="992579"/>
          </a:xfrm>
          <a:prstGeom prst="rect">
            <a:avLst/>
          </a:prstGeom>
          <a:solidFill>
            <a:schemeClr val="bg1"/>
          </a:solidFill>
        </p:spPr>
        <p:txBody>
          <a:bodyPr lIns="68580" tIns="34290" rIns="68580" bIns="34290">
            <a:spAutoFit/>
          </a:bodyPr>
          <a:lstStyle/>
          <a:p>
            <a:pPr algn="ctr">
              <a:defRPr/>
            </a:pP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entrepreneurs</a:t>
            </a:r>
          </a:p>
        </p:txBody>
      </p:sp>
      <p:sp>
        <p:nvSpPr>
          <p:cNvPr id="13" name="Title 1">
            <a:extLst>
              <a:ext uri="{FF2B5EF4-FFF2-40B4-BE49-F238E27FC236}">
                <a16:creationId xmlns:a16="http://schemas.microsoft.com/office/drawing/2014/main" id="{04297D0F-D800-4F73-B428-696C7297CBAC}"/>
              </a:ext>
            </a:extLst>
          </p:cNvPr>
          <p:cNvSpPr txBox="1">
            <a:spLocks/>
          </p:cNvSpPr>
          <p:nvPr/>
        </p:nvSpPr>
        <p:spPr>
          <a:xfrm>
            <a:off x="2057401" y="287339"/>
            <a:ext cx="7934905" cy="1038225"/>
          </a:xfrm>
          <a:prstGeom prst="rect">
            <a:avLst/>
          </a:prstGeom>
        </p:spPr>
        <p:txBody>
          <a:bodyPr anchor="b">
            <a:normAutofit fontScale="5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fontAlgn="auto">
              <a:spcAft>
                <a:spcPts val="0"/>
              </a:spcAft>
              <a:defRPr/>
            </a:pPr>
            <a:r>
              <a:rPr lang="en-US" dirty="0"/>
              <a:t>Do You Know These Personalities?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00147"/>
      </p:ext>
    </p:extLst>
  </p:cSld>
  <p:clrMapOvr>
    <a:masterClrMapping/>
  </p:clrMapOvr>
  <p:transition spd="med">
    <p:cover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7F4BD6-6D69-4255-B29B-60D360B2CFBB}"/>
              </a:ext>
            </a:extLst>
          </p:cNvPr>
          <p:cNvSpPr>
            <a:spLocks noGrp="1"/>
          </p:cNvSpPr>
          <p:nvPr>
            <p:ph type="title"/>
          </p:nvPr>
        </p:nvSpPr>
        <p:spPr>
          <a:xfrm>
            <a:off x="2098676" y="342106"/>
            <a:ext cx="6569075" cy="1449387"/>
          </a:xfrm>
        </p:spPr>
        <p:txBody>
          <a:bodyPr/>
          <a:lstStyle/>
          <a:p>
            <a:pPr fontAlgn="auto">
              <a:spcAft>
                <a:spcPts val="0"/>
              </a:spcAft>
              <a:defRPr/>
            </a:pPr>
            <a:r>
              <a:rPr lang="en-US" dirty="0">
                <a:solidFill>
                  <a:schemeClr val="tx1">
                    <a:lumMod val="75000"/>
                    <a:lumOff val="25000"/>
                  </a:schemeClr>
                </a:solidFill>
              </a:rPr>
              <a:t>Personal Attributes: Common Characteristics</a:t>
            </a:r>
          </a:p>
        </p:txBody>
      </p:sp>
      <p:sp>
        <p:nvSpPr>
          <p:cNvPr id="29700" name="AutoShape 4" descr="Image result for common characteristics of entrepreneurs">
            <a:extLst>
              <a:ext uri="{FF2B5EF4-FFF2-40B4-BE49-F238E27FC236}">
                <a16:creationId xmlns:a16="http://schemas.microsoft.com/office/drawing/2014/main" id="{2F66D1AB-8EAE-4B08-9E17-48B4193D5261}"/>
              </a:ext>
            </a:extLst>
          </p:cNvPr>
          <p:cNvSpPr>
            <a:spLocks noChangeAspect="1" noChangeArrowheads="1"/>
          </p:cNvSpPr>
          <p:nvPr/>
        </p:nvSpPr>
        <p:spPr bwMode="auto">
          <a:xfrm>
            <a:off x="8472489" y="3136900"/>
            <a:ext cx="166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 name="Rectangle 4">
            <a:extLst>
              <a:ext uri="{FF2B5EF4-FFF2-40B4-BE49-F238E27FC236}">
                <a16:creationId xmlns:a16="http://schemas.microsoft.com/office/drawing/2014/main" id="{A5279684-DF58-483A-8D4B-5706A23CC7F8}"/>
              </a:ext>
            </a:extLst>
          </p:cNvPr>
          <p:cNvSpPr txBox="1">
            <a:spLocks noChangeArrowheads="1"/>
          </p:cNvSpPr>
          <p:nvPr/>
        </p:nvSpPr>
        <p:spPr bwMode="auto">
          <a:xfrm>
            <a:off x="5954714" y="1922464"/>
            <a:ext cx="4713287"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400" dirty="0"/>
              <a:t>The Right Connections</a:t>
            </a:r>
          </a:p>
          <a:p>
            <a:pPr lvl="1" eaLnBrk="1" hangingPunct="1"/>
            <a:r>
              <a:rPr lang="en-US" altLang="en-US" sz="2400" dirty="0"/>
              <a:t>Exit Preparedness</a:t>
            </a:r>
          </a:p>
          <a:p>
            <a:pPr lvl="1" eaLnBrk="1" hangingPunct="1"/>
            <a:r>
              <a:rPr lang="en-US" altLang="en-US" sz="2400" dirty="0"/>
              <a:t>Ability to Question Themselves</a:t>
            </a:r>
          </a:p>
          <a:p>
            <a:pPr lvl="1" eaLnBrk="1" hangingPunct="1"/>
            <a:r>
              <a:rPr lang="en-US" altLang="en-US" sz="2400" dirty="0"/>
              <a:t>Original thinkers</a:t>
            </a:r>
          </a:p>
          <a:p>
            <a:pPr lvl="1" eaLnBrk="1" hangingPunct="1"/>
            <a:r>
              <a:rPr lang="en-US" altLang="en-US" sz="2400" dirty="0"/>
              <a:t>Take responsibility for own actions</a:t>
            </a:r>
          </a:p>
          <a:p>
            <a:pPr lvl="1" eaLnBrk="1" hangingPunct="1"/>
            <a:r>
              <a:rPr lang="en-US" altLang="en-US" sz="2400" dirty="0"/>
              <a:t>Feel competent and capable</a:t>
            </a:r>
          </a:p>
          <a:p>
            <a:pPr lvl="1" eaLnBrk="1" hangingPunct="1"/>
            <a:r>
              <a:rPr lang="en-US" altLang="en-US" sz="2400" dirty="0"/>
              <a:t>Set high goals and enjoy working toward them</a:t>
            </a:r>
          </a:p>
        </p:txBody>
      </p:sp>
      <p:sp>
        <p:nvSpPr>
          <p:cNvPr id="8" name="Rectangle 4">
            <a:extLst>
              <a:ext uri="{FF2B5EF4-FFF2-40B4-BE49-F238E27FC236}">
                <a16:creationId xmlns:a16="http://schemas.microsoft.com/office/drawing/2014/main" id="{838C601C-4325-458B-8ADA-7A6D2AF388CC}"/>
              </a:ext>
            </a:extLst>
          </p:cNvPr>
          <p:cNvSpPr txBox="1">
            <a:spLocks noChangeArrowheads="1"/>
          </p:cNvSpPr>
          <p:nvPr/>
        </p:nvSpPr>
        <p:spPr bwMode="auto">
          <a:xfrm>
            <a:off x="1600201" y="1874839"/>
            <a:ext cx="4713287"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400" dirty="0"/>
              <a:t>Passion and Motivation</a:t>
            </a:r>
          </a:p>
          <a:p>
            <a:pPr lvl="1" eaLnBrk="1" hangingPunct="1"/>
            <a:r>
              <a:rPr lang="en-US" altLang="en-US" sz="2400" dirty="0"/>
              <a:t>Not Afraid to Take Risks - Risk takers</a:t>
            </a:r>
          </a:p>
          <a:p>
            <a:pPr lvl="1" eaLnBrk="1" hangingPunct="1"/>
            <a:r>
              <a:rPr lang="en-US" altLang="en-US" sz="2400" dirty="0"/>
              <a:t>Self-belief, Hard Work and Disciplined Dedication</a:t>
            </a:r>
          </a:p>
          <a:p>
            <a:pPr lvl="1" eaLnBrk="1" hangingPunct="1"/>
            <a:r>
              <a:rPr lang="en-US" altLang="en-US" sz="2400" dirty="0"/>
              <a:t>Adaptable and Flexible</a:t>
            </a:r>
          </a:p>
          <a:p>
            <a:pPr lvl="1" eaLnBrk="1" hangingPunct="1"/>
            <a:r>
              <a:rPr lang="en-US" altLang="en-US" sz="2400" dirty="0"/>
              <a:t>Product and Market Knowledge</a:t>
            </a:r>
          </a:p>
          <a:p>
            <a:pPr lvl="1" eaLnBrk="1" hangingPunct="1"/>
            <a:r>
              <a:rPr lang="en-US" altLang="en-US" sz="2400" dirty="0"/>
              <a:t>Strong Money Management</a:t>
            </a:r>
          </a:p>
          <a:p>
            <a:pPr lvl="1" eaLnBrk="1" hangingPunct="1"/>
            <a:r>
              <a:rPr lang="en-US" altLang="en-US" sz="2400" dirty="0"/>
              <a:t>Effective Planning (Not Over-Planning) Skills</a:t>
            </a:r>
          </a:p>
        </p:txBody>
      </p:sp>
      <p:pic>
        <p:nvPicPr>
          <p:cNvPr id="10" name="Picture 6" descr="Image result for common characteristics of entrepreneurs">
            <a:extLst>
              <a:ext uri="{FF2B5EF4-FFF2-40B4-BE49-F238E27FC236}">
                <a16:creationId xmlns:a16="http://schemas.microsoft.com/office/drawing/2014/main" id="{994A9B06-A0F3-4825-B064-2F22CDAD7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1356" y="131326"/>
            <a:ext cx="2203450" cy="172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192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4" descr="Image result for common characteristics of entrepreneurs">
            <a:extLst>
              <a:ext uri="{FF2B5EF4-FFF2-40B4-BE49-F238E27FC236}">
                <a16:creationId xmlns:a16="http://schemas.microsoft.com/office/drawing/2014/main" id="{2F66D1AB-8EAE-4B08-9E17-48B4193D5261}"/>
              </a:ext>
            </a:extLst>
          </p:cNvPr>
          <p:cNvSpPr>
            <a:spLocks noChangeAspect="1" noChangeArrowheads="1"/>
          </p:cNvSpPr>
          <p:nvPr/>
        </p:nvSpPr>
        <p:spPr bwMode="auto">
          <a:xfrm>
            <a:off x="8472489" y="3136900"/>
            <a:ext cx="166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Rectangle 3">
            <a:extLst>
              <a:ext uri="{FF2B5EF4-FFF2-40B4-BE49-F238E27FC236}">
                <a16:creationId xmlns:a16="http://schemas.microsoft.com/office/drawing/2014/main" id="{CDB4CC6C-6632-4146-B644-483490090004}"/>
              </a:ext>
            </a:extLst>
          </p:cNvPr>
          <p:cNvSpPr txBox="1">
            <a:spLocks noChangeArrowheads="1"/>
          </p:cNvSpPr>
          <p:nvPr/>
        </p:nvSpPr>
        <p:spPr bwMode="auto">
          <a:xfrm>
            <a:off x="2147887" y="1981201"/>
            <a:ext cx="3983038"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dirty="0">
                <a:solidFill>
                  <a:srgbClr val="00B050"/>
                </a:solidFill>
              </a:rPr>
              <a:t>Successful</a:t>
            </a:r>
          </a:p>
          <a:p>
            <a:pPr lvl="1" eaLnBrk="1" hangingPunct="1"/>
            <a:r>
              <a:rPr lang="en-US" altLang="en-US" sz="2800" dirty="0">
                <a:solidFill>
                  <a:srgbClr val="00B050"/>
                </a:solidFill>
              </a:rPr>
              <a:t>Creative and Innovative</a:t>
            </a:r>
          </a:p>
          <a:p>
            <a:pPr lvl="1" eaLnBrk="1" hangingPunct="1"/>
            <a:r>
              <a:rPr lang="en-US" altLang="en-US" sz="2800" dirty="0">
                <a:solidFill>
                  <a:srgbClr val="00B050"/>
                </a:solidFill>
              </a:rPr>
              <a:t>Position themselves in shifting or new markets</a:t>
            </a:r>
          </a:p>
          <a:p>
            <a:pPr lvl="1" eaLnBrk="1" hangingPunct="1"/>
            <a:r>
              <a:rPr lang="en-US" altLang="en-US" sz="2800" dirty="0">
                <a:solidFill>
                  <a:srgbClr val="00B050"/>
                </a:solidFill>
              </a:rPr>
              <a:t>Create new products</a:t>
            </a:r>
          </a:p>
          <a:p>
            <a:pPr lvl="1" eaLnBrk="1" hangingPunct="1"/>
            <a:r>
              <a:rPr lang="en-US" altLang="en-US" sz="2800" dirty="0">
                <a:solidFill>
                  <a:srgbClr val="00B050"/>
                </a:solidFill>
              </a:rPr>
              <a:t>Create new processes</a:t>
            </a:r>
          </a:p>
          <a:p>
            <a:pPr lvl="1" eaLnBrk="1" hangingPunct="1"/>
            <a:r>
              <a:rPr lang="en-US" altLang="en-US" sz="2800" dirty="0">
                <a:solidFill>
                  <a:srgbClr val="00B050"/>
                </a:solidFill>
              </a:rPr>
              <a:t>Create new delivery</a:t>
            </a:r>
          </a:p>
        </p:txBody>
      </p:sp>
      <p:sp>
        <p:nvSpPr>
          <p:cNvPr id="11" name="Rectangle 4">
            <a:extLst>
              <a:ext uri="{FF2B5EF4-FFF2-40B4-BE49-F238E27FC236}">
                <a16:creationId xmlns:a16="http://schemas.microsoft.com/office/drawing/2014/main" id="{A5279684-DF58-483A-8D4B-5706A23CC7F8}"/>
              </a:ext>
            </a:extLst>
          </p:cNvPr>
          <p:cNvSpPr txBox="1">
            <a:spLocks noChangeArrowheads="1"/>
          </p:cNvSpPr>
          <p:nvPr/>
        </p:nvSpPr>
        <p:spPr bwMode="auto">
          <a:xfrm>
            <a:off x="6172200" y="2024063"/>
            <a:ext cx="3856038"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dirty="0">
                <a:solidFill>
                  <a:srgbClr val="FF0000"/>
                </a:solidFill>
              </a:rPr>
              <a:t>Unsuccessful</a:t>
            </a:r>
          </a:p>
          <a:p>
            <a:pPr lvl="1" eaLnBrk="1" hangingPunct="1"/>
            <a:r>
              <a:rPr lang="en-US" altLang="en-US" sz="2800" dirty="0">
                <a:solidFill>
                  <a:srgbClr val="FF0000"/>
                </a:solidFill>
              </a:rPr>
              <a:t>Poor Managers</a:t>
            </a:r>
          </a:p>
          <a:p>
            <a:pPr lvl="1" eaLnBrk="1" hangingPunct="1"/>
            <a:r>
              <a:rPr lang="en-US" altLang="en-US" sz="2800" dirty="0">
                <a:solidFill>
                  <a:srgbClr val="FF0000"/>
                </a:solidFill>
              </a:rPr>
              <a:t>Low work ethic</a:t>
            </a:r>
          </a:p>
          <a:p>
            <a:pPr lvl="1" eaLnBrk="1" hangingPunct="1"/>
            <a:r>
              <a:rPr lang="en-US" altLang="en-US" sz="2800" dirty="0">
                <a:solidFill>
                  <a:srgbClr val="FF0000"/>
                </a:solidFill>
              </a:rPr>
              <a:t>Inefficient</a:t>
            </a:r>
          </a:p>
          <a:p>
            <a:pPr lvl="1" eaLnBrk="1" hangingPunct="1"/>
            <a:r>
              <a:rPr lang="en-US" altLang="en-US" sz="2800" dirty="0">
                <a:solidFill>
                  <a:srgbClr val="FF0000"/>
                </a:solidFill>
              </a:rPr>
              <a:t>Failure to plan and prepare</a:t>
            </a:r>
          </a:p>
          <a:p>
            <a:pPr lvl="1" eaLnBrk="1" hangingPunct="1"/>
            <a:r>
              <a:rPr lang="en-US" altLang="en-US" sz="2800" dirty="0">
                <a:solidFill>
                  <a:srgbClr val="FF0000"/>
                </a:solidFill>
              </a:rPr>
              <a:t>Poor money managers</a:t>
            </a:r>
          </a:p>
          <a:p>
            <a:pPr lvl="1" eaLnBrk="1" hangingPunct="1">
              <a:buFont typeface="Wingdings" panose="05000000000000000000" pitchFamily="2" charset="2"/>
              <a:buNone/>
            </a:pPr>
            <a:endParaRPr lang="en-US" altLang="en-US" sz="1600" dirty="0"/>
          </a:p>
        </p:txBody>
      </p:sp>
      <p:sp>
        <p:nvSpPr>
          <p:cNvPr id="8" name="Title 6">
            <a:extLst>
              <a:ext uri="{FF2B5EF4-FFF2-40B4-BE49-F238E27FC236}">
                <a16:creationId xmlns:a16="http://schemas.microsoft.com/office/drawing/2014/main" id="{FE451D7D-D694-46D8-9AA8-947E6A7FF673}"/>
              </a:ext>
            </a:extLst>
          </p:cNvPr>
          <p:cNvSpPr>
            <a:spLocks noGrp="1"/>
          </p:cNvSpPr>
          <p:nvPr>
            <p:ph type="title"/>
          </p:nvPr>
        </p:nvSpPr>
        <p:spPr>
          <a:xfrm>
            <a:off x="2098676" y="342106"/>
            <a:ext cx="6569075" cy="1449387"/>
          </a:xfrm>
        </p:spPr>
        <p:txBody>
          <a:bodyPr/>
          <a:lstStyle/>
          <a:p>
            <a:pPr fontAlgn="auto">
              <a:spcAft>
                <a:spcPts val="0"/>
              </a:spcAft>
              <a:defRPr/>
            </a:pPr>
            <a:r>
              <a:rPr lang="en-US" dirty="0">
                <a:solidFill>
                  <a:schemeClr val="tx1">
                    <a:lumMod val="75000"/>
                    <a:lumOff val="25000"/>
                  </a:schemeClr>
                </a:solidFill>
              </a:rPr>
              <a:t>Personal Attributes: Common Characteristics</a:t>
            </a:r>
          </a:p>
        </p:txBody>
      </p:sp>
    </p:spTree>
    <p:extLst>
      <p:ext uri="{BB962C8B-B14F-4D97-AF65-F5344CB8AC3E}">
        <p14:creationId xmlns:p14="http://schemas.microsoft.com/office/powerpoint/2010/main" val="82457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347A643-5B77-4B4B-8D0F-1E6445837E42}"/>
              </a:ext>
            </a:extLst>
          </p:cNvPr>
          <p:cNvSpPr>
            <a:spLocks noGrp="1" noChangeArrowheads="1"/>
          </p:cNvSpPr>
          <p:nvPr>
            <p:ph type="title"/>
          </p:nvPr>
        </p:nvSpPr>
        <p:spPr/>
        <p:txBody>
          <a:bodyPr/>
          <a:lstStyle/>
          <a:p>
            <a:pPr fontAlgn="auto">
              <a:spcAft>
                <a:spcPts val="0"/>
              </a:spcAft>
              <a:defRPr/>
            </a:pPr>
            <a:r>
              <a:rPr lang="en-US" dirty="0">
                <a:solidFill>
                  <a:schemeClr val="tx1">
                    <a:lumMod val="75000"/>
                    <a:lumOff val="25000"/>
                  </a:schemeClr>
                </a:solidFill>
              </a:rPr>
              <a:t>Personal Attributes</a:t>
            </a:r>
          </a:p>
        </p:txBody>
      </p:sp>
      <p:sp>
        <p:nvSpPr>
          <p:cNvPr id="34819" name="Rectangle 3">
            <a:extLst>
              <a:ext uri="{FF2B5EF4-FFF2-40B4-BE49-F238E27FC236}">
                <a16:creationId xmlns:a16="http://schemas.microsoft.com/office/drawing/2014/main" id="{BDECC5BB-210F-4A25-BDAE-F03F5CD86935}"/>
              </a:ext>
            </a:extLst>
          </p:cNvPr>
          <p:cNvSpPr>
            <a:spLocks noGrp="1" noChangeArrowheads="1"/>
          </p:cNvSpPr>
          <p:nvPr>
            <p:ph idx="1"/>
          </p:nvPr>
        </p:nvSpPr>
        <p:spPr/>
        <p:txBody>
          <a:bodyPr/>
          <a:lstStyle/>
          <a:p>
            <a:r>
              <a:rPr lang="en-US" altLang="en-US" sz="2800" dirty="0"/>
              <a:t>Entrepreneurs are Made, Not Born!</a:t>
            </a:r>
          </a:p>
          <a:p>
            <a:pPr lvl="1"/>
            <a:r>
              <a:rPr lang="en-US" altLang="en-US" dirty="0"/>
              <a:t>Many of these key attributes are developed early in life, with the family environment playing an important role</a:t>
            </a:r>
          </a:p>
          <a:p>
            <a:pPr lvl="2"/>
            <a:r>
              <a:rPr lang="en-US" altLang="en-US" dirty="0"/>
              <a:t>Entrepreneurs tend to have had self employed parents who tend to support and encourage independence, achievement, and responsibility</a:t>
            </a:r>
          </a:p>
          <a:p>
            <a:pPr lvl="2"/>
            <a:r>
              <a:rPr lang="en-US" altLang="en-US" dirty="0"/>
              <a:t>Firstborns tend to have more entrepreneurial attributes because they receive more attention, have to forge their own way, thus creating higher self-confidence</a:t>
            </a:r>
          </a:p>
          <a:p>
            <a:r>
              <a:rPr lang="en-US" altLang="en-US" sz="2800" dirty="0"/>
              <a:t>Entrepreneurial Careers</a:t>
            </a:r>
          </a:p>
          <a:p>
            <a:pPr lvl="1"/>
            <a:r>
              <a:rPr lang="en-US" altLang="en-US" dirty="0"/>
              <a:t>The idea that entrepreneurial success leads to more entrepreneurial activity may explain why many entrepreneurs start multiple companies over the course of their career</a:t>
            </a:r>
          </a:p>
          <a:p>
            <a:pPr lvl="2"/>
            <a:r>
              <a:rPr lang="en-US" altLang="en-US" i="1" u="sng" dirty="0"/>
              <a:t>Corridor Principle</a:t>
            </a:r>
            <a:r>
              <a:rPr lang="en-US" altLang="en-US" dirty="0"/>
              <a:t>- Using one business to start or acquire others and then repeating the process</a:t>
            </a:r>
          </a:p>
          <a:p>
            <a:pPr lvl="2"/>
            <a:r>
              <a:rPr lang="en-US" altLang="en-US" i="1" u="sng" dirty="0"/>
              <a:t>Serial Entrepreneurs</a:t>
            </a:r>
            <a:r>
              <a:rPr lang="en-US" altLang="en-US" dirty="0"/>
              <a:t>- A person who founds and operates multiple companies during one career</a:t>
            </a:r>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155761818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837490"/>
      </p:ext>
    </p:extLst>
  </p:cSld>
  <p:clrMapOvr>
    <a:masterClrMapping/>
  </p:clrMapOvr>
  <p:transition spd="med">
    <p:cover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CF6E-9C6B-4262-A927-75623135E7DB}"/>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Strong Management Skills</a:t>
            </a:r>
          </a:p>
        </p:txBody>
      </p:sp>
      <p:sp>
        <p:nvSpPr>
          <p:cNvPr id="35843" name="Content Placeholder 2">
            <a:extLst>
              <a:ext uri="{FF2B5EF4-FFF2-40B4-BE49-F238E27FC236}">
                <a16:creationId xmlns:a16="http://schemas.microsoft.com/office/drawing/2014/main" id="{9410AA9C-62D6-4615-8C7C-45EECB33471C}"/>
              </a:ext>
            </a:extLst>
          </p:cNvPr>
          <p:cNvSpPr>
            <a:spLocks noGrp="1"/>
          </p:cNvSpPr>
          <p:nvPr>
            <p:ph idx="1"/>
          </p:nvPr>
        </p:nvSpPr>
        <p:spPr>
          <a:xfrm>
            <a:off x="3962401" y="1905001"/>
            <a:ext cx="3978275" cy="3563937"/>
          </a:xfrm>
        </p:spPr>
        <p:txBody>
          <a:bodyPr/>
          <a:lstStyle/>
          <a:p>
            <a:r>
              <a:rPr lang="en-US" altLang="en-US" sz="2800" dirty="0"/>
              <a:t>Time Management</a:t>
            </a:r>
          </a:p>
          <a:p>
            <a:r>
              <a:rPr lang="en-US" altLang="en-US" sz="2800" dirty="0"/>
              <a:t>Employee Management</a:t>
            </a:r>
          </a:p>
          <a:p>
            <a:r>
              <a:rPr lang="en-US" altLang="en-US" sz="2800" dirty="0"/>
              <a:t>Customer Management</a:t>
            </a:r>
          </a:p>
          <a:p>
            <a:r>
              <a:rPr lang="en-US" altLang="en-US" sz="2800" dirty="0"/>
              <a:t>Sales Management</a:t>
            </a:r>
          </a:p>
          <a:p>
            <a:r>
              <a:rPr lang="en-US" altLang="en-US" sz="2800" dirty="0"/>
              <a:t>Financial Management</a:t>
            </a:r>
          </a:p>
          <a:p>
            <a:r>
              <a:rPr lang="en-US" altLang="en-US" sz="2800" dirty="0"/>
              <a:t>Business Management</a:t>
            </a:r>
          </a:p>
          <a:p>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a:ln>
            <a:solidFill>
              <a:srgbClr val="00B0F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408771"/>
      </p:ext>
    </p:extLst>
  </p:cSld>
  <p:clrMapOvr>
    <a:masterClrMapping/>
  </p:clrMapOvr>
  <p:transition spd="med">
    <p:cover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8D5-9334-470E-B67C-7E41316BDAB5}"/>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Business Environment</a:t>
            </a:r>
          </a:p>
        </p:txBody>
      </p:sp>
      <p:sp>
        <p:nvSpPr>
          <p:cNvPr id="36867" name="Content Placeholder 2">
            <a:extLst>
              <a:ext uri="{FF2B5EF4-FFF2-40B4-BE49-F238E27FC236}">
                <a16:creationId xmlns:a16="http://schemas.microsoft.com/office/drawing/2014/main" id="{3740CC2D-4DF2-442F-BEC6-1A4FAD01C982}"/>
              </a:ext>
            </a:extLst>
          </p:cNvPr>
          <p:cNvSpPr>
            <a:spLocks noGrp="1"/>
          </p:cNvSpPr>
          <p:nvPr>
            <p:ph idx="1"/>
          </p:nvPr>
        </p:nvSpPr>
        <p:spPr>
          <a:xfrm>
            <a:off x="8686800" y="4341812"/>
            <a:ext cx="3048000" cy="1677988"/>
          </a:xfrm>
        </p:spPr>
        <p:txBody>
          <a:bodyPr>
            <a:normAutofit lnSpcReduction="10000"/>
          </a:bodyPr>
          <a:lstStyle/>
          <a:p>
            <a:r>
              <a:rPr lang="en-US" altLang="en-US" sz="2400" dirty="0"/>
              <a:t>PEST Analysis followed by a SWOT Analysis helps an organization to develop business strategy</a:t>
            </a:r>
          </a:p>
        </p:txBody>
      </p:sp>
      <p:pic>
        <p:nvPicPr>
          <p:cNvPr id="4" name="Picture 3" descr="A screenshot of a cell phone&#10;&#10;Description automatically generated">
            <a:extLst>
              <a:ext uri="{FF2B5EF4-FFF2-40B4-BE49-F238E27FC236}">
                <a16:creationId xmlns:a16="http://schemas.microsoft.com/office/drawing/2014/main" id="{F03E8411-ED2E-41E0-A38A-FB2C127F7299}"/>
              </a:ext>
            </a:extLst>
          </p:cNvPr>
          <p:cNvPicPr>
            <a:picLocks noChangeAspect="1"/>
          </p:cNvPicPr>
          <p:nvPr/>
        </p:nvPicPr>
        <p:blipFill rotWithShape="1">
          <a:blip r:embed="rId2">
            <a:extLst>
              <a:ext uri="{28A0092B-C50C-407E-A947-70E740481C1C}">
                <a14:useLocalDpi xmlns:a14="http://schemas.microsoft.com/office/drawing/2010/main" val="0"/>
              </a:ext>
            </a:extLst>
          </a:blip>
          <a:srcRect t="13815"/>
          <a:stretch/>
        </p:blipFill>
        <p:spPr>
          <a:xfrm>
            <a:off x="2286000" y="1989138"/>
            <a:ext cx="6191250" cy="4030662"/>
          </a:xfrm>
          <a:prstGeom prst="rect">
            <a:avLst/>
          </a:prstGeom>
        </p:spPr>
      </p:pic>
    </p:spTree>
    <p:extLst>
      <p:ext uri="{BB962C8B-B14F-4D97-AF65-F5344CB8AC3E}">
        <p14:creationId xmlns:p14="http://schemas.microsoft.com/office/powerpoint/2010/main" val="110444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8D5-9334-470E-B67C-7E41316BDAB5}"/>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External Factors</a:t>
            </a:r>
          </a:p>
        </p:txBody>
      </p:sp>
      <p:sp>
        <p:nvSpPr>
          <p:cNvPr id="36867" name="Content Placeholder 2">
            <a:extLst>
              <a:ext uri="{FF2B5EF4-FFF2-40B4-BE49-F238E27FC236}">
                <a16:creationId xmlns:a16="http://schemas.microsoft.com/office/drawing/2014/main" id="{3740CC2D-4DF2-442F-BEC6-1A4FAD01C982}"/>
              </a:ext>
            </a:extLst>
          </p:cNvPr>
          <p:cNvSpPr>
            <a:spLocks noGrp="1"/>
          </p:cNvSpPr>
          <p:nvPr>
            <p:ph idx="1"/>
          </p:nvPr>
        </p:nvSpPr>
        <p:spPr/>
        <p:txBody>
          <a:bodyPr/>
          <a:lstStyle/>
          <a:p>
            <a:endParaRPr lang="en-US" altLang="en-US" dirty="0"/>
          </a:p>
          <a:p>
            <a:endParaRPr lang="en-US" altLang="en-US" dirty="0"/>
          </a:p>
        </p:txBody>
      </p:sp>
      <p:sp>
        <p:nvSpPr>
          <p:cNvPr id="5" name="TextBox 4">
            <a:extLst>
              <a:ext uri="{FF2B5EF4-FFF2-40B4-BE49-F238E27FC236}">
                <a16:creationId xmlns:a16="http://schemas.microsoft.com/office/drawing/2014/main" id="{8C0BB304-63C3-4441-B820-5C853357BECE}"/>
              </a:ext>
            </a:extLst>
          </p:cNvPr>
          <p:cNvSpPr txBox="1"/>
          <p:nvPr/>
        </p:nvSpPr>
        <p:spPr>
          <a:xfrm>
            <a:off x="2286001" y="1918633"/>
            <a:ext cx="3130263" cy="1938992"/>
          </a:xfrm>
          <a:prstGeom prst="rect">
            <a:avLst/>
          </a:prstGeom>
          <a:noFill/>
        </p:spPr>
        <p:txBody>
          <a:bodyPr wrap="square" rtlCol="0">
            <a:spAutoFit/>
          </a:bodyPr>
          <a:lstStyle/>
          <a:p>
            <a:r>
              <a:rPr lang="en-US" sz="2400" dirty="0">
                <a:solidFill>
                  <a:srgbClr val="7030A0"/>
                </a:solidFill>
                <a:latin typeface="+mn-lt"/>
              </a:rPr>
              <a:t>P</a:t>
            </a:r>
            <a:r>
              <a:rPr lang="en-US" sz="2400" dirty="0">
                <a:solidFill>
                  <a:srgbClr val="FF0000"/>
                </a:solidFill>
                <a:latin typeface="+mn-lt"/>
              </a:rPr>
              <a:t>olitical</a:t>
            </a:r>
          </a:p>
          <a:p>
            <a:r>
              <a:rPr lang="en-US" sz="2400" dirty="0">
                <a:latin typeface="+mn-lt"/>
              </a:rPr>
              <a:t>- Government Policies</a:t>
            </a:r>
          </a:p>
          <a:p>
            <a:r>
              <a:rPr lang="en-US" sz="2400" dirty="0">
                <a:latin typeface="+mn-lt"/>
              </a:rPr>
              <a:t>- Current Legislations</a:t>
            </a:r>
          </a:p>
          <a:p>
            <a:r>
              <a:rPr lang="en-US" sz="2400" dirty="0">
                <a:latin typeface="+mn-lt"/>
              </a:rPr>
              <a:t>- Pressure groups</a:t>
            </a:r>
          </a:p>
          <a:p>
            <a:r>
              <a:rPr lang="en-US" sz="2400" dirty="0">
                <a:latin typeface="+mn-lt"/>
              </a:rPr>
              <a:t>- Wars and conflicts</a:t>
            </a:r>
          </a:p>
        </p:txBody>
      </p:sp>
      <p:sp>
        <p:nvSpPr>
          <p:cNvPr id="7" name="TextBox 6">
            <a:extLst>
              <a:ext uri="{FF2B5EF4-FFF2-40B4-BE49-F238E27FC236}">
                <a16:creationId xmlns:a16="http://schemas.microsoft.com/office/drawing/2014/main" id="{66E2FDD1-F246-4AF5-ADC7-0F88FDD2F5E3}"/>
              </a:ext>
            </a:extLst>
          </p:cNvPr>
          <p:cNvSpPr txBox="1"/>
          <p:nvPr/>
        </p:nvSpPr>
        <p:spPr>
          <a:xfrm>
            <a:off x="2286000" y="4092042"/>
            <a:ext cx="3581400" cy="1938992"/>
          </a:xfrm>
          <a:prstGeom prst="rect">
            <a:avLst/>
          </a:prstGeom>
          <a:noFill/>
        </p:spPr>
        <p:txBody>
          <a:bodyPr wrap="square" rtlCol="0">
            <a:spAutoFit/>
          </a:bodyPr>
          <a:lstStyle/>
          <a:p>
            <a:r>
              <a:rPr lang="en-US" sz="2400" dirty="0">
                <a:solidFill>
                  <a:srgbClr val="7030A0"/>
                </a:solidFill>
                <a:latin typeface="+mn-lt"/>
              </a:rPr>
              <a:t>E</a:t>
            </a:r>
            <a:r>
              <a:rPr lang="en-US" sz="2400" dirty="0">
                <a:solidFill>
                  <a:srgbClr val="FF0000"/>
                </a:solidFill>
                <a:latin typeface="+mn-lt"/>
              </a:rPr>
              <a:t>conomic</a:t>
            </a:r>
          </a:p>
          <a:p>
            <a:r>
              <a:rPr lang="en-US" sz="2400" dirty="0">
                <a:latin typeface="+mn-lt"/>
              </a:rPr>
              <a:t>- Home economic situation</a:t>
            </a:r>
          </a:p>
          <a:p>
            <a:r>
              <a:rPr lang="en-US" sz="2400" dirty="0">
                <a:latin typeface="+mn-lt"/>
              </a:rPr>
              <a:t>- Home economic trends</a:t>
            </a:r>
          </a:p>
          <a:p>
            <a:r>
              <a:rPr lang="en-US" sz="2400" dirty="0">
                <a:latin typeface="+mn-lt"/>
              </a:rPr>
              <a:t>- Interest/Exchange rates</a:t>
            </a:r>
          </a:p>
          <a:p>
            <a:r>
              <a:rPr lang="en-US" sz="2400" dirty="0">
                <a:latin typeface="+mn-lt"/>
              </a:rPr>
              <a:t>- Taxation</a:t>
            </a:r>
          </a:p>
        </p:txBody>
      </p:sp>
      <p:sp>
        <p:nvSpPr>
          <p:cNvPr id="8" name="TextBox 7">
            <a:extLst>
              <a:ext uri="{FF2B5EF4-FFF2-40B4-BE49-F238E27FC236}">
                <a16:creationId xmlns:a16="http://schemas.microsoft.com/office/drawing/2014/main" id="{96EB4CB5-1407-453A-87A2-908258A96A4D}"/>
              </a:ext>
            </a:extLst>
          </p:cNvPr>
          <p:cNvSpPr txBox="1"/>
          <p:nvPr/>
        </p:nvSpPr>
        <p:spPr>
          <a:xfrm>
            <a:off x="6234222" y="1783718"/>
            <a:ext cx="3130263" cy="2308324"/>
          </a:xfrm>
          <a:prstGeom prst="rect">
            <a:avLst/>
          </a:prstGeom>
          <a:noFill/>
        </p:spPr>
        <p:txBody>
          <a:bodyPr wrap="square" rtlCol="0">
            <a:spAutoFit/>
          </a:bodyPr>
          <a:lstStyle/>
          <a:p>
            <a:r>
              <a:rPr lang="en-US" sz="2400" dirty="0">
                <a:solidFill>
                  <a:srgbClr val="7030A0"/>
                </a:solidFill>
                <a:latin typeface="+mn-lt"/>
              </a:rPr>
              <a:t>S</a:t>
            </a:r>
            <a:r>
              <a:rPr lang="en-US" sz="2400" dirty="0">
                <a:solidFill>
                  <a:srgbClr val="FF0000"/>
                </a:solidFill>
                <a:latin typeface="+mn-lt"/>
              </a:rPr>
              <a:t>ocial</a:t>
            </a:r>
          </a:p>
          <a:p>
            <a:r>
              <a:rPr lang="en-US" sz="2400" dirty="0">
                <a:latin typeface="+mn-lt"/>
              </a:rPr>
              <a:t>- Lifestyle trends</a:t>
            </a:r>
          </a:p>
          <a:p>
            <a:r>
              <a:rPr lang="en-US" sz="2400" dirty="0">
                <a:latin typeface="+mn-lt"/>
              </a:rPr>
              <a:t>- Demographics</a:t>
            </a:r>
          </a:p>
          <a:p>
            <a:r>
              <a:rPr lang="en-US" sz="2400" dirty="0">
                <a:latin typeface="+mn-lt"/>
              </a:rPr>
              <a:t>- Consumer opinions</a:t>
            </a:r>
          </a:p>
          <a:p>
            <a:r>
              <a:rPr lang="en-US" sz="2400" dirty="0">
                <a:latin typeface="+mn-lt"/>
              </a:rPr>
              <a:t>- Media views</a:t>
            </a:r>
          </a:p>
          <a:p>
            <a:r>
              <a:rPr lang="en-US" sz="2400" dirty="0">
                <a:latin typeface="+mn-lt"/>
              </a:rPr>
              <a:t>- Role models</a:t>
            </a:r>
          </a:p>
        </p:txBody>
      </p:sp>
      <p:sp>
        <p:nvSpPr>
          <p:cNvPr id="9" name="TextBox 8">
            <a:extLst>
              <a:ext uri="{FF2B5EF4-FFF2-40B4-BE49-F238E27FC236}">
                <a16:creationId xmlns:a16="http://schemas.microsoft.com/office/drawing/2014/main" id="{EB067164-CA01-49BC-A54D-E11487CFC80B}"/>
              </a:ext>
            </a:extLst>
          </p:cNvPr>
          <p:cNvSpPr txBox="1"/>
          <p:nvPr/>
        </p:nvSpPr>
        <p:spPr>
          <a:xfrm>
            <a:off x="6248404" y="4103828"/>
            <a:ext cx="4267197" cy="2677656"/>
          </a:xfrm>
          <a:prstGeom prst="rect">
            <a:avLst/>
          </a:prstGeom>
          <a:noFill/>
        </p:spPr>
        <p:txBody>
          <a:bodyPr wrap="square" rtlCol="0">
            <a:spAutoFit/>
          </a:bodyPr>
          <a:lstStyle/>
          <a:p>
            <a:r>
              <a:rPr lang="en-US" sz="2400" dirty="0">
                <a:solidFill>
                  <a:srgbClr val="7030A0"/>
                </a:solidFill>
                <a:latin typeface="+mn-lt"/>
              </a:rPr>
              <a:t>T</a:t>
            </a:r>
            <a:r>
              <a:rPr lang="en-US" sz="2400" dirty="0">
                <a:solidFill>
                  <a:srgbClr val="FF0000"/>
                </a:solidFill>
                <a:latin typeface="+mn-lt"/>
              </a:rPr>
              <a:t>echnological</a:t>
            </a:r>
          </a:p>
          <a:p>
            <a:r>
              <a:rPr lang="en-US" sz="2400" dirty="0">
                <a:latin typeface="+mn-lt"/>
              </a:rPr>
              <a:t>- Competing technologies</a:t>
            </a:r>
          </a:p>
          <a:p>
            <a:r>
              <a:rPr lang="en-US" sz="2400" dirty="0">
                <a:latin typeface="+mn-lt"/>
              </a:rPr>
              <a:t>- Research funding</a:t>
            </a:r>
          </a:p>
          <a:p>
            <a:r>
              <a:rPr lang="en-US" sz="2400" dirty="0">
                <a:latin typeface="+mn-lt"/>
              </a:rPr>
              <a:t>- Innovation potential</a:t>
            </a:r>
          </a:p>
          <a:p>
            <a:r>
              <a:rPr lang="en-US" sz="2400" dirty="0">
                <a:latin typeface="+mn-lt"/>
              </a:rPr>
              <a:t>- IP issues</a:t>
            </a:r>
          </a:p>
          <a:p>
            <a:r>
              <a:rPr lang="en-US" sz="2400" dirty="0">
                <a:latin typeface="+mn-lt"/>
              </a:rPr>
              <a:t>- Consumer buying mechanisms</a:t>
            </a:r>
          </a:p>
          <a:p>
            <a:endParaRPr lang="en-US" sz="24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89FE-E3ED-4E9C-A91E-28BEE0537B65}"/>
              </a:ext>
            </a:extLst>
          </p:cNvPr>
          <p:cNvSpPr>
            <a:spLocks noGrp="1"/>
          </p:cNvSpPr>
          <p:nvPr>
            <p:ph type="title"/>
          </p:nvPr>
        </p:nvSpPr>
        <p:spPr>
          <a:xfrm>
            <a:off x="2346325" y="287339"/>
            <a:ext cx="7543800" cy="1449387"/>
          </a:xfrm>
        </p:spPr>
        <p:txBody>
          <a:bodyPr/>
          <a:lstStyle/>
          <a:p>
            <a:pPr fontAlgn="auto">
              <a:spcAft>
                <a:spcPts val="0"/>
              </a:spcAft>
              <a:defRPr/>
            </a:pPr>
            <a:r>
              <a:rPr lang="en-US">
                <a:solidFill>
                  <a:schemeClr val="tx1">
                    <a:lumMod val="75000"/>
                    <a:lumOff val="25000"/>
                  </a:schemeClr>
                </a:solidFill>
              </a:rPr>
              <a:t>How to Launch a Startup</a:t>
            </a:r>
            <a:endParaRPr lang="en-US" dirty="0">
              <a:solidFill>
                <a:schemeClr val="tx1">
                  <a:lumMod val="75000"/>
                  <a:lumOff val="25000"/>
                </a:schemeClr>
              </a:solidFill>
            </a:endParaRPr>
          </a:p>
        </p:txBody>
      </p:sp>
      <p:pic>
        <p:nvPicPr>
          <p:cNvPr id="7" name="Content Placeholder 6" descr="A close up of text on a white background&#10;&#10;Description automatically generated">
            <a:extLst>
              <a:ext uri="{FF2B5EF4-FFF2-40B4-BE49-F238E27FC236}">
                <a16:creationId xmlns:a16="http://schemas.microsoft.com/office/drawing/2014/main" id="{1B1FBF67-588C-41FC-A05C-821E9CA0B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52400"/>
            <a:ext cx="7756525" cy="64696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9E3CB7-E82A-4DB4-AB21-D1F8154D7FAC}"/>
              </a:ext>
            </a:extLst>
          </p:cNvPr>
          <p:cNvSpPr>
            <a:spLocks noGrp="1"/>
          </p:cNvSpPr>
          <p:nvPr>
            <p:ph type="subTitle" idx="1"/>
          </p:nvPr>
        </p:nvSpPr>
        <p:spPr>
          <a:xfrm>
            <a:off x="2349500" y="4876800"/>
            <a:ext cx="7543800" cy="1143000"/>
          </a:xfrm>
        </p:spPr>
        <p:txBody>
          <a:bodyPr rtlCol="0"/>
          <a:lstStyle/>
          <a:p>
            <a:pPr fontAlgn="auto">
              <a:defRPr/>
            </a:pPr>
            <a:r>
              <a:rPr lang="en-US" dirty="0"/>
              <a:t>Prof Koliya Pulasinghe</a:t>
            </a:r>
          </a:p>
        </p:txBody>
      </p:sp>
      <p:sp>
        <p:nvSpPr>
          <p:cNvPr id="4" name="Slide Number Placeholder 3">
            <a:extLst>
              <a:ext uri="{FF2B5EF4-FFF2-40B4-BE49-F238E27FC236}">
                <a16:creationId xmlns:a16="http://schemas.microsoft.com/office/drawing/2014/main" id="{074389A6-E652-4329-B0E1-2FAB9B625488}"/>
              </a:ext>
            </a:extLst>
          </p:cNvPr>
          <p:cNvSpPr>
            <a:spLocks noGrp="1"/>
          </p:cNvSpPr>
          <p:nvPr>
            <p:ph type="sldNum" sz="quarter" idx="12"/>
          </p:nvPr>
        </p:nvSpPr>
        <p:spPr/>
        <p:txBody>
          <a:bodyPr/>
          <a:lstStyle/>
          <a:p>
            <a:pPr>
              <a:defRPr/>
            </a:pPr>
            <a:fld id="{F8325D63-AA03-4655-A1DF-A89BD7B4BE66}" type="slidenum">
              <a:rPr lang="en-US" altLang="en-US"/>
              <a:pPr>
                <a:defRPr/>
              </a:pPr>
              <a:t>2</a:t>
            </a:fld>
            <a:endParaRPr lang="en-US" altLang="en-US"/>
          </a:p>
        </p:txBody>
      </p:sp>
      <p:pic>
        <p:nvPicPr>
          <p:cNvPr id="12" name="Picture 2" descr="අදාළ රූපය">
            <a:extLst>
              <a:ext uri="{FF2B5EF4-FFF2-40B4-BE49-F238E27FC236}">
                <a16:creationId xmlns:a16="http://schemas.microsoft.com/office/drawing/2014/main" id="{A314CB31-5C4D-48FC-BAA9-62662F843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725" y="683918"/>
            <a:ext cx="6477000" cy="487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1A786C-C737-463B-B956-97769988A87A}"/>
              </a:ext>
            </a:extLst>
          </p:cNvPr>
          <p:cNvSpPr>
            <a:spLocks noGrp="1"/>
          </p:cNvSpPr>
          <p:nvPr>
            <p:ph type="sldNum" sz="quarter" idx="12"/>
          </p:nvPr>
        </p:nvSpPr>
        <p:spPr/>
        <p:txBody>
          <a:bodyPr/>
          <a:lstStyle/>
          <a:p>
            <a:pPr>
              <a:defRPr/>
            </a:pPr>
            <a:fld id="{1A3AB7EE-C036-4DB4-BCAD-4CD90E1EAB54}" type="slidenum">
              <a:rPr lang="en-US" altLang="en-US" smtClean="0"/>
              <a:pPr>
                <a:defRPr/>
              </a:pPr>
              <a:t>20</a:t>
            </a:fld>
            <a:endParaRPr lang="en-US" altLang="en-US"/>
          </a:p>
        </p:txBody>
      </p:sp>
      <p:pic>
        <p:nvPicPr>
          <p:cNvPr id="6" name="Picture 5" descr="A screenshot of a cell phone&#10;&#10;Description automatically generated">
            <a:extLst>
              <a:ext uri="{FF2B5EF4-FFF2-40B4-BE49-F238E27FC236}">
                <a16:creationId xmlns:a16="http://schemas.microsoft.com/office/drawing/2014/main" id="{EE4D1142-D3E4-4809-9865-AF14E5BF4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76410"/>
            <a:ext cx="5829300" cy="5771990"/>
          </a:xfrm>
          <a:prstGeom prst="rect">
            <a:avLst/>
          </a:prstGeom>
        </p:spPr>
      </p:pic>
      <p:sp>
        <p:nvSpPr>
          <p:cNvPr id="7" name="TextBox 6">
            <a:extLst>
              <a:ext uri="{FF2B5EF4-FFF2-40B4-BE49-F238E27FC236}">
                <a16:creationId xmlns:a16="http://schemas.microsoft.com/office/drawing/2014/main" id="{6D70038D-CF81-4E69-8CCE-EB9977ABBD4F}"/>
              </a:ext>
            </a:extLst>
          </p:cNvPr>
          <p:cNvSpPr txBox="1"/>
          <p:nvPr/>
        </p:nvSpPr>
        <p:spPr>
          <a:xfrm flipH="1">
            <a:off x="609598" y="5712145"/>
            <a:ext cx="11125201" cy="646331"/>
          </a:xfrm>
          <a:prstGeom prst="rect">
            <a:avLst/>
          </a:prstGeom>
          <a:noFill/>
        </p:spPr>
        <p:txBody>
          <a:bodyPr wrap="square" rtlCol="0">
            <a:spAutoFit/>
          </a:bodyPr>
          <a:lstStyle/>
          <a:p>
            <a:r>
              <a:rPr lang="en-US" dirty="0"/>
              <a:t>Image credit: </a:t>
            </a:r>
            <a:r>
              <a:rPr lang="en-US" dirty="0" err="1"/>
              <a:t>Ganindu</a:t>
            </a:r>
            <a:r>
              <a:rPr lang="en-US" dirty="0"/>
              <a:t> </a:t>
            </a:r>
            <a:r>
              <a:rPr lang="en-US" dirty="0" err="1"/>
              <a:t>Nanayakkara</a:t>
            </a:r>
            <a:r>
              <a:rPr lang="en-US" dirty="0"/>
              <a:t>, second-runner up in the Transportation category of the Verizon Powerful Answers Award</a:t>
            </a:r>
          </a:p>
        </p:txBody>
      </p:sp>
    </p:spTree>
    <p:extLst>
      <p:ext uri="{BB962C8B-B14F-4D97-AF65-F5344CB8AC3E}">
        <p14:creationId xmlns:p14="http://schemas.microsoft.com/office/powerpoint/2010/main" val="36667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FDE4-BDCC-494B-B5AE-6B0FF47A4A57}"/>
              </a:ext>
            </a:extLst>
          </p:cNvPr>
          <p:cNvSpPr>
            <a:spLocks noGrp="1"/>
          </p:cNvSpPr>
          <p:nvPr>
            <p:ph type="title"/>
          </p:nvPr>
        </p:nvSpPr>
        <p:spPr>
          <a:xfrm>
            <a:off x="2346325" y="287339"/>
            <a:ext cx="7543800" cy="724693"/>
          </a:xfrm>
        </p:spPr>
        <p:txBody>
          <a:bodyPr/>
          <a:lstStyle/>
          <a:p>
            <a:r>
              <a:rPr lang="en-US" dirty="0"/>
              <a:t>Business Model Canvas</a:t>
            </a:r>
          </a:p>
        </p:txBody>
      </p:sp>
      <p:pic>
        <p:nvPicPr>
          <p:cNvPr id="7" name="Content Placeholder 6" descr="A screenshot of a cell phone&#10;&#10;Description automatically generated">
            <a:extLst>
              <a:ext uri="{FF2B5EF4-FFF2-40B4-BE49-F238E27FC236}">
                <a16:creationId xmlns:a16="http://schemas.microsoft.com/office/drawing/2014/main" id="{6B413778-BD1E-471C-8964-2DC03A381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975" y="1012032"/>
            <a:ext cx="8318500" cy="4730371"/>
          </a:xfrm>
        </p:spPr>
      </p:pic>
      <p:sp>
        <p:nvSpPr>
          <p:cNvPr id="4" name="Slide Number Placeholder 3">
            <a:extLst>
              <a:ext uri="{FF2B5EF4-FFF2-40B4-BE49-F238E27FC236}">
                <a16:creationId xmlns:a16="http://schemas.microsoft.com/office/drawing/2014/main" id="{03289613-2DFF-4BB2-93D2-04B03019BF9A}"/>
              </a:ext>
            </a:extLst>
          </p:cNvPr>
          <p:cNvSpPr>
            <a:spLocks noGrp="1"/>
          </p:cNvSpPr>
          <p:nvPr>
            <p:ph type="sldNum" sz="quarter" idx="12"/>
          </p:nvPr>
        </p:nvSpPr>
        <p:spPr/>
        <p:txBody>
          <a:bodyPr/>
          <a:lstStyle/>
          <a:p>
            <a:pPr>
              <a:defRPr/>
            </a:pPr>
            <a:fld id="{1A3AB7EE-C036-4DB4-BCAD-4CD90E1EAB54}" type="slidenum">
              <a:rPr lang="en-US" altLang="en-US" smtClean="0"/>
              <a:pPr>
                <a:defRPr/>
              </a:pPr>
              <a:t>21</a:t>
            </a:fld>
            <a:endParaRPr lang="en-US" altLang="en-US"/>
          </a:p>
        </p:txBody>
      </p:sp>
      <p:sp>
        <p:nvSpPr>
          <p:cNvPr id="3" name="TextBox 2">
            <a:extLst>
              <a:ext uri="{FF2B5EF4-FFF2-40B4-BE49-F238E27FC236}">
                <a16:creationId xmlns:a16="http://schemas.microsoft.com/office/drawing/2014/main" id="{F508B2EB-0679-4AB9-8763-6BF8E6AD6FCF}"/>
              </a:ext>
            </a:extLst>
          </p:cNvPr>
          <p:cNvSpPr txBox="1"/>
          <p:nvPr/>
        </p:nvSpPr>
        <p:spPr>
          <a:xfrm flipH="1">
            <a:off x="1886390" y="5701249"/>
            <a:ext cx="3383281" cy="584775"/>
          </a:xfrm>
          <a:prstGeom prst="rect">
            <a:avLst/>
          </a:prstGeom>
          <a:noFill/>
        </p:spPr>
        <p:txBody>
          <a:bodyPr wrap="square" rtlCol="0">
            <a:spAutoFit/>
          </a:bodyPr>
          <a:lstStyle/>
          <a:p>
            <a:r>
              <a:rPr lang="en-US" sz="3200" dirty="0"/>
              <a:t>Alex Osterwalder</a:t>
            </a:r>
          </a:p>
        </p:txBody>
      </p:sp>
    </p:spTree>
    <p:extLst>
      <p:ext uri="{BB962C8B-B14F-4D97-AF65-F5344CB8AC3E}">
        <p14:creationId xmlns:p14="http://schemas.microsoft.com/office/powerpoint/2010/main" val="776125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DC48-2A2E-467D-A62E-024202ACA31E}"/>
              </a:ext>
            </a:extLst>
          </p:cNvPr>
          <p:cNvSpPr>
            <a:spLocks noGrp="1"/>
          </p:cNvSpPr>
          <p:nvPr>
            <p:ph type="title"/>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id="{3550EC98-F2DE-4547-A6D0-9AED95A07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085" y="814059"/>
            <a:ext cx="9321830" cy="5229881"/>
          </a:xfrm>
        </p:spPr>
      </p:pic>
      <p:sp>
        <p:nvSpPr>
          <p:cNvPr id="4" name="Slide Number Placeholder 3">
            <a:extLst>
              <a:ext uri="{FF2B5EF4-FFF2-40B4-BE49-F238E27FC236}">
                <a16:creationId xmlns:a16="http://schemas.microsoft.com/office/drawing/2014/main" id="{04F9B37B-8D58-455B-AB0F-980C1B70527A}"/>
              </a:ext>
            </a:extLst>
          </p:cNvPr>
          <p:cNvSpPr>
            <a:spLocks noGrp="1"/>
          </p:cNvSpPr>
          <p:nvPr>
            <p:ph type="sldNum" sz="quarter" idx="12"/>
          </p:nvPr>
        </p:nvSpPr>
        <p:spPr/>
        <p:txBody>
          <a:bodyPr/>
          <a:lstStyle/>
          <a:p>
            <a:pPr>
              <a:defRPr/>
            </a:pPr>
            <a:fld id="{1A3AB7EE-C036-4DB4-BCAD-4CD90E1EAB54}" type="slidenum">
              <a:rPr lang="en-US" altLang="en-US" smtClean="0"/>
              <a:pPr>
                <a:defRPr/>
              </a:pPr>
              <a:t>22</a:t>
            </a:fld>
            <a:endParaRPr lang="en-US" altLang="en-US"/>
          </a:p>
        </p:txBody>
      </p:sp>
    </p:spTree>
    <p:extLst>
      <p:ext uri="{BB962C8B-B14F-4D97-AF65-F5344CB8AC3E}">
        <p14:creationId xmlns:p14="http://schemas.microsoft.com/office/powerpoint/2010/main" val="325666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C676-C4F2-4E8A-8EF8-A581507B7956}"/>
              </a:ext>
            </a:extLst>
          </p:cNvPr>
          <p:cNvSpPr>
            <a:spLocks noGrp="1"/>
          </p:cNvSpPr>
          <p:nvPr>
            <p:ph type="title"/>
          </p:nvPr>
        </p:nvSpPr>
        <p:spPr>
          <a:xfrm>
            <a:off x="1097280" y="990600"/>
            <a:ext cx="2941320" cy="1450757"/>
          </a:xfrm>
        </p:spPr>
        <p:txBody>
          <a:bodyPr/>
          <a:lstStyle/>
          <a:p>
            <a:r>
              <a:rPr lang="en-US" dirty="0"/>
              <a:t>Lean Canvas</a:t>
            </a:r>
          </a:p>
        </p:txBody>
      </p:sp>
      <p:sp>
        <p:nvSpPr>
          <p:cNvPr id="4" name="Slide Number Placeholder 3">
            <a:extLst>
              <a:ext uri="{FF2B5EF4-FFF2-40B4-BE49-F238E27FC236}">
                <a16:creationId xmlns:a16="http://schemas.microsoft.com/office/drawing/2014/main" id="{110AFDF6-E204-458F-9466-A7B952AF46D4}"/>
              </a:ext>
            </a:extLst>
          </p:cNvPr>
          <p:cNvSpPr>
            <a:spLocks noGrp="1"/>
          </p:cNvSpPr>
          <p:nvPr>
            <p:ph type="sldNum" sz="quarter" idx="12"/>
          </p:nvPr>
        </p:nvSpPr>
        <p:spPr/>
        <p:txBody>
          <a:bodyPr/>
          <a:lstStyle/>
          <a:p>
            <a:pPr>
              <a:defRPr/>
            </a:pPr>
            <a:fld id="{1A3AB7EE-C036-4DB4-BCAD-4CD90E1EAB54}" type="slidenum">
              <a:rPr lang="en-US" altLang="en-US" smtClean="0"/>
              <a:pPr>
                <a:defRPr/>
              </a:pPr>
              <a:t>23</a:t>
            </a:fld>
            <a:endParaRPr lang="en-US" altLang="en-US"/>
          </a:p>
        </p:txBody>
      </p:sp>
      <p:pic>
        <p:nvPicPr>
          <p:cNvPr id="5" name="Picture 4">
            <a:extLst>
              <a:ext uri="{FF2B5EF4-FFF2-40B4-BE49-F238E27FC236}">
                <a16:creationId xmlns:a16="http://schemas.microsoft.com/office/drawing/2014/main" id="{2253CAFD-4039-463B-AC3B-C8ACB523634E}"/>
              </a:ext>
            </a:extLst>
          </p:cNvPr>
          <p:cNvPicPr>
            <a:picLocks noChangeAspect="1"/>
          </p:cNvPicPr>
          <p:nvPr/>
        </p:nvPicPr>
        <p:blipFill>
          <a:blip r:embed="rId2"/>
          <a:stretch>
            <a:fillRect/>
          </a:stretch>
        </p:blipFill>
        <p:spPr>
          <a:xfrm>
            <a:off x="4038600" y="367772"/>
            <a:ext cx="7586663" cy="5796668"/>
          </a:xfrm>
          <a:prstGeom prst="rect">
            <a:avLst/>
          </a:prstGeom>
        </p:spPr>
      </p:pic>
      <p:sp>
        <p:nvSpPr>
          <p:cNvPr id="6" name="TextBox 5">
            <a:extLst>
              <a:ext uri="{FF2B5EF4-FFF2-40B4-BE49-F238E27FC236}">
                <a16:creationId xmlns:a16="http://schemas.microsoft.com/office/drawing/2014/main" id="{956F70E1-A6E0-4D24-BF11-6A563A1CFA6E}"/>
              </a:ext>
            </a:extLst>
          </p:cNvPr>
          <p:cNvSpPr txBox="1"/>
          <p:nvPr/>
        </p:nvSpPr>
        <p:spPr>
          <a:xfrm>
            <a:off x="762000" y="2667000"/>
            <a:ext cx="3276600" cy="2246769"/>
          </a:xfrm>
          <a:prstGeom prst="rect">
            <a:avLst/>
          </a:prstGeom>
          <a:noFill/>
        </p:spPr>
        <p:txBody>
          <a:bodyPr wrap="square" rtlCol="0">
            <a:spAutoFit/>
          </a:bodyPr>
          <a:lstStyle/>
          <a:p>
            <a:r>
              <a:rPr lang="en-US" sz="2800" dirty="0"/>
              <a:t>Lean Canvas is a 1-page business plan template created by Ash Maurya, adopted from BMC.</a:t>
            </a:r>
          </a:p>
        </p:txBody>
      </p:sp>
    </p:spTree>
    <p:extLst>
      <p:ext uri="{BB962C8B-B14F-4D97-AF65-F5344CB8AC3E}">
        <p14:creationId xmlns:p14="http://schemas.microsoft.com/office/powerpoint/2010/main" val="129783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304A-6A13-4900-9C73-57F9B33CC0DE}"/>
              </a:ext>
            </a:extLst>
          </p:cNvPr>
          <p:cNvSpPr>
            <a:spLocks noGrp="1"/>
          </p:cNvSpPr>
          <p:nvPr>
            <p:ph type="title"/>
          </p:nvPr>
        </p:nvSpPr>
        <p:spPr>
          <a:xfrm>
            <a:off x="2346960" y="286604"/>
            <a:ext cx="7543800" cy="1450757"/>
          </a:xfrm>
        </p:spPr>
        <p:txBody>
          <a:bodyPr>
            <a:normAutofit/>
          </a:bodyPr>
          <a:lstStyle/>
          <a:p>
            <a:pPr fontAlgn="auto">
              <a:spcAft>
                <a:spcPts val="0"/>
              </a:spcAft>
              <a:defRPr/>
            </a:pPr>
            <a:r>
              <a:rPr lang="en-US" dirty="0"/>
              <a:t>Group Work</a:t>
            </a:r>
          </a:p>
        </p:txBody>
      </p:sp>
      <p:graphicFrame>
        <p:nvGraphicFramePr>
          <p:cNvPr id="37892" name="Content Placeholder 2">
            <a:extLst>
              <a:ext uri="{FF2B5EF4-FFF2-40B4-BE49-F238E27FC236}">
                <a16:creationId xmlns:a16="http://schemas.microsoft.com/office/drawing/2014/main" id="{F7C85F6C-4859-40A5-B74C-C75427990B49}"/>
              </a:ext>
            </a:extLst>
          </p:cNvPr>
          <p:cNvGraphicFramePr>
            <a:graphicFrameLocks noGrp="1"/>
          </p:cNvGraphicFramePr>
          <p:nvPr>
            <p:ph idx="1"/>
            <p:extLst>
              <p:ext uri="{D42A27DB-BD31-4B8C-83A1-F6EECF244321}">
                <p14:modId xmlns:p14="http://schemas.microsoft.com/office/powerpoint/2010/main" val="3611674733"/>
              </p:ext>
            </p:extLst>
          </p:nvPr>
        </p:nvGraphicFramePr>
        <p:xfrm>
          <a:off x="2346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92DC-FCA5-4D3F-BD0A-3A87475CFA1C}"/>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Submission</a:t>
            </a:r>
          </a:p>
        </p:txBody>
      </p:sp>
      <p:sp>
        <p:nvSpPr>
          <p:cNvPr id="43011" name="Content Placeholder 2">
            <a:extLst>
              <a:ext uri="{FF2B5EF4-FFF2-40B4-BE49-F238E27FC236}">
                <a16:creationId xmlns:a16="http://schemas.microsoft.com/office/drawing/2014/main" id="{7EAA85F7-2231-472E-95D3-6F7D34007FEA}"/>
              </a:ext>
            </a:extLst>
          </p:cNvPr>
          <p:cNvSpPr>
            <a:spLocks noGrp="1"/>
          </p:cNvSpPr>
          <p:nvPr>
            <p:ph idx="1"/>
          </p:nvPr>
        </p:nvSpPr>
        <p:spPr/>
        <p:txBody>
          <a:bodyPr/>
          <a:lstStyle/>
          <a:p>
            <a:r>
              <a:rPr lang="en-GB" sz="2800" dirty="0"/>
              <a:t>Do the group work mentioned in the previous slide using Microsoft Teams meeting.</a:t>
            </a:r>
          </a:p>
          <a:p>
            <a:r>
              <a:rPr lang="en-GB" sz="2800" dirty="0"/>
              <a:t>Submit the group work </a:t>
            </a:r>
            <a:r>
              <a:rPr lang="en-GB" sz="2800" b="1" dirty="0">
                <a:solidFill>
                  <a:srgbClr val="FF0000"/>
                </a:solidFill>
              </a:rPr>
              <a:t>with</a:t>
            </a:r>
            <a:r>
              <a:rPr lang="en-GB" sz="2800" dirty="0"/>
              <a:t> a reflective journal about the activity.</a:t>
            </a:r>
          </a:p>
          <a:p>
            <a:r>
              <a:rPr lang="en-US" altLang="en-US" sz="2800" dirty="0"/>
              <a:t>Submit your assignment as a PDF on or before midnight 18</a:t>
            </a:r>
            <a:r>
              <a:rPr lang="en-US" altLang="en-US" sz="2800" baseline="30000" dirty="0"/>
              <a:t>th</a:t>
            </a:r>
            <a:r>
              <a:rPr lang="en-US" altLang="en-US" sz="2800" dirty="0"/>
              <a:t> May, 2021.</a:t>
            </a:r>
          </a:p>
        </p:txBody>
      </p:sp>
      <p:sp>
        <p:nvSpPr>
          <p:cNvPr id="5" name="Rectangle 4">
            <a:extLst>
              <a:ext uri="{FF2B5EF4-FFF2-40B4-BE49-F238E27FC236}">
                <a16:creationId xmlns:a16="http://schemas.microsoft.com/office/drawing/2014/main" id="{05243317-DB0B-4551-9E02-6ABA90803B4A}"/>
              </a:ext>
            </a:extLst>
          </p:cNvPr>
          <p:cNvSpPr/>
          <p:nvPr/>
        </p:nvSpPr>
        <p:spPr>
          <a:xfrm>
            <a:off x="4308476" y="5054600"/>
            <a:ext cx="3332163" cy="922338"/>
          </a:xfrm>
          <a:prstGeom prst="rect">
            <a:avLst/>
          </a:prstGeom>
        </p:spPr>
        <p:txBody>
          <a:bodyPr wrap="none">
            <a:spAutoFit/>
          </a:bodyPr>
          <a:lstStyle/>
          <a:p>
            <a:pPr>
              <a:defRPr/>
            </a:pPr>
            <a:r>
              <a:rPr lang="en-US" sz="5400" b="1" dirty="0">
                <a:solidFill>
                  <a:srgbClr val="C00000"/>
                </a:solidFill>
                <a:latin typeface="+mn-l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5BA233-D89C-4A39-AA03-A0E5D5A4B02F}"/>
              </a:ext>
            </a:extLst>
          </p:cNvPr>
          <p:cNvSpPr>
            <a:spLocks noGrp="1"/>
          </p:cNvSpPr>
          <p:nvPr>
            <p:ph type="title"/>
          </p:nvPr>
        </p:nvSpPr>
        <p:spPr>
          <a:xfrm>
            <a:off x="492370" y="516835"/>
            <a:ext cx="3084844" cy="5772840"/>
          </a:xfrm>
        </p:spPr>
        <p:txBody>
          <a:bodyPr anchor="ctr">
            <a:normAutofit/>
          </a:bodyPr>
          <a:lstStyle/>
          <a:p>
            <a:pPr fontAlgn="auto">
              <a:spcAft>
                <a:spcPts val="0"/>
              </a:spcAft>
              <a:defRPr/>
            </a:pPr>
            <a:r>
              <a:rPr lang="en-US" sz="3600">
                <a:solidFill>
                  <a:srgbClr val="FFFFFF"/>
                </a:solidFill>
              </a:rPr>
              <a:t>Definition - Entrepreneurs</a:t>
            </a:r>
          </a:p>
        </p:txBody>
      </p:sp>
      <p:sp>
        <p:nvSpPr>
          <p:cNvPr id="77" name="Rectangle 76">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0725" name="Content Placeholder 2">
            <a:extLst>
              <a:ext uri="{FF2B5EF4-FFF2-40B4-BE49-F238E27FC236}">
                <a16:creationId xmlns:a16="http://schemas.microsoft.com/office/drawing/2014/main" id="{03418450-1A11-4C41-B6A1-8B65E3DCEBAC}"/>
              </a:ext>
            </a:extLst>
          </p:cNvPr>
          <p:cNvGraphicFramePr>
            <a:graphicFrameLocks noGrp="1"/>
          </p:cNvGraphicFramePr>
          <p:nvPr>
            <p:ph idx="1"/>
            <p:extLst>
              <p:ext uri="{D42A27DB-BD31-4B8C-83A1-F6EECF244321}">
                <p14:modId xmlns:p14="http://schemas.microsoft.com/office/powerpoint/2010/main" val="27899897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8460F-1EBC-4DE4-85E4-688323C6C729}"/>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Value Proposition</a:t>
            </a:r>
          </a:p>
        </p:txBody>
      </p:sp>
      <p:pic>
        <p:nvPicPr>
          <p:cNvPr id="6" name="Content Placeholder 5" descr="A picture containing clock&#10;&#10;Description automatically generated">
            <a:extLst>
              <a:ext uri="{FF2B5EF4-FFF2-40B4-BE49-F238E27FC236}">
                <a16:creationId xmlns:a16="http://schemas.microsoft.com/office/drawing/2014/main" id="{86A33778-F670-4671-ABBC-102A662684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999" y="1397089"/>
            <a:ext cx="6909801" cy="3800390"/>
          </a:xfrm>
          <a:prstGeom prst="rect">
            <a:avLst/>
          </a:prstGeom>
        </p:spPr>
      </p:pic>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D729C51-10FB-459F-9331-59DC39818CF4}"/>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“A value proposition should clearly explain how a product fills a need, communicate the specifics of its added benefit, and state the reason why it's better than similar products on the market” - Investopedia</a:t>
            </a:r>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55AFE8C-E7C0-488E-90FC-BDF50ADDEC4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defRPr/>
            </a:pPr>
            <a:fld id="{1A3AB7EE-C036-4DB4-BCAD-4CD90E1EAB54}" type="slidenum">
              <a:rPr lang="en-US" altLang="en-US" smtClean="0"/>
              <a:pPr defTabSz="914400">
                <a:spcAft>
                  <a:spcPts val="600"/>
                </a:spcAft>
                <a:defRPr/>
              </a:pPr>
              <a:t>4</a:t>
            </a:fld>
            <a:endParaRPr lang="en-US" altLang="en-US"/>
          </a:p>
        </p:txBody>
      </p:sp>
    </p:spTree>
    <p:extLst>
      <p:ext uri="{BB962C8B-B14F-4D97-AF65-F5344CB8AC3E}">
        <p14:creationId xmlns:p14="http://schemas.microsoft.com/office/powerpoint/2010/main" val="308526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9E641-4EE5-43C4-9BD5-67ECE61F50F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Design Thinking</a:t>
            </a:r>
          </a:p>
        </p:txBody>
      </p:sp>
      <p:pic>
        <p:nvPicPr>
          <p:cNvPr id="6" name="Content Placeholder 5">
            <a:extLst>
              <a:ext uri="{FF2B5EF4-FFF2-40B4-BE49-F238E27FC236}">
                <a16:creationId xmlns:a16="http://schemas.microsoft.com/office/drawing/2014/main" id="{D7412CED-5316-488C-9B86-BC730EC11C7E}"/>
              </a:ext>
            </a:extLst>
          </p:cNvPr>
          <p:cNvPicPr>
            <a:picLocks noGrp="1" noChangeAspect="1"/>
          </p:cNvPicPr>
          <p:nvPr>
            <p:ph idx="1"/>
          </p:nvPr>
        </p:nvPicPr>
        <p:blipFill>
          <a:blip r:embed="rId2"/>
          <a:stretch>
            <a:fillRect/>
          </a:stretch>
        </p:blipFill>
        <p:spPr>
          <a:xfrm>
            <a:off x="731864" y="640081"/>
            <a:ext cx="6716487" cy="5054156"/>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8C0446B-DA39-4F07-93EC-82263002798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defRPr/>
            </a:pPr>
            <a:fld id="{1A3AB7EE-C036-4DB4-BCAD-4CD90E1EAB54}" type="slidenum">
              <a:rPr lang="en-US" altLang="en-US" smtClean="0"/>
              <a:pPr defTabSz="914400">
                <a:spcAft>
                  <a:spcPts val="600"/>
                </a:spcAft>
                <a:defRPr/>
              </a:pPr>
              <a:t>5</a:t>
            </a:fld>
            <a:endParaRPr lang="en-US" altLang="en-US"/>
          </a:p>
        </p:txBody>
      </p:sp>
    </p:spTree>
    <p:extLst>
      <p:ext uri="{BB962C8B-B14F-4D97-AF65-F5344CB8AC3E}">
        <p14:creationId xmlns:p14="http://schemas.microsoft.com/office/powerpoint/2010/main" val="397702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C274-813E-43DF-B399-B4665B41EA1B}"/>
              </a:ext>
            </a:extLst>
          </p:cNvPr>
          <p:cNvSpPr>
            <a:spLocks noGrp="1"/>
          </p:cNvSpPr>
          <p:nvPr>
            <p:ph type="title"/>
          </p:nvPr>
        </p:nvSpPr>
        <p:spPr>
          <a:xfrm>
            <a:off x="4400195" y="609601"/>
            <a:ext cx="5489381" cy="761383"/>
          </a:xfrm>
        </p:spPr>
        <p:txBody>
          <a:bodyPr vert="horz" lIns="91440" tIns="45720" rIns="91440" bIns="45720" rtlCol="0" anchor="b">
            <a:normAutofit/>
          </a:bodyPr>
          <a:lstStyle/>
          <a:p>
            <a:r>
              <a:rPr lang="en-US" sz="4400" dirty="0">
                <a:solidFill>
                  <a:schemeClr val="tx1">
                    <a:lumMod val="85000"/>
                    <a:lumOff val="15000"/>
                  </a:schemeClr>
                </a:solidFill>
              </a:rPr>
              <a:t>Value Proposition</a:t>
            </a:r>
          </a:p>
        </p:txBody>
      </p:sp>
      <p:pic>
        <p:nvPicPr>
          <p:cNvPr id="5" name="Content Placeholder 4">
            <a:extLst>
              <a:ext uri="{FF2B5EF4-FFF2-40B4-BE49-F238E27FC236}">
                <a16:creationId xmlns:a16="http://schemas.microsoft.com/office/drawing/2014/main" id="{5E391AC6-11D2-41F2-AAA1-8997AF99A460}"/>
              </a:ext>
            </a:extLst>
          </p:cNvPr>
          <p:cNvPicPr>
            <a:picLocks noGrp="1" noChangeAspect="1"/>
          </p:cNvPicPr>
          <p:nvPr>
            <p:ph idx="1"/>
          </p:nvPr>
        </p:nvPicPr>
        <p:blipFill>
          <a:blip r:embed="rId2"/>
          <a:stretch>
            <a:fillRect/>
          </a:stretch>
        </p:blipFill>
        <p:spPr>
          <a:xfrm>
            <a:off x="1920349" y="599941"/>
            <a:ext cx="2503037" cy="5134435"/>
          </a:xfrm>
          <a:prstGeom prst="rect">
            <a:avLst/>
          </a:prstGeom>
        </p:spPr>
      </p:pic>
      <p:sp>
        <p:nvSpPr>
          <p:cNvPr id="4" name="Slide Number Placeholder 3">
            <a:extLst>
              <a:ext uri="{FF2B5EF4-FFF2-40B4-BE49-F238E27FC236}">
                <a16:creationId xmlns:a16="http://schemas.microsoft.com/office/drawing/2014/main" id="{7C0AA498-DD0B-4630-A55D-4DEE5B633FC5}"/>
              </a:ext>
            </a:extLst>
          </p:cNvPr>
          <p:cNvSpPr>
            <a:spLocks noGrp="1"/>
          </p:cNvSpPr>
          <p:nvPr>
            <p:ph type="sldNum" sz="quarter" idx="12"/>
          </p:nvPr>
        </p:nvSpPr>
        <p:spPr>
          <a:xfrm>
            <a:off x="8949344" y="6459786"/>
            <a:ext cx="984019" cy="365125"/>
          </a:xfrm>
        </p:spPr>
        <p:txBody>
          <a:bodyPr vert="horz" lIns="91440" tIns="45720" rIns="91440" bIns="45720" rtlCol="0" anchor="ctr">
            <a:normAutofit/>
          </a:bodyPr>
          <a:lstStyle/>
          <a:p>
            <a:pPr eaLnBrk="1" hangingPunct="1">
              <a:spcAft>
                <a:spcPts val="600"/>
              </a:spcAft>
              <a:defRPr/>
            </a:pPr>
            <a:fld id="{1A3AB7EE-C036-4DB4-BCAD-4CD90E1EAB54}" type="slidenum">
              <a:rPr lang="en-US" altLang="en-US" smtClean="0">
                <a:latin typeface="+mn-lt"/>
              </a:rPr>
              <a:pPr eaLnBrk="1" hangingPunct="1">
                <a:spcAft>
                  <a:spcPts val="600"/>
                </a:spcAft>
                <a:defRPr/>
              </a:pPr>
              <a:t>6</a:t>
            </a:fld>
            <a:endParaRPr lang="en-US" altLang="en-US">
              <a:latin typeface="+mn-lt"/>
            </a:endParaRPr>
          </a:p>
        </p:txBody>
      </p:sp>
      <p:pic>
        <p:nvPicPr>
          <p:cNvPr id="13" name="Picture 12">
            <a:extLst>
              <a:ext uri="{FF2B5EF4-FFF2-40B4-BE49-F238E27FC236}">
                <a16:creationId xmlns:a16="http://schemas.microsoft.com/office/drawing/2014/main" id="{FC4BB061-CE48-4109-AE45-B568FB13EC10}"/>
              </a:ext>
            </a:extLst>
          </p:cNvPr>
          <p:cNvPicPr>
            <a:picLocks noChangeAspect="1"/>
          </p:cNvPicPr>
          <p:nvPr/>
        </p:nvPicPr>
        <p:blipFill>
          <a:blip r:embed="rId3"/>
          <a:stretch>
            <a:fillRect/>
          </a:stretch>
        </p:blipFill>
        <p:spPr>
          <a:xfrm>
            <a:off x="4648201" y="1380770"/>
            <a:ext cx="3222625" cy="2644372"/>
          </a:xfrm>
          <a:prstGeom prst="rect">
            <a:avLst/>
          </a:prstGeom>
        </p:spPr>
      </p:pic>
      <p:pic>
        <p:nvPicPr>
          <p:cNvPr id="15" name="Picture 14">
            <a:extLst>
              <a:ext uri="{FF2B5EF4-FFF2-40B4-BE49-F238E27FC236}">
                <a16:creationId xmlns:a16="http://schemas.microsoft.com/office/drawing/2014/main" id="{EDFC2C31-57A5-432B-80A4-FC33F542E3CE}"/>
              </a:ext>
            </a:extLst>
          </p:cNvPr>
          <p:cNvPicPr>
            <a:picLocks noChangeAspect="1"/>
          </p:cNvPicPr>
          <p:nvPr/>
        </p:nvPicPr>
        <p:blipFill>
          <a:blip r:embed="rId4"/>
          <a:stretch>
            <a:fillRect/>
          </a:stretch>
        </p:blipFill>
        <p:spPr>
          <a:xfrm>
            <a:off x="5105401" y="3299228"/>
            <a:ext cx="5095131" cy="2644373"/>
          </a:xfrm>
          <a:prstGeom prst="rect">
            <a:avLst/>
          </a:prstGeom>
        </p:spPr>
      </p:pic>
    </p:spTree>
    <p:extLst>
      <p:ext uri="{BB962C8B-B14F-4D97-AF65-F5344CB8AC3E}">
        <p14:creationId xmlns:p14="http://schemas.microsoft.com/office/powerpoint/2010/main" val="24568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over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284760"/>
      </p:ext>
    </p:extLst>
  </p:cSld>
  <p:clrMapOvr>
    <a:masterClrMapping/>
  </p:clrMapOvr>
  <p:transition spd="med">
    <p:cover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5C15E1-1F7D-4123-9409-390B25C432FB}"/>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Skills, Expertise, and Aptitude</a:t>
            </a:r>
          </a:p>
        </p:txBody>
      </p:sp>
      <p:sp>
        <p:nvSpPr>
          <p:cNvPr id="6" name="Content Placeholder 5">
            <a:extLst>
              <a:ext uri="{FF2B5EF4-FFF2-40B4-BE49-F238E27FC236}">
                <a16:creationId xmlns:a16="http://schemas.microsoft.com/office/drawing/2014/main" id="{986C5BB3-F190-4FC8-8A98-4844FAA4A941}"/>
              </a:ext>
            </a:extLst>
          </p:cNvPr>
          <p:cNvSpPr>
            <a:spLocks noGrp="1"/>
          </p:cNvSpPr>
          <p:nvPr>
            <p:ph idx="1"/>
          </p:nvPr>
        </p:nvSpPr>
        <p:spPr>
          <a:xfrm>
            <a:off x="2133600" y="1846264"/>
            <a:ext cx="7924800" cy="4402137"/>
          </a:xfrm>
        </p:spPr>
        <p:txBody>
          <a:bodyPr rtlCol="0">
            <a:noAutofit/>
          </a:bodyPr>
          <a:lstStyle/>
          <a:p>
            <a:pPr marL="91440" indent="-91440" fontAlgn="auto">
              <a:defRPr/>
            </a:pPr>
            <a:r>
              <a:rPr lang="en-US" sz="2400" dirty="0">
                <a:solidFill>
                  <a:schemeClr val="tx1">
                    <a:lumMod val="75000"/>
                    <a:lumOff val="25000"/>
                  </a:schemeClr>
                </a:solidFill>
              </a:rPr>
              <a:t>Strong particular skills, expertise and aptitudes that can be applied profitably in enterprise.</a:t>
            </a:r>
          </a:p>
          <a:p>
            <a:pPr marL="91440" indent="-91440" fontAlgn="auto">
              <a:defRPr/>
            </a:pPr>
            <a:r>
              <a:rPr lang="en-US" sz="2400" dirty="0">
                <a:solidFill>
                  <a:schemeClr val="accent2"/>
                </a:solidFill>
              </a:rPr>
              <a:t> Skills</a:t>
            </a:r>
          </a:p>
          <a:p>
            <a:pPr marL="384048" lvl="1" indent="-182880" fontAlgn="auto">
              <a:defRPr/>
            </a:pPr>
            <a:r>
              <a:rPr lang="en-US" sz="2400" dirty="0">
                <a:solidFill>
                  <a:schemeClr val="tx1">
                    <a:lumMod val="75000"/>
                    <a:lumOff val="25000"/>
                  </a:schemeClr>
                </a:solidFill>
              </a:rPr>
              <a:t>Usually refers to manual work, can be learned.</a:t>
            </a:r>
          </a:p>
          <a:p>
            <a:pPr marL="384048" lvl="1" indent="-182880" fontAlgn="auto">
              <a:defRPr/>
            </a:pPr>
            <a:r>
              <a:rPr lang="en-US" sz="2400" dirty="0">
                <a:solidFill>
                  <a:schemeClr val="tx1">
                    <a:lumMod val="75000"/>
                    <a:lumOff val="25000"/>
                  </a:schemeClr>
                </a:solidFill>
              </a:rPr>
              <a:t>Become an electrician, hairdresser</a:t>
            </a:r>
          </a:p>
          <a:p>
            <a:pPr marL="91440" indent="-91440" fontAlgn="auto">
              <a:defRPr/>
            </a:pPr>
            <a:r>
              <a:rPr lang="en-US" sz="2400" dirty="0">
                <a:solidFill>
                  <a:srgbClr val="00B050"/>
                </a:solidFill>
              </a:rPr>
              <a:t>Expertise</a:t>
            </a:r>
          </a:p>
          <a:p>
            <a:pPr marL="384048" lvl="1" indent="-182880" fontAlgn="auto">
              <a:defRPr/>
            </a:pPr>
            <a:r>
              <a:rPr lang="en-US" sz="2400" dirty="0">
                <a:solidFill>
                  <a:schemeClr val="tx1">
                    <a:lumMod val="75000"/>
                    <a:lumOff val="25000"/>
                  </a:schemeClr>
                </a:solidFill>
              </a:rPr>
              <a:t>Based on knowledge that you acquire</a:t>
            </a:r>
          </a:p>
          <a:p>
            <a:pPr marL="384048" lvl="1" indent="-182880" fontAlgn="auto">
              <a:defRPr/>
            </a:pPr>
            <a:r>
              <a:rPr lang="en-US" sz="2400" dirty="0">
                <a:solidFill>
                  <a:schemeClr val="tx1">
                    <a:lumMod val="75000"/>
                    <a:lumOff val="25000"/>
                  </a:schemeClr>
                </a:solidFill>
              </a:rPr>
              <a:t>Obtained from studying and/or experience</a:t>
            </a:r>
          </a:p>
          <a:p>
            <a:pPr marL="0" indent="0" fontAlgn="auto">
              <a:buNone/>
              <a:defRPr/>
            </a:pPr>
            <a:r>
              <a:rPr lang="en-US" sz="2400" dirty="0">
                <a:solidFill>
                  <a:schemeClr val="tx1">
                    <a:lumMod val="75000"/>
                    <a:lumOff val="25000"/>
                  </a:schemeClr>
                </a:solidFill>
              </a:rPr>
              <a:t> </a:t>
            </a:r>
            <a:r>
              <a:rPr lang="en-US" sz="2400" dirty="0">
                <a:solidFill>
                  <a:srgbClr val="00B0F0"/>
                </a:solidFill>
              </a:rPr>
              <a:t>Aptitude and talents</a:t>
            </a:r>
          </a:p>
          <a:p>
            <a:pPr marL="384048" lvl="1" indent="-182880" fontAlgn="auto">
              <a:defRPr/>
            </a:pPr>
            <a:r>
              <a:rPr lang="en-US" sz="2400" dirty="0">
                <a:solidFill>
                  <a:schemeClr val="tx1">
                    <a:lumMod val="75000"/>
                    <a:lumOff val="25000"/>
                  </a:schemeClr>
                </a:solidFill>
              </a:rPr>
              <a:t>What you are born with/talents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adea241a6dd7863fef01aad84b869a66">
  <xsd:schema xmlns:xsd="http://www.w3.org/2001/XMLSchema" xmlns:xs="http://www.w3.org/2001/XMLSchema" xmlns:p="http://schemas.microsoft.com/office/2006/metadata/properties" xmlns:ns2="e2c3fe04-9b38-4f08-8dd4-03fe632e424a" targetNamespace="http://schemas.microsoft.com/office/2006/metadata/properties" ma:root="true" ma:fieldsID="ad0b74add9fc68e7911972db563150cd"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3E8EBB-CB54-4824-931D-AD85683B40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c3fe04-9b38-4f08-8dd4-03fe632e42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328751-26DA-472B-B41F-70DD2052F2EE}">
  <ds:schemaRefs>
    <ds:schemaRef ds:uri="http://purl.org/dc/dcmitype/"/>
    <ds:schemaRef ds:uri="http://schemas.microsoft.com/office/infopath/2007/PartnerControls"/>
    <ds:schemaRef ds:uri="http://schemas.microsoft.com/office/2006/metadata/properties"/>
    <ds:schemaRef ds:uri="http://purl.org/dc/terms/"/>
    <ds:schemaRef ds:uri="http://purl.org/dc/elements/1.1/"/>
    <ds:schemaRef ds:uri="e2c3fe04-9b38-4f08-8dd4-03fe632e424a"/>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3232</TotalTime>
  <Words>1639</Words>
  <Application>Microsoft Office PowerPoint</Application>
  <PresentationFormat>Widescreen</PresentationFormat>
  <Paragraphs>204</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Times New Roman</vt:lpstr>
      <vt:lpstr>Wingdings</vt:lpstr>
      <vt:lpstr>Retrospect</vt:lpstr>
      <vt:lpstr>PowerPoint Presentation</vt:lpstr>
      <vt:lpstr>PowerPoint Presentation</vt:lpstr>
      <vt:lpstr>Definition - Entrepreneurs</vt:lpstr>
      <vt:lpstr>Value Proposition</vt:lpstr>
      <vt:lpstr>Design Thinking</vt:lpstr>
      <vt:lpstr>Value Proposition</vt:lpstr>
      <vt:lpstr>Key Success Factors</vt:lpstr>
      <vt:lpstr>Key Success Factors</vt:lpstr>
      <vt:lpstr>Skills, Expertise, and Aptitude</vt:lpstr>
      <vt:lpstr>Key Success Factors</vt:lpstr>
      <vt:lpstr>Personal Attributes: Common Characteristics</vt:lpstr>
      <vt:lpstr>Personal Attributes: Common Characteristics</vt:lpstr>
      <vt:lpstr>Personal Attributes</vt:lpstr>
      <vt:lpstr>Key Success Factors</vt:lpstr>
      <vt:lpstr>Strong Management Skills</vt:lpstr>
      <vt:lpstr>Key Success Factors</vt:lpstr>
      <vt:lpstr>Business Environment</vt:lpstr>
      <vt:lpstr>External Factors</vt:lpstr>
      <vt:lpstr>How to Launch a Startup</vt:lpstr>
      <vt:lpstr>PowerPoint Presentation</vt:lpstr>
      <vt:lpstr>Business Model Canvas</vt:lpstr>
      <vt:lpstr>PowerPoint Presentation</vt:lpstr>
      <vt:lpstr>Lean Canvas</vt:lpstr>
      <vt:lpstr>Group Work</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Koliya Pulasinghe</dc:creator>
  <cp:lastModifiedBy>Koliya Pulasinghe</cp:lastModifiedBy>
  <cp:revision>10</cp:revision>
  <dcterms:created xsi:type="dcterms:W3CDTF">2020-09-27T13:33:30Z</dcterms:created>
  <dcterms:modified xsi:type="dcterms:W3CDTF">2021-05-13T03:40:20Z</dcterms:modified>
</cp:coreProperties>
</file>