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69" r:id="rId5"/>
    <p:sldId id="270" r:id="rId6"/>
    <p:sldId id="271" r:id="rId7"/>
    <p:sldId id="272" r:id="rId8"/>
    <p:sldId id="273" r:id="rId9"/>
    <p:sldId id="274" r:id="rId10"/>
    <p:sldId id="275" r:id="rId11"/>
    <p:sldId id="277" r:id="rId12"/>
    <p:sldId id="278" r:id="rId13"/>
    <p:sldId id="260" r:id="rId14"/>
    <p:sldId id="264" r:id="rId15"/>
    <p:sldId id="261" r:id="rId16"/>
    <p:sldId id="262" r:id="rId17"/>
    <p:sldId id="265" r:id="rId18"/>
    <p:sldId id="266" r:id="rId19"/>
    <p:sldId id="267" r:id="rId20"/>
    <p:sldId id="268" r:id="rId21"/>
    <p:sldId id="281" r:id="rId22"/>
    <p:sldId id="280"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0:07.6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41,'1244'0,"-1212"-2,0-1,50-11,-47 6,67-4,406 11,-244 3,-224-2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0:11.0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0 291,'91'0,"526"23,-407-7,238-14,-209-5,-39 6,222-7,-274-17,-54 4,252-54,-313 61,60-28,-5 2,-30 15,-25 8,0 1,1 2,0 2,0 1,37-3,-29 6,47-11,-47 7,49-2,-24 9,-46 2,1 0,-1-2,0-1,23-5,-19-1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0:15.5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43,'193'-2,"216"5,-210 16,59 1,2205-19,-1130-4,-1298 3,23 2,1-3,-1-2,0-3,95-22,-99 14,0 3,1 2,77-2,171 12,-118 3,987-4,-1148 1,0 2,0 0,24 7,47 7,351-10,-247-10,-5 3,-161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0:26.1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80,'1988'0,"-1933"-3,79-13,31-3,209 17,-195 3,-142-3,1-1,48-12,-45 7,68-5,116 14,-186-1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0:32.1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1 315,'70'3,"78"14,51 2,419-18,-292-3,-265-1,96-16,-46 3,171-25,-240 34,74-22,-79 17,1 3,55-8,6 13,-67 5,0-3,0-1,38-8,-14 2,1 1,-1 3,1 3,61 5,103-6,-100-15,-78 10,67-4,-3 11,-47 2,0-3,70-11,-39 2,0 4,117 5,57-3,-140-13,-82 10,67-4,85 14,79-4,-153-17,-80 11,70-5,267 12,-171 3,-190-2,0 1,0 1,0 0,0 1,-1 1,1 1,-1 0,0 1,-1 1,1 0,-1 2,0-1,24 20,33 37,-25-21,-24-25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0:56.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1,'2035'0,"-2023"0,-1 0,1 1,-1 0,13 4,1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1:03.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0 240,'1412'0,"-1369"3,81 14,-78-9,66 4,752-11,-415-3,1147 2,-1560-3,0-1,0-1,-1-2,44-14,-43 10,1 1,0 3,67-6,-66 10,63-12,-60 8,45-3,313 7,-204 5,-148-4,0-3,48-11,-18 3,105-22,-114 19,0 4,1 2,70 0,-62 9,149-20,-107 8,1 5,156 10,-88 2,-168-4,0 1,0 0,0 2,0 1,0 0,-1 1,36 16,-30-12,0-1,0-1,0-1,1-2,35 3,131-6,-137-3,0 1,-1 4,61 9,108 19,-71-13,-86-11,69-2,-9-1,-110-1,-1 0,0 0,0 2,29 11,18 6,-4-9,81 6,33 7,-122-15,286 77,-277-66,-39-14,-1 0,1-2,0 0,37 5,263-7,-175-7,-115 5,-1 2,1 0,-1 2,53 18,-49-13,0-2,1-1,49 4,296-15,-337-1,0-2,-1-1,0-3,0-1,-1-2,-1-2,0-1,45-27,-39 19,90-31,-50 23,37-28,9-4,-113 58,0 0,0 1,0 0,1 2,35-3,4 5,-14 1,1-2,-1-2,47-11,71-17,-138 26,0 1,25-3,-18 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1:16.5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0 166,'13'1,"0"0,-1 1,0 1,23 8,36 6,309-11,-210-9,1095 3,-1236-2,0-1,0-1,-1-2,55-18,-53 13,1 3,1 0,52-5,328 11,-198 5,2555-3,-2763 0,0 0,0 0,0 0,0-1,0 0,0-1,6-1,-9 2,-1-1,0 1,0-1,1 1,-1-1,0 0,0 0,0 0,-1 0,1 0,0 0,-1 0,1-1,-1 1,0-1,0 1,1-4,0 1,1 0,0 1,0-1,0 1,0-1,1 1,-1 0,1 0,0 0,0 1,1 0,-1-1,1 2,0-1,-1 0,1 1,0 0,1 0,-1 0,0 1,0 0,11-1,12-1,1 1,-1 2,38 3,-16 0,54-3,67 4,-147-1,44 12,-48-9,0-1,1-2,25 3,595-5,-308-3,-154 0,207 5,-186 16,53 2,2077-20,-1065-3,-1195 2,-46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09:32:57.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59155-87B4-4BD0-BE28-89EE82E9E770}"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84211-1480-44D3-B58F-319340B910F6}" type="slidenum">
              <a:rPr lang="en-US" smtClean="0"/>
              <a:t>‹#›</a:t>
            </a:fld>
            <a:endParaRPr lang="en-US"/>
          </a:p>
        </p:txBody>
      </p:sp>
    </p:spTree>
    <p:extLst>
      <p:ext uri="{BB962C8B-B14F-4D97-AF65-F5344CB8AC3E}">
        <p14:creationId xmlns:p14="http://schemas.microsoft.com/office/powerpoint/2010/main" val="90966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A34A2AE-3499-4FE4-904D-376147B14815}" type="datetime1">
              <a:rPr lang="en-US" smtClean="0"/>
              <a:t>5/19/2021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66BB7-177A-4FE9-ABE2-9D37D37D552E}"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7BAE6A-7CC2-4ADE-B8E7-9051CE53A95D}"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443EF9-C7F7-4D66-AACE-BC77464F2081}"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509FF-D5C9-4C50-9D06-6475F12E9EC1}"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93B433-B3AA-44A6-9023-89D527C0C026}" type="datetime1">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72C83F-7D86-489F-A879-5D75D8EFB440}" type="datetime1">
              <a:rPr lang="en-US" smtClean="0"/>
              <a:t>5/19/2021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E89B7C9-32D8-404D-BA74-006FBD8984DC}"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D8B180-FE9C-4016-9A93-1F7A7DBE47CA}"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41BC1-A7D4-4D9A-B023-19EEB9DE8A07}"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B8EAF-5244-438F-853F-BE4813054A46}"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80AB6-2CFE-42EC-B407-F9BB5DED7B97}"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36711-5962-4C54-8EF8-176771475426}" type="datetime1">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83285B-CB12-4113-9ECA-D47D56489587}" type="datetime1">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28EE8-0F63-4A01-BCFC-3AF89F81F31C}" type="datetime1">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EFEA2-0DBD-466D-83A1-340B834B7703}"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DE7B0-3E2A-41DD-A9D1-92C116654921}"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3C75744-47AD-4DFE-A420-C91C66011643}" type="datetime1">
              <a:rPr lang="en-US" smtClean="0"/>
              <a:t>5/19/2021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0.png"/><Relationship Id="rId4" Type="http://schemas.openxmlformats.org/officeDocument/2006/relationships/customXml" Target="../ink/ink6.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3E9C-1879-4F7E-B691-FE27607B7CCA}"/>
              </a:ext>
            </a:extLst>
          </p:cNvPr>
          <p:cNvSpPr>
            <a:spLocks noGrp="1"/>
          </p:cNvSpPr>
          <p:nvPr>
            <p:ph type="ctrTitle"/>
          </p:nvPr>
        </p:nvSpPr>
        <p:spPr/>
        <p:txBody>
          <a:bodyPr/>
          <a:lstStyle/>
          <a:p>
            <a:r>
              <a:rPr lang="en-US" dirty="0"/>
              <a:t>Laws related to ICT</a:t>
            </a:r>
          </a:p>
        </p:txBody>
      </p:sp>
      <p:sp>
        <p:nvSpPr>
          <p:cNvPr id="3" name="Subtitle 2">
            <a:extLst>
              <a:ext uri="{FF2B5EF4-FFF2-40B4-BE49-F238E27FC236}">
                <a16:creationId xmlns:a16="http://schemas.microsoft.com/office/drawing/2014/main" id="{971C06F3-C0DE-4E87-8D74-EA5E585EEDAE}"/>
              </a:ext>
            </a:extLst>
          </p:cNvPr>
          <p:cNvSpPr>
            <a:spLocks noGrp="1"/>
          </p:cNvSpPr>
          <p:nvPr>
            <p:ph type="subTitle" idx="1"/>
          </p:nvPr>
        </p:nvSpPr>
        <p:spPr/>
        <p:txBody>
          <a:bodyPr/>
          <a:lstStyle/>
          <a:p>
            <a:r>
              <a:rPr lang="en-US" dirty="0"/>
              <a:t>Prof Koliya </a:t>
            </a:r>
            <a:r>
              <a:rPr lang="en-US" dirty="0" err="1"/>
              <a:t>pulasinghe</a:t>
            </a:r>
            <a:endParaRPr lang="en-US" dirty="0"/>
          </a:p>
        </p:txBody>
      </p:sp>
      <p:sp>
        <p:nvSpPr>
          <p:cNvPr id="4" name="Slide Number Placeholder 3">
            <a:extLst>
              <a:ext uri="{FF2B5EF4-FFF2-40B4-BE49-F238E27FC236}">
                <a16:creationId xmlns:a16="http://schemas.microsoft.com/office/drawing/2014/main" id="{15F997BC-8762-415D-8908-CEF0C14436B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71305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C05-96A1-4EE1-A62E-3B2A9415B1D0}"/>
              </a:ext>
            </a:extLst>
          </p:cNvPr>
          <p:cNvSpPr>
            <a:spLocks noGrp="1"/>
          </p:cNvSpPr>
          <p:nvPr>
            <p:ph type="title"/>
          </p:nvPr>
        </p:nvSpPr>
        <p:spPr/>
        <p:txBody>
          <a:bodyPr/>
          <a:lstStyle/>
          <a:p>
            <a:r>
              <a:rPr lang="en-US" sz="2800" dirty="0"/>
              <a:t>Payment Devices Frauds Act, No. 30 of 2006</a:t>
            </a:r>
          </a:p>
        </p:txBody>
      </p:sp>
      <p:sp>
        <p:nvSpPr>
          <p:cNvPr id="3" name="Content Placeholder 2">
            <a:extLst>
              <a:ext uri="{FF2B5EF4-FFF2-40B4-BE49-F238E27FC236}">
                <a16:creationId xmlns:a16="http://schemas.microsoft.com/office/drawing/2014/main" id="{73A79A3D-7E20-497C-86EE-DEAF8EFE89C7}"/>
              </a:ext>
            </a:extLst>
          </p:cNvPr>
          <p:cNvSpPr>
            <a:spLocks noGrp="1"/>
          </p:cNvSpPr>
          <p:nvPr>
            <p:ph idx="1"/>
          </p:nvPr>
        </p:nvSpPr>
        <p:spPr>
          <a:xfrm>
            <a:off x="1154954" y="2438400"/>
            <a:ext cx="9950368" cy="4134678"/>
          </a:xfrm>
        </p:spPr>
        <p:txBody>
          <a:bodyPr>
            <a:normAutofit/>
          </a:bodyPr>
          <a:lstStyle/>
          <a:p>
            <a:r>
              <a:rPr lang="en-US" sz="2400" b="0" i="0" u="none" strike="noStrike" baseline="0" dirty="0">
                <a:solidFill>
                  <a:srgbClr val="000000"/>
                </a:solidFill>
                <a:latin typeface="Arial" panose="020B0604020202020204" pitchFamily="34" charset="0"/>
              </a:rPr>
              <a:t>Aims of the act:</a:t>
            </a:r>
          </a:p>
          <a:p>
            <a:pPr lvl="1"/>
            <a:r>
              <a:rPr lang="en-US" sz="2400" dirty="0">
                <a:solidFill>
                  <a:srgbClr val="000000"/>
                </a:solidFill>
                <a:latin typeface="Arial" panose="020B0604020202020204" pitchFamily="34" charset="0"/>
              </a:rPr>
              <a:t>To prevent the possession and use of </a:t>
            </a:r>
            <a:r>
              <a:rPr lang="en-US" sz="2400" dirty="0" err="1">
                <a:solidFill>
                  <a:srgbClr val="000000"/>
                </a:solidFill>
                <a:latin typeface="Arial" panose="020B0604020202020204" pitchFamily="34" charset="0"/>
              </a:rPr>
              <a:t>unauthorised</a:t>
            </a:r>
            <a:r>
              <a:rPr lang="en-US" sz="2400" dirty="0">
                <a:solidFill>
                  <a:srgbClr val="000000"/>
                </a:solidFill>
                <a:latin typeface="Arial" panose="020B0604020202020204" pitchFamily="34" charset="0"/>
              </a:rPr>
              <a:t> or counterfeit payment devices</a:t>
            </a:r>
          </a:p>
          <a:p>
            <a:pPr lvl="1"/>
            <a:r>
              <a:rPr lang="en-US" sz="2400" dirty="0">
                <a:solidFill>
                  <a:srgbClr val="000000"/>
                </a:solidFill>
                <a:latin typeface="Arial" panose="020B0604020202020204" pitchFamily="34" charset="0"/>
              </a:rPr>
              <a:t>To create offences connected with the possession or use of </a:t>
            </a:r>
            <a:r>
              <a:rPr lang="en-US" sz="2400" dirty="0" err="1">
                <a:solidFill>
                  <a:srgbClr val="000000"/>
                </a:solidFill>
                <a:latin typeface="Arial" panose="020B0604020202020204" pitchFamily="34" charset="0"/>
              </a:rPr>
              <a:t>unauthorised</a:t>
            </a:r>
            <a:r>
              <a:rPr lang="en-US" sz="2400" dirty="0">
                <a:solidFill>
                  <a:srgbClr val="000000"/>
                </a:solidFill>
                <a:latin typeface="Arial" panose="020B0604020202020204" pitchFamily="34" charset="0"/>
              </a:rPr>
              <a:t> payment devices</a:t>
            </a:r>
          </a:p>
          <a:p>
            <a:pPr lvl="1"/>
            <a:r>
              <a:rPr lang="en-US" sz="2400" dirty="0">
                <a:solidFill>
                  <a:srgbClr val="000000"/>
                </a:solidFill>
                <a:latin typeface="Arial" panose="020B0604020202020204" pitchFamily="34" charset="0"/>
              </a:rPr>
              <a:t>To protect persons lawfully issuing and using such payment devices</a:t>
            </a:r>
          </a:p>
          <a:p>
            <a:pPr lvl="1"/>
            <a:r>
              <a:rPr lang="en-US" sz="2400" dirty="0">
                <a:solidFill>
                  <a:srgbClr val="000000"/>
                </a:solidFill>
                <a:latin typeface="Arial" panose="020B0604020202020204" pitchFamily="34" charset="0"/>
              </a:rPr>
              <a:t>To make provision for the investigation, prosecution and punishment of offenders</a:t>
            </a:r>
            <a:endParaRPr lang="en-US" sz="2400" dirty="0"/>
          </a:p>
        </p:txBody>
      </p:sp>
      <p:sp>
        <p:nvSpPr>
          <p:cNvPr id="5" name="Slide Number Placeholder 4">
            <a:extLst>
              <a:ext uri="{FF2B5EF4-FFF2-40B4-BE49-F238E27FC236}">
                <a16:creationId xmlns:a16="http://schemas.microsoft.com/office/drawing/2014/main" id="{31E3DA72-41A9-4FC6-902B-3B6A67A7EE9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71277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C05-96A1-4EE1-A62E-3B2A9415B1D0}"/>
              </a:ext>
            </a:extLst>
          </p:cNvPr>
          <p:cNvSpPr>
            <a:spLocks noGrp="1"/>
          </p:cNvSpPr>
          <p:nvPr>
            <p:ph type="title"/>
          </p:nvPr>
        </p:nvSpPr>
        <p:spPr/>
        <p:txBody>
          <a:bodyPr/>
          <a:lstStyle/>
          <a:p>
            <a:r>
              <a:rPr lang="en-US" sz="2800" dirty="0"/>
              <a:t>Payment Devices Frauds Act, No. 30 of 2006</a:t>
            </a:r>
          </a:p>
        </p:txBody>
      </p:sp>
      <p:sp>
        <p:nvSpPr>
          <p:cNvPr id="3" name="Content Placeholder 2">
            <a:extLst>
              <a:ext uri="{FF2B5EF4-FFF2-40B4-BE49-F238E27FC236}">
                <a16:creationId xmlns:a16="http://schemas.microsoft.com/office/drawing/2014/main" id="{73A79A3D-7E20-497C-86EE-DEAF8EFE89C7}"/>
              </a:ext>
            </a:extLst>
          </p:cNvPr>
          <p:cNvSpPr>
            <a:spLocks noGrp="1"/>
          </p:cNvSpPr>
          <p:nvPr>
            <p:ph idx="1"/>
          </p:nvPr>
        </p:nvSpPr>
        <p:spPr>
          <a:xfrm>
            <a:off x="1154954" y="2438400"/>
            <a:ext cx="9950368" cy="4134678"/>
          </a:xfrm>
        </p:spPr>
        <p:txBody>
          <a:bodyPr>
            <a:normAutofit lnSpcReduction="10000"/>
          </a:bodyPr>
          <a:lstStyle/>
          <a:p>
            <a:r>
              <a:rPr lang="en-US" sz="2400" b="0" i="0" u="none" strike="noStrike" baseline="0" dirty="0">
                <a:solidFill>
                  <a:srgbClr val="000000"/>
                </a:solidFill>
                <a:latin typeface="Arial" panose="020B0604020202020204" pitchFamily="34" charset="0"/>
              </a:rPr>
              <a:t>A person guilty of an offence under this Act shall, on conviction after trial before the High Court:</a:t>
            </a:r>
          </a:p>
          <a:p>
            <a:pPr lvl="1"/>
            <a:r>
              <a:rPr lang="en-US" sz="2400" dirty="0">
                <a:solidFill>
                  <a:srgbClr val="000000"/>
                </a:solidFill>
                <a:latin typeface="Arial" panose="020B0604020202020204" pitchFamily="34" charset="0"/>
              </a:rPr>
              <a:t>In severe cases (as mentioned in item a. to j.) be liable to a term of imprisonment not exceeding </a:t>
            </a:r>
            <a:r>
              <a:rPr lang="en-US" sz="2400" dirty="0">
                <a:solidFill>
                  <a:schemeClr val="accent5">
                    <a:lumMod val="75000"/>
                  </a:schemeClr>
                </a:solidFill>
                <a:latin typeface="Arial" panose="020B0604020202020204" pitchFamily="34" charset="0"/>
              </a:rPr>
              <a:t>ten years </a:t>
            </a:r>
            <a:r>
              <a:rPr lang="en-US" sz="2400" dirty="0">
                <a:solidFill>
                  <a:srgbClr val="000000"/>
                </a:solidFill>
                <a:latin typeface="Arial" panose="020B0604020202020204" pitchFamily="34" charset="0"/>
              </a:rPr>
              <a:t>or to a fine not exceeding </a:t>
            </a:r>
            <a:r>
              <a:rPr lang="en-US" sz="2400" dirty="0">
                <a:solidFill>
                  <a:schemeClr val="accent5">
                    <a:lumMod val="75000"/>
                  </a:schemeClr>
                </a:solidFill>
                <a:latin typeface="Arial" panose="020B0604020202020204" pitchFamily="34" charset="0"/>
              </a:rPr>
              <a:t>rupees five hundred thousand </a:t>
            </a:r>
            <a:r>
              <a:rPr lang="en-US" sz="2400" dirty="0">
                <a:solidFill>
                  <a:srgbClr val="000000"/>
                </a:solidFill>
                <a:latin typeface="Arial" panose="020B0604020202020204" pitchFamily="34" charset="0"/>
              </a:rPr>
              <a:t>or to both such imprisonment and fine</a:t>
            </a:r>
          </a:p>
          <a:p>
            <a:pPr lvl="1"/>
            <a:r>
              <a:rPr lang="en-US" sz="2400" dirty="0">
                <a:solidFill>
                  <a:srgbClr val="000000"/>
                </a:solidFill>
                <a:latin typeface="Arial" panose="020B0604020202020204" pitchFamily="34" charset="0"/>
              </a:rPr>
              <a:t>In not so severe cases (item m. to p.) be liable to a term of imprisonment not exceeding </a:t>
            </a:r>
            <a:r>
              <a:rPr lang="en-US" sz="2400" dirty="0">
                <a:solidFill>
                  <a:schemeClr val="accent5">
                    <a:lumMod val="75000"/>
                  </a:schemeClr>
                </a:solidFill>
                <a:latin typeface="Arial" panose="020B0604020202020204" pitchFamily="34" charset="0"/>
              </a:rPr>
              <a:t>three years </a:t>
            </a:r>
            <a:r>
              <a:rPr lang="en-US" sz="2400" dirty="0">
                <a:solidFill>
                  <a:srgbClr val="000000"/>
                </a:solidFill>
                <a:latin typeface="Arial" panose="020B0604020202020204" pitchFamily="34" charset="0"/>
              </a:rPr>
              <a:t>or to a fine not exceeding </a:t>
            </a:r>
            <a:r>
              <a:rPr lang="en-US" sz="2400" dirty="0">
                <a:solidFill>
                  <a:schemeClr val="accent5">
                    <a:lumMod val="75000"/>
                  </a:schemeClr>
                </a:solidFill>
                <a:latin typeface="Arial" panose="020B0604020202020204" pitchFamily="34" charset="0"/>
              </a:rPr>
              <a:t>one hundred thousand rupees </a:t>
            </a:r>
            <a:r>
              <a:rPr lang="en-US" sz="2400" dirty="0">
                <a:solidFill>
                  <a:srgbClr val="000000"/>
                </a:solidFill>
                <a:latin typeface="Arial" panose="020B0604020202020204" pitchFamily="34" charset="0"/>
              </a:rPr>
              <a:t>or to a fine which may extend to </a:t>
            </a:r>
            <a:r>
              <a:rPr lang="en-US" sz="2400" dirty="0">
                <a:solidFill>
                  <a:schemeClr val="accent5">
                    <a:lumMod val="75000"/>
                  </a:schemeClr>
                </a:solidFill>
                <a:latin typeface="Arial" panose="020B0604020202020204" pitchFamily="34" charset="0"/>
              </a:rPr>
              <a:t>five times the value of the money</a:t>
            </a:r>
            <a:r>
              <a:rPr lang="en-US" sz="2400" dirty="0">
                <a:solidFill>
                  <a:srgbClr val="000000"/>
                </a:solidFill>
                <a:latin typeface="Arial" panose="020B0604020202020204" pitchFamily="34" charset="0"/>
              </a:rPr>
              <a:t> obtained by the commission of the act</a:t>
            </a:r>
          </a:p>
        </p:txBody>
      </p:sp>
      <p:sp>
        <p:nvSpPr>
          <p:cNvPr id="4" name="Slide Number Placeholder 3">
            <a:extLst>
              <a:ext uri="{FF2B5EF4-FFF2-40B4-BE49-F238E27FC236}">
                <a16:creationId xmlns:a16="http://schemas.microsoft.com/office/drawing/2014/main" id="{F1F1AAED-DB04-4015-A9D1-52A28F87544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16579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C05-96A1-4EE1-A62E-3B2A9415B1D0}"/>
              </a:ext>
            </a:extLst>
          </p:cNvPr>
          <p:cNvSpPr>
            <a:spLocks noGrp="1"/>
          </p:cNvSpPr>
          <p:nvPr>
            <p:ph type="title"/>
          </p:nvPr>
        </p:nvSpPr>
        <p:spPr/>
        <p:txBody>
          <a:bodyPr/>
          <a:lstStyle/>
          <a:p>
            <a:r>
              <a:rPr lang="en-US" sz="2800" dirty="0"/>
              <a:t>Computer Crimes Act, No 24 of 2007</a:t>
            </a:r>
          </a:p>
        </p:txBody>
      </p:sp>
      <p:sp>
        <p:nvSpPr>
          <p:cNvPr id="3" name="Content Placeholder 2">
            <a:extLst>
              <a:ext uri="{FF2B5EF4-FFF2-40B4-BE49-F238E27FC236}">
                <a16:creationId xmlns:a16="http://schemas.microsoft.com/office/drawing/2014/main" id="{73A79A3D-7E20-497C-86EE-DEAF8EFE89C7}"/>
              </a:ext>
            </a:extLst>
          </p:cNvPr>
          <p:cNvSpPr>
            <a:spLocks noGrp="1"/>
          </p:cNvSpPr>
          <p:nvPr>
            <p:ph idx="1"/>
          </p:nvPr>
        </p:nvSpPr>
        <p:spPr>
          <a:xfrm>
            <a:off x="1154954" y="2438400"/>
            <a:ext cx="9950368" cy="4134678"/>
          </a:xfrm>
        </p:spPr>
        <p:txBody>
          <a:bodyPr>
            <a:normAutofit/>
          </a:bodyPr>
          <a:lstStyle/>
          <a:p>
            <a:r>
              <a:rPr lang="en-US" sz="2400" b="0" i="0" u="none" strike="noStrike" baseline="0" dirty="0">
                <a:solidFill>
                  <a:srgbClr val="000000"/>
                </a:solidFill>
                <a:latin typeface="Arial" panose="020B0604020202020204" pitchFamily="34" charset="0"/>
              </a:rPr>
              <a:t>Aims of the act:</a:t>
            </a:r>
          </a:p>
          <a:p>
            <a:pPr lvl="1"/>
            <a:r>
              <a:rPr lang="en-US" sz="2400" dirty="0">
                <a:solidFill>
                  <a:srgbClr val="000000"/>
                </a:solidFill>
                <a:latin typeface="Arial" panose="020B0604020202020204" pitchFamily="34" charset="0"/>
              </a:rPr>
              <a:t>To provide for the identification of computer crime</a:t>
            </a:r>
          </a:p>
          <a:p>
            <a:pPr lvl="1"/>
            <a:r>
              <a:rPr lang="en-US" sz="2400" dirty="0">
                <a:solidFill>
                  <a:srgbClr val="000000"/>
                </a:solidFill>
                <a:latin typeface="Arial" panose="020B0604020202020204" pitchFamily="34" charset="0"/>
              </a:rPr>
              <a:t>To provide the procedure for the investigation and prevention of such crimes</a:t>
            </a:r>
          </a:p>
          <a:p>
            <a:pPr lvl="1"/>
            <a:r>
              <a:rPr lang="en-US" sz="2400" dirty="0">
                <a:solidFill>
                  <a:srgbClr val="000000"/>
                </a:solidFill>
                <a:latin typeface="Arial" panose="020B0604020202020204" pitchFamily="34" charset="0"/>
              </a:rPr>
              <a:t>To provide for matters connected therewith and incidental thereto.</a:t>
            </a:r>
            <a:endParaRPr lang="en-US" sz="2400" dirty="0"/>
          </a:p>
        </p:txBody>
      </p:sp>
      <p:sp>
        <p:nvSpPr>
          <p:cNvPr id="4" name="Slide Number Placeholder 3">
            <a:extLst>
              <a:ext uri="{FF2B5EF4-FFF2-40B4-BE49-F238E27FC236}">
                <a16:creationId xmlns:a16="http://schemas.microsoft.com/office/drawing/2014/main" id="{396D0F87-8A9B-437D-BD46-94FDB63D172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10488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2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E13BEBCC-C000-4FC8-9ECE-127D5BE43C2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600" b="0" i="0" kern="1200">
                <a:solidFill>
                  <a:srgbClr val="EBEBEB"/>
                </a:solidFill>
                <a:latin typeface="+mj-lt"/>
                <a:ea typeface="+mj-ea"/>
                <a:cs typeface="+mj-cs"/>
              </a:rPr>
              <a:t>Computer Crime</a:t>
            </a:r>
          </a:p>
        </p:txBody>
      </p:sp>
      <p:grpSp>
        <p:nvGrpSpPr>
          <p:cNvPr id="27" name="Group 2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8" name="Rectangle 2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a:extLst>
              <a:ext uri="{FF2B5EF4-FFF2-40B4-BE49-F238E27FC236}">
                <a16:creationId xmlns:a16="http://schemas.microsoft.com/office/drawing/2014/main" id="{1720935B-8EC4-416C-B2CA-ACF118E29AC7}"/>
              </a:ext>
            </a:extLst>
          </p:cNvPr>
          <p:cNvPicPr>
            <a:picLocks noGrp="1" noChangeAspect="1"/>
          </p:cNvPicPr>
          <p:nvPr>
            <p:ph idx="1"/>
          </p:nvPr>
        </p:nvPicPr>
        <p:blipFill>
          <a:blip r:embed="rId3"/>
          <a:stretch>
            <a:fillRect/>
          </a:stretch>
        </p:blipFill>
        <p:spPr>
          <a:xfrm>
            <a:off x="1109763" y="1568532"/>
            <a:ext cx="6443180" cy="3720936"/>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995934B9-BE1E-4461-BA34-875265A462A3}"/>
                  </a:ext>
                </a:extLst>
              </p14:cNvPr>
              <p14:cNvContentPartPr/>
              <p14:nvPr/>
            </p14:nvContentPartPr>
            <p14:xfrm>
              <a:off x="6006212" y="2812320"/>
              <a:ext cx="842400" cy="14760"/>
            </p14:xfrm>
          </p:contentPart>
        </mc:Choice>
        <mc:Fallback xmlns="">
          <p:pic>
            <p:nvPicPr>
              <p:cNvPr id="8" name="Ink 7">
                <a:extLst>
                  <a:ext uri="{FF2B5EF4-FFF2-40B4-BE49-F238E27FC236}">
                    <a16:creationId xmlns:a16="http://schemas.microsoft.com/office/drawing/2014/main" id="{995934B9-BE1E-4461-BA34-875265A462A3}"/>
                  </a:ext>
                </a:extLst>
              </p:cNvPr>
              <p:cNvPicPr/>
              <p:nvPr/>
            </p:nvPicPr>
            <p:blipFill>
              <a:blip r:embed="rId5"/>
              <a:stretch>
                <a:fillRect/>
              </a:stretch>
            </p:blipFill>
            <p:spPr>
              <a:xfrm>
                <a:off x="5952572" y="2704680"/>
                <a:ext cx="95004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E75B61B-B7DA-4698-8353-FAD3B35F361A}"/>
                  </a:ext>
                </a:extLst>
              </p14:cNvPr>
              <p14:cNvContentPartPr/>
              <p14:nvPr/>
            </p14:nvContentPartPr>
            <p14:xfrm>
              <a:off x="3305492" y="3159000"/>
              <a:ext cx="1372320" cy="119880"/>
            </p14:xfrm>
          </p:contentPart>
        </mc:Choice>
        <mc:Fallback xmlns="">
          <p:pic>
            <p:nvPicPr>
              <p:cNvPr id="9" name="Ink 8">
                <a:extLst>
                  <a:ext uri="{FF2B5EF4-FFF2-40B4-BE49-F238E27FC236}">
                    <a16:creationId xmlns:a16="http://schemas.microsoft.com/office/drawing/2014/main" id="{1E75B61B-B7DA-4698-8353-FAD3B35F361A}"/>
                  </a:ext>
                </a:extLst>
              </p:cNvPr>
              <p:cNvPicPr/>
              <p:nvPr/>
            </p:nvPicPr>
            <p:blipFill>
              <a:blip r:embed="rId7"/>
              <a:stretch>
                <a:fillRect/>
              </a:stretch>
            </p:blipFill>
            <p:spPr>
              <a:xfrm>
                <a:off x="3251492" y="3051000"/>
                <a:ext cx="14799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4AFFA160-35F3-43ED-AF39-6518D102F7EA}"/>
                  </a:ext>
                </a:extLst>
              </p14:cNvPr>
              <p14:cNvContentPartPr/>
              <p14:nvPr/>
            </p14:nvContentPartPr>
            <p14:xfrm>
              <a:off x="3291452" y="3599640"/>
              <a:ext cx="2995200" cy="30600"/>
            </p14:xfrm>
          </p:contentPart>
        </mc:Choice>
        <mc:Fallback xmlns="">
          <p:pic>
            <p:nvPicPr>
              <p:cNvPr id="13" name="Ink 12">
                <a:extLst>
                  <a:ext uri="{FF2B5EF4-FFF2-40B4-BE49-F238E27FC236}">
                    <a16:creationId xmlns:a16="http://schemas.microsoft.com/office/drawing/2014/main" id="{4AFFA160-35F3-43ED-AF39-6518D102F7EA}"/>
                  </a:ext>
                </a:extLst>
              </p:cNvPr>
              <p:cNvPicPr/>
              <p:nvPr/>
            </p:nvPicPr>
            <p:blipFill>
              <a:blip r:embed="rId9"/>
              <a:stretch>
                <a:fillRect/>
              </a:stretch>
            </p:blipFill>
            <p:spPr>
              <a:xfrm>
                <a:off x="3237812" y="3491640"/>
                <a:ext cx="31028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077CD75E-F2B9-4CB3-9707-AC9D0FFBE479}"/>
                  </a:ext>
                </a:extLst>
              </p14:cNvPr>
              <p14:cNvContentPartPr/>
              <p14:nvPr/>
            </p14:nvContentPartPr>
            <p14:xfrm>
              <a:off x="5894252" y="4078800"/>
              <a:ext cx="1249200" cy="28800"/>
            </p14:xfrm>
          </p:contentPart>
        </mc:Choice>
        <mc:Fallback xmlns="">
          <p:pic>
            <p:nvPicPr>
              <p:cNvPr id="15" name="Ink 14">
                <a:extLst>
                  <a:ext uri="{FF2B5EF4-FFF2-40B4-BE49-F238E27FC236}">
                    <a16:creationId xmlns:a16="http://schemas.microsoft.com/office/drawing/2014/main" id="{077CD75E-F2B9-4CB3-9707-AC9D0FFBE479}"/>
                  </a:ext>
                </a:extLst>
              </p:cNvPr>
              <p:cNvPicPr/>
              <p:nvPr/>
            </p:nvPicPr>
            <p:blipFill>
              <a:blip r:embed="rId11"/>
              <a:stretch>
                <a:fillRect/>
              </a:stretch>
            </p:blipFill>
            <p:spPr>
              <a:xfrm>
                <a:off x="5840252" y="3970800"/>
                <a:ext cx="13568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9D738BE-6868-403C-B74D-85975800B1ED}"/>
                  </a:ext>
                </a:extLst>
              </p14:cNvPr>
              <p14:cNvContentPartPr/>
              <p14:nvPr/>
            </p14:nvContentPartPr>
            <p14:xfrm>
              <a:off x="2588012" y="4205160"/>
              <a:ext cx="2308320" cy="128160"/>
            </p14:xfrm>
          </p:contentPart>
        </mc:Choice>
        <mc:Fallback xmlns="">
          <p:pic>
            <p:nvPicPr>
              <p:cNvPr id="17" name="Ink 16">
                <a:extLst>
                  <a:ext uri="{FF2B5EF4-FFF2-40B4-BE49-F238E27FC236}">
                    <a16:creationId xmlns:a16="http://schemas.microsoft.com/office/drawing/2014/main" id="{E9D738BE-6868-403C-B74D-85975800B1ED}"/>
                  </a:ext>
                </a:extLst>
              </p:cNvPr>
              <p:cNvPicPr/>
              <p:nvPr/>
            </p:nvPicPr>
            <p:blipFill>
              <a:blip r:embed="rId13"/>
              <a:stretch>
                <a:fillRect/>
              </a:stretch>
            </p:blipFill>
            <p:spPr>
              <a:xfrm>
                <a:off x="2534372" y="4097160"/>
                <a:ext cx="2415960" cy="343800"/>
              </a:xfrm>
              <a:prstGeom prst="rect">
                <a:avLst/>
              </a:prstGeom>
            </p:spPr>
          </p:pic>
        </mc:Fallback>
      </mc:AlternateContent>
      <p:sp>
        <p:nvSpPr>
          <p:cNvPr id="2" name="Slide Number Placeholder 1">
            <a:extLst>
              <a:ext uri="{FF2B5EF4-FFF2-40B4-BE49-F238E27FC236}">
                <a16:creationId xmlns:a16="http://schemas.microsoft.com/office/drawing/2014/main" id="{3C56F1F2-F361-4E8F-82C4-862D8FC45767}"/>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6025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CBA237E6-5234-4F2E-84A4-53E13CE05402}"/>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600" b="0" i="0" kern="1200">
                <a:solidFill>
                  <a:srgbClr val="EBEBEB"/>
                </a:solidFill>
                <a:latin typeface="+mj-lt"/>
                <a:ea typeface="+mj-ea"/>
                <a:cs typeface="+mj-cs"/>
              </a:rPr>
              <a:t>Computer Crime</a:t>
            </a:r>
          </a:p>
        </p:txBody>
      </p:sp>
      <p:grpSp>
        <p:nvGrpSpPr>
          <p:cNvPr id="26" name="Group 2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7" name="Rectangle 2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5">
            <a:extLst>
              <a:ext uri="{FF2B5EF4-FFF2-40B4-BE49-F238E27FC236}">
                <a16:creationId xmlns:a16="http://schemas.microsoft.com/office/drawing/2014/main" id="{1C37CA14-CD41-4FA6-A243-2E7A5A83D892}"/>
              </a:ext>
            </a:extLst>
          </p:cNvPr>
          <p:cNvPicPr>
            <a:picLocks noGrp="1" noChangeAspect="1"/>
          </p:cNvPicPr>
          <p:nvPr>
            <p:ph idx="1"/>
          </p:nvPr>
        </p:nvPicPr>
        <p:blipFill>
          <a:blip r:embed="rId3"/>
          <a:stretch>
            <a:fillRect/>
          </a:stretch>
        </p:blipFill>
        <p:spPr>
          <a:xfrm>
            <a:off x="1109763" y="1600748"/>
            <a:ext cx="6443180" cy="3656504"/>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D351F06-4FFC-4392-917A-424385B238A1}"/>
                  </a:ext>
                </a:extLst>
              </p14:cNvPr>
              <p14:cNvContentPartPr/>
              <p14:nvPr/>
            </p14:nvContentPartPr>
            <p14:xfrm>
              <a:off x="6625412" y="3403800"/>
              <a:ext cx="767160" cy="6120"/>
            </p14:xfrm>
          </p:contentPart>
        </mc:Choice>
        <mc:Fallback xmlns="">
          <p:pic>
            <p:nvPicPr>
              <p:cNvPr id="5" name="Ink 4">
                <a:extLst>
                  <a:ext uri="{FF2B5EF4-FFF2-40B4-BE49-F238E27FC236}">
                    <a16:creationId xmlns:a16="http://schemas.microsoft.com/office/drawing/2014/main" id="{6D351F06-4FFC-4392-917A-424385B238A1}"/>
                  </a:ext>
                </a:extLst>
              </p:cNvPr>
              <p:cNvPicPr/>
              <p:nvPr/>
            </p:nvPicPr>
            <p:blipFill>
              <a:blip r:embed="rId5"/>
              <a:stretch>
                <a:fillRect/>
              </a:stretch>
            </p:blipFill>
            <p:spPr>
              <a:xfrm>
                <a:off x="6571412" y="3296160"/>
                <a:ext cx="8748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E451EE6-1080-4055-ABF7-28DC890E9D18}"/>
                  </a:ext>
                </a:extLst>
              </p14:cNvPr>
              <p14:cNvContentPartPr/>
              <p14:nvPr/>
            </p14:nvContentPartPr>
            <p14:xfrm>
              <a:off x="2616452" y="3556800"/>
              <a:ext cx="4781520" cy="185760"/>
            </p14:xfrm>
          </p:contentPart>
        </mc:Choice>
        <mc:Fallback xmlns="">
          <p:pic>
            <p:nvPicPr>
              <p:cNvPr id="6" name="Ink 5">
                <a:extLst>
                  <a:ext uri="{FF2B5EF4-FFF2-40B4-BE49-F238E27FC236}">
                    <a16:creationId xmlns:a16="http://schemas.microsoft.com/office/drawing/2014/main" id="{AE451EE6-1080-4055-ABF7-28DC890E9D18}"/>
                  </a:ext>
                </a:extLst>
              </p:cNvPr>
              <p:cNvPicPr/>
              <p:nvPr/>
            </p:nvPicPr>
            <p:blipFill>
              <a:blip r:embed="rId7"/>
              <a:stretch>
                <a:fillRect/>
              </a:stretch>
            </p:blipFill>
            <p:spPr>
              <a:xfrm>
                <a:off x="2562452" y="3448800"/>
                <a:ext cx="48891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06BD618-4FEA-4ADD-8BC6-AE9C066C10D0}"/>
                  </a:ext>
                </a:extLst>
              </p14:cNvPr>
              <p14:cNvContentPartPr/>
              <p14:nvPr/>
            </p14:nvContentPartPr>
            <p14:xfrm>
              <a:off x="2644532" y="3822840"/>
              <a:ext cx="4424760" cy="74520"/>
            </p14:xfrm>
          </p:contentPart>
        </mc:Choice>
        <mc:Fallback xmlns="">
          <p:pic>
            <p:nvPicPr>
              <p:cNvPr id="7" name="Ink 6">
                <a:extLst>
                  <a:ext uri="{FF2B5EF4-FFF2-40B4-BE49-F238E27FC236}">
                    <a16:creationId xmlns:a16="http://schemas.microsoft.com/office/drawing/2014/main" id="{E06BD618-4FEA-4ADD-8BC6-AE9C066C10D0}"/>
                  </a:ext>
                </a:extLst>
              </p:cNvPr>
              <p:cNvPicPr/>
              <p:nvPr/>
            </p:nvPicPr>
            <p:blipFill>
              <a:blip r:embed="rId9"/>
              <a:stretch>
                <a:fillRect/>
              </a:stretch>
            </p:blipFill>
            <p:spPr>
              <a:xfrm>
                <a:off x="2590532" y="3715200"/>
                <a:ext cx="4532400" cy="290160"/>
              </a:xfrm>
              <a:prstGeom prst="rect">
                <a:avLst/>
              </a:prstGeom>
            </p:spPr>
          </p:pic>
        </mc:Fallback>
      </mc:AlternateContent>
      <p:sp>
        <p:nvSpPr>
          <p:cNvPr id="2" name="Slide Number Placeholder 1">
            <a:extLst>
              <a:ext uri="{FF2B5EF4-FFF2-40B4-BE49-F238E27FC236}">
                <a16:creationId xmlns:a16="http://schemas.microsoft.com/office/drawing/2014/main" id="{470DDDB9-5E9C-4A41-956A-5FE3A347287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8732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05605D1-2386-4406-81C5-3031E811D3BE}"/>
              </a:ext>
            </a:extLst>
          </p:cNvPr>
          <p:cNvPicPr>
            <a:picLocks noGrp="1" noChangeAspect="1"/>
          </p:cNvPicPr>
          <p:nvPr>
            <p:ph idx="1"/>
          </p:nvPr>
        </p:nvPicPr>
        <p:blipFill>
          <a:blip r:embed="rId2"/>
          <a:stretch>
            <a:fillRect/>
          </a:stretch>
        </p:blipFill>
        <p:spPr>
          <a:xfrm>
            <a:off x="1126066" y="1719971"/>
            <a:ext cx="10035037" cy="3411912"/>
          </a:xfrm>
          <a:prstGeom prst="rect">
            <a:avLst/>
          </a:prstGeom>
        </p:spPr>
      </p:pic>
      <p:sp>
        <p:nvSpPr>
          <p:cNvPr id="2" name="Slide Number Placeholder 1">
            <a:extLst>
              <a:ext uri="{FF2B5EF4-FFF2-40B4-BE49-F238E27FC236}">
                <a16:creationId xmlns:a16="http://schemas.microsoft.com/office/drawing/2014/main" id="{D30C6326-976D-4201-AB4B-A1D8B9076F2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65166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5" name="Rectangle 14">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5CC28073-BD5A-4637-8D5F-28B8A92CD7D1}"/>
              </a:ext>
            </a:extLst>
          </p:cNvPr>
          <p:cNvPicPr>
            <a:picLocks noGrp="1" noChangeAspect="1"/>
          </p:cNvPicPr>
          <p:nvPr>
            <p:ph idx="1"/>
          </p:nvPr>
        </p:nvPicPr>
        <p:blipFill>
          <a:blip r:embed="rId2"/>
          <a:stretch>
            <a:fillRect/>
          </a:stretch>
        </p:blipFill>
        <p:spPr>
          <a:xfrm>
            <a:off x="1163276" y="1284394"/>
            <a:ext cx="9960617" cy="428306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B89D4CE-9877-4D4A-91A6-41D22673A2F1}"/>
                  </a:ext>
                </a:extLst>
              </p14:cNvPr>
              <p14:cNvContentPartPr/>
              <p14:nvPr/>
            </p14:nvContentPartPr>
            <p14:xfrm>
              <a:off x="2305341" y="1510586"/>
              <a:ext cx="360" cy="360"/>
            </p14:xfrm>
          </p:contentPart>
        </mc:Choice>
        <mc:Fallback xmlns="">
          <p:pic>
            <p:nvPicPr>
              <p:cNvPr id="4" name="Ink 3">
                <a:extLst>
                  <a:ext uri="{FF2B5EF4-FFF2-40B4-BE49-F238E27FC236}">
                    <a16:creationId xmlns:a16="http://schemas.microsoft.com/office/drawing/2014/main" id="{1B89D4CE-9877-4D4A-91A6-41D22673A2F1}"/>
                  </a:ext>
                </a:extLst>
              </p:cNvPr>
              <p:cNvPicPr/>
              <p:nvPr/>
            </p:nvPicPr>
            <p:blipFill>
              <a:blip r:embed="rId4"/>
              <a:stretch>
                <a:fillRect/>
              </a:stretch>
            </p:blipFill>
            <p:spPr>
              <a:xfrm>
                <a:off x="2251341" y="1402586"/>
                <a:ext cx="108000" cy="216000"/>
              </a:xfrm>
              <a:prstGeom prst="rect">
                <a:avLst/>
              </a:prstGeom>
            </p:spPr>
          </p:pic>
        </mc:Fallback>
      </mc:AlternateContent>
      <p:sp>
        <p:nvSpPr>
          <p:cNvPr id="2" name="Slide Number Placeholder 1">
            <a:extLst>
              <a:ext uri="{FF2B5EF4-FFF2-40B4-BE49-F238E27FC236}">
                <a16:creationId xmlns:a16="http://schemas.microsoft.com/office/drawing/2014/main" id="{FA490A42-36FE-41B6-9454-E2D6A780CAA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8191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EB9BCE2-69C9-42D8-8CD2-5E782DADD56F}"/>
              </a:ext>
            </a:extLst>
          </p:cNvPr>
          <p:cNvPicPr>
            <a:picLocks noGrp="1" noChangeAspect="1"/>
          </p:cNvPicPr>
          <p:nvPr>
            <p:ph idx="1"/>
          </p:nvPr>
        </p:nvPicPr>
        <p:blipFill>
          <a:blip r:embed="rId2"/>
          <a:stretch>
            <a:fillRect/>
          </a:stretch>
        </p:blipFill>
        <p:spPr>
          <a:xfrm>
            <a:off x="1635095" y="1284394"/>
            <a:ext cx="9016979" cy="4283066"/>
          </a:xfrm>
          <a:prstGeom prst="rect">
            <a:avLst/>
          </a:prstGeom>
        </p:spPr>
      </p:pic>
      <p:sp>
        <p:nvSpPr>
          <p:cNvPr id="2" name="Slide Number Placeholder 1">
            <a:extLst>
              <a:ext uri="{FF2B5EF4-FFF2-40B4-BE49-F238E27FC236}">
                <a16:creationId xmlns:a16="http://schemas.microsoft.com/office/drawing/2014/main" id="{D8D6753A-7771-43D9-9851-F9294F1E522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48837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CE6589A-7BE3-4EF9-B06F-DC186212EEBB}"/>
              </a:ext>
            </a:extLst>
          </p:cNvPr>
          <p:cNvPicPr>
            <a:picLocks noGrp="1" noChangeAspect="1"/>
          </p:cNvPicPr>
          <p:nvPr>
            <p:ph idx="1"/>
          </p:nvPr>
        </p:nvPicPr>
        <p:blipFill>
          <a:blip r:embed="rId2"/>
          <a:stretch>
            <a:fillRect/>
          </a:stretch>
        </p:blipFill>
        <p:spPr>
          <a:xfrm>
            <a:off x="2005356" y="1284394"/>
            <a:ext cx="8276457" cy="4283066"/>
          </a:xfrm>
          <a:prstGeom prst="rect">
            <a:avLst/>
          </a:prstGeom>
        </p:spPr>
      </p:pic>
      <p:sp>
        <p:nvSpPr>
          <p:cNvPr id="2" name="Slide Number Placeholder 1">
            <a:extLst>
              <a:ext uri="{FF2B5EF4-FFF2-40B4-BE49-F238E27FC236}">
                <a16:creationId xmlns:a16="http://schemas.microsoft.com/office/drawing/2014/main" id="{34E12185-D7FD-4CA7-B02B-D36D80200235}"/>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49187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B966699-9B46-4576-92FA-F8B9CA6A89B8}"/>
              </a:ext>
            </a:extLst>
          </p:cNvPr>
          <p:cNvPicPr>
            <a:picLocks noGrp="1" noChangeAspect="1"/>
          </p:cNvPicPr>
          <p:nvPr>
            <p:ph idx="1"/>
          </p:nvPr>
        </p:nvPicPr>
        <p:blipFill>
          <a:blip r:embed="rId2"/>
          <a:stretch>
            <a:fillRect/>
          </a:stretch>
        </p:blipFill>
        <p:spPr>
          <a:xfrm>
            <a:off x="2249887" y="1284394"/>
            <a:ext cx="7787394" cy="4283066"/>
          </a:xfrm>
          <a:prstGeom prst="rect">
            <a:avLst/>
          </a:prstGeom>
        </p:spPr>
      </p:pic>
      <p:sp>
        <p:nvSpPr>
          <p:cNvPr id="2" name="Slide Number Placeholder 1">
            <a:extLst>
              <a:ext uri="{FF2B5EF4-FFF2-40B4-BE49-F238E27FC236}">
                <a16:creationId xmlns:a16="http://schemas.microsoft.com/office/drawing/2014/main" id="{EE9C0C7E-6542-49BA-AD5F-E17B05F48C13}"/>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905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A098-E9AA-44EB-885D-EC815F2492E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AD6B90-1157-4D74-B9E9-CE02FEC1C46D}"/>
              </a:ext>
            </a:extLst>
          </p:cNvPr>
          <p:cNvSpPr>
            <a:spLocks noGrp="1"/>
          </p:cNvSpPr>
          <p:nvPr>
            <p:ph idx="1"/>
          </p:nvPr>
        </p:nvSpPr>
        <p:spPr/>
        <p:txBody>
          <a:bodyPr>
            <a:normAutofit/>
          </a:bodyPr>
          <a:lstStyle/>
          <a:p>
            <a:r>
              <a:rPr lang="en-US" sz="2000" dirty="0"/>
              <a:t>Introduction to Sri Lankan Legal Systems</a:t>
            </a:r>
          </a:p>
          <a:p>
            <a:r>
              <a:rPr lang="en-US" sz="2000" dirty="0"/>
              <a:t>ICT Related Acts</a:t>
            </a:r>
          </a:p>
          <a:p>
            <a:pPr lvl="1"/>
            <a:r>
              <a:rPr lang="en-US" sz="1800" dirty="0"/>
              <a:t>Evidence (Special Provisions) Act, No 14 of 1995</a:t>
            </a:r>
          </a:p>
          <a:p>
            <a:pPr lvl="1"/>
            <a:r>
              <a:rPr lang="en-US" sz="1800" dirty="0"/>
              <a:t>Intellectual Property Act, No 36 of 2003</a:t>
            </a:r>
          </a:p>
          <a:p>
            <a:pPr lvl="1"/>
            <a:r>
              <a:rPr lang="en-US" sz="1800" dirty="0"/>
              <a:t>Electronic Transactions Act, No 19 of 2006</a:t>
            </a:r>
          </a:p>
          <a:p>
            <a:pPr lvl="1"/>
            <a:r>
              <a:rPr lang="en-US" sz="1800" dirty="0"/>
              <a:t>Payment Devices Frauds Act, No. 30 of 2006</a:t>
            </a:r>
          </a:p>
          <a:p>
            <a:pPr lvl="1"/>
            <a:r>
              <a:rPr lang="en-US" sz="1800" dirty="0"/>
              <a:t>Computer Crimes Act, No 24 of 2007</a:t>
            </a:r>
          </a:p>
          <a:p>
            <a:r>
              <a:rPr lang="en-US" sz="2000" dirty="0"/>
              <a:t>Summary</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EA33AE-0BD1-4125-BB99-8E4DB30640E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02348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0A0E278-9FFA-418C-AD3C-0A0249BF0456}"/>
              </a:ext>
            </a:extLst>
          </p:cNvPr>
          <p:cNvPicPr>
            <a:picLocks noGrp="1" noChangeAspect="1"/>
          </p:cNvPicPr>
          <p:nvPr>
            <p:ph idx="1"/>
          </p:nvPr>
        </p:nvPicPr>
        <p:blipFill>
          <a:blip r:embed="rId2"/>
          <a:stretch>
            <a:fillRect/>
          </a:stretch>
        </p:blipFill>
        <p:spPr>
          <a:xfrm>
            <a:off x="1964984" y="1284394"/>
            <a:ext cx="8357200" cy="4283066"/>
          </a:xfrm>
          <a:prstGeom prst="rect">
            <a:avLst/>
          </a:prstGeom>
        </p:spPr>
      </p:pic>
      <p:sp>
        <p:nvSpPr>
          <p:cNvPr id="2" name="Slide Number Placeholder 1">
            <a:extLst>
              <a:ext uri="{FF2B5EF4-FFF2-40B4-BE49-F238E27FC236}">
                <a16:creationId xmlns:a16="http://schemas.microsoft.com/office/drawing/2014/main" id="{46D12852-ED56-4216-BAC7-5C87F2A214C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396452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DBDBE7B-6FA0-46FB-AA52-4426EB35C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72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0C8B9D-9EB7-4CEE-9F2E-57E91EBF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3D7DDF-17C0-4989-9770-F2115973E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 email&#10;&#10;Description automatically generated">
            <a:extLst>
              <a:ext uri="{FF2B5EF4-FFF2-40B4-BE49-F238E27FC236}">
                <a16:creationId xmlns:a16="http://schemas.microsoft.com/office/drawing/2014/main" id="{D40D75F5-F065-4400-B9BF-3C57E77FFA5F}"/>
              </a:ext>
            </a:extLst>
          </p:cNvPr>
          <p:cNvPicPr>
            <a:picLocks noGrp="1" noChangeAspect="1"/>
          </p:cNvPicPr>
          <p:nvPr>
            <p:ph idx="1"/>
          </p:nvPr>
        </p:nvPicPr>
        <p:blipFill>
          <a:blip r:embed="rId2"/>
          <a:stretch>
            <a:fillRect/>
          </a:stretch>
        </p:blipFill>
        <p:spPr>
          <a:xfrm>
            <a:off x="1286933" y="1297916"/>
            <a:ext cx="9618133" cy="4256022"/>
          </a:xfrm>
          <a:prstGeom prst="rect">
            <a:avLst/>
          </a:prstGeom>
        </p:spPr>
      </p:pic>
      <p:sp>
        <p:nvSpPr>
          <p:cNvPr id="6" name="Slide Number Placeholder 5">
            <a:extLst>
              <a:ext uri="{FF2B5EF4-FFF2-40B4-BE49-F238E27FC236}">
                <a16:creationId xmlns:a16="http://schemas.microsoft.com/office/drawing/2014/main" id="{38E49775-9B0F-4122-AF3E-B1ACF248C37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54427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5C83-084A-4417-BCF6-D161146BDE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6CA0A15-88C5-47C8-A0F1-42EF9CE805D2}"/>
              </a:ext>
            </a:extLst>
          </p:cNvPr>
          <p:cNvSpPr>
            <a:spLocks noGrp="1"/>
          </p:cNvSpPr>
          <p:nvPr>
            <p:ph idx="1"/>
          </p:nvPr>
        </p:nvSpPr>
        <p:spPr/>
        <p:txBody>
          <a:bodyPr/>
          <a:lstStyle/>
          <a:p>
            <a:r>
              <a:rPr lang="en-US" dirty="0"/>
              <a:t>All these Laws have been enacted to have safe environment for computer use by general public to various activities in day today life without fear</a:t>
            </a:r>
          </a:p>
          <a:p>
            <a:r>
              <a:rPr lang="en-US" dirty="0"/>
              <a:t>And punish those who do wrongful acts</a:t>
            </a:r>
          </a:p>
          <a:p>
            <a:r>
              <a:rPr lang="en-US" dirty="0"/>
              <a:t>Professionals in ICT area must be thorough with these Laws to engage in their professional practice</a:t>
            </a:r>
          </a:p>
        </p:txBody>
      </p:sp>
      <p:sp>
        <p:nvSpPr>
          <p:cNvPr id="4" name="Slide Number Placeholder 3">
            <a:extLst>
              <a:ext uri="{FF2B5EF4-FFF2-40B4-BE49-F238E27FC236}">
                <a16:creationId xmlns:a16="http://schemas.microsoft.com/office/drawing/2014/main" id="{3773E6AC-818A-4F7C-8B1C-37AE8C44037A}"/>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130345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099E-CC10-483D-830A-37FC0C57FD14}"/>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3010EDCB-6B02-46D7-BD61-FDF399436204}"/>
              </a:ext>
            </a:extLst>
          </p:cNvPr>
          <p:cNvSpPr>
            <a:spLocks noGrp="1"/>
          </p:cNvSpPr>
          <p:nvPr>
            <p:ph idx="1"/>
          </p:nvPr>
        </p:nvSpPr>
        <p:spPr/>
        <p:txBody>
          <a:bodyPr/>
          <a:lstStyle/>
          <a:p>
            <a:r>
              <a:rPr lang="en-US" dirty="0"/>
              <a:t>Task 1: Find out four cases reported in media that come under the purview of these Acts of Law. Write short description (200 words max) about each.</a:t>
            </a:r>
          </a:p>
          <a:p>
            <a:r>
              <a:rPr lang="en-US" dirty="0"/>
              <a:t>Task 2: Reflect on impact of above Laws on your professional career. Write down your own rules for your professional life.</a:t>
            </a:r>
          </a:p>
          <a:p>
            <a:r>
              <a:rPr lang="en-US" dirty="0"/>
              <a:t>Submit PDF of your assignment on or before 25</a:t>
            </a:r>
            <a:r>
              <a:rPr lang="en-US" baseline="30000" dirty="0"/>
              <a:t>th</a:t>
            </a:r>
            <a:r>
              <a:rPr lang="en-US" dirty="0"/>
              <a:t> May, 2021 mid night.</a:t>
            </a:r>
          </a:p>
        </p:txBody>
      </p:sp>
      <p:sp>
        <p:nvSpPr>
          <p:cNvPr id="4" name="Slide Number Placeholder 3">
            <a:extLst>
              <a:ext uri="{FF2B5EF4-FFF2-40B4-BE49-F238E27FC236}">
                <a16:creationId xmlns:a16="http://schemas.microsoft.com/office/drawing/2014/main" id="{6C294B30-517D-49A6-8675-1CBF4BD6538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763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B745358-E219-48E8-92EE-4D66093336E7}"/>
              </a:ext>
            </a:extLst>
          </p:cNvPr>
          <p:cNvSpPr>
            <a:spLocks noGrp="1"/>
          </p:cNvSpPr>
          <p:nvPr>
            <p:ph type="title"/>
          </p:nvPr>
        </p:nvSpPr>
        <p:spPr>
          <a:xfrm>
            <a:off x="1154955" y="973668"/>
            <a:ext cx="2942210" cy="1020232"/>
          </a:xfrm>
        </p:spPr>
        <p:txBody>
          <a:bodyPr>
            <a:normAutofit/>
          </a:bodyPr>
          <a:lstStyle/>
          <a:p>
            <a:pPr>
              <a:lnSpc>
                <a:spcPct val="90000"/>
              </a:lnSpc>
            </a:pPr>
            <a:r>
              <a:rPr lang="en-US" sz="2800" dirty="0">
                <a:solidFill>
                  <a:srgbClr val="EBEBEB"/>
                </a:solidFill>
              </a:rPr>
              <a:t>Introduction to SL Legal System</a:t>
            </a:r>
          </a:p>
        </p:txBody>
      </p:sp>
      <p:pic>
        <p:nvPicPr>
          <p:cNvPr id="5" name="Picture 4">
            <a:extLst>
              <a:ext uri="{FF2B5EF4-FFF2-40B4-BE49-F238E27FC236}">
                <a16:creationId xmlns:a16="http://schemas.microsoft.com/office/drawing/2014/main" id="{6A8921A7-08EB-4410-A7B5-BE430120F5EE}"/>
              </a:ext>
            </a:extLst>
          </p:cNvPr>
          <p:cNvPicPr>
            <a:picLocks noChangeAspect="1"/>
          </p:cNvPicPr>
          <p:nvPr/>
        </p:nvPicPr>
        <p:blipFill>
          <a:blip r:embed="rId2"/>
          <a:stretch>
            <a:fillRect/>
          </a:stretch>
        </p:blipFill>
        <p:spPr>
          <a:xfrm>
            <a:off x="5194607" y="1647361"/>
            <a:ext cx="6391533" cy="356327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FD0E467-B57E-424C-A67F-3FB271FE81FE}"/>
              </a:ext>
            </a:extLst>
          </p:cNvPr>
          <p:cNvSpPr>
            <a:spLocks noGrp="1"/>
          </p:cNvSpPr>
          <p:nvPr>
            <p:ph idx="1"/>
          </p:nvPr>
        </p:nvSpPr>
        <p:spPr>
          <a:xfrm>
            <a:off x="605860" y="2120899"/>
            <a:ext cx="4023073" cy="4190999"/>
          </a:xfrm>
        </p:spPr>
        <p:txBody>
          <a:bodyPr>
            <a:normAutofit/>
          </a:bodyPr>
          <a:lstStyle/>
          <a:p>
            <a:r>
              <a:rPr lang="en-US" dirty="0">
                <a:solidFill>
                  <a:srgbClr val="FFFFFF"/>
                </a:solidFill>
              </a:rPr>
              <a:t>Executive Presidency, Judiciary, Legislature</a:t>
            </a:r>
          </a:p>
          <a:p>
            <a:r>
              <a:rPr lang="en-US" dirty="0">
                <a:solidFill>
                  <a:srgbClr val="FFFFFF"/>
                </a:solidFill>
              </a:rPr>
              <a:t>Laws are enacted by Legislature</a:t>
            </a:r>
          </a:p>
          <a:p>
            <a:r>
              <a:rPr lang="en-US" dirty="0">
                <a:solidFill>
                  <a:srgbClr val="FFFFFF"/>
                </a:solidFill>
              </a:rPr>
              <a:t>Criminal offences such as rape, murder, sexual abuse are handled by a Magistrates’ courts results in fine or jail term</a:t>
            </a:r>
          </a:p>
          <a:p>
            <a:r>
              <a:rPr lang="en-US" dirty="0"/>
              <a:t>Civil cases are handled by District courts cover almost all other disputes, and typically aim for some sort of recovery or compensation</a:t>
            </a:r>
            <a:endParaRPr lang="en-US" dirty="0">
              <a:solidFill>
                <a:srgbClr val="FFFFFF"/>
              </a:solidFill>
            </a:endParaRPr>
          </a:p>
          <a:p>
            <a:endParaRPr lang="en-US"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 name="Slide Number Placeholder 3">
            <a:extLst>
              <a:ext uri="{FF2B5EF4-FFF2-40B4-BE49-F238E27FC236}">
                <a16:creationId xmlns:a16="http://schemas.microsoft.com/office/drawing/2014/main" id="{60B1CB46-BFD1-4BDB-BB8E-9ADF0161A8A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2462661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972E-49B1-4823-B594-3CD8E1672731}"/>
              </a:ext>
            </a:extLst>
          </p:cNvPr>
          <p:cNvSpPr>
            <a:spLocks noGrp="1"/>
          </p:cNvSpPr>
          <p:nvPr>
            <p:ph type="title"/>
          </p:nvPr>
        </p:nvSpPr>
        <p:spPr/>
        <p:txBody>
          <a:bodyPr/>
          <a:lstStyle/>
          <a:p>
            <a:r>
              <a:rPr lang="en-US" dirty="0"/>
              <a:t>ICT related Acts:</a:t>
            </a:r>
          </a:p>
        </p:txBody>
      </p:sp>
      <p:sp>
        <p:nvSpPr>
          <p:cNvPr id="3" name="Content Placeholder 2">
            <a:extLst>
              <a:ext uri="{FF2B5EF4-FFF2-40B4-BE49-F238E27FC236}">
                <a16:creationId xmlns:a16="http://schemas.microsoft.com/office/drawing/2014/main" id="{4FC82E05-BB8A-4382-8649-8C6006D2ACAC}"/>
              </a:ext>
            </a:extLst>
          </p:cNvPr>
          <p:cNvSpPr>
            <a:spLocks noGrp="1"/>
          </p:cNvSpPr>
          <p:nvPr>
            <p:ph idx="1"/>
          </p:nvPr>
        </p:nvSpPr>
        <p:spPr/>
        <p:txBody>
          <a:bodyPr>
            <a:normAutofit/>
          </a:bodyPr>
          <a:lstStyle/>
          <a:p>
            <a:r>
              <a:rPr lang="en-US" sz="2800" dirty="0"/>
              <a:t>Evidence (Special Provisions) Act, No 14 of 1995</a:t>
            </a:r>
          </a:p>
          <a:p>
            <a:r>
              <a:rPr lang="en-US" sz="2800" dirty="0"/>
              <a:t>Intellectual Property Act, No 36 of 2003</a:t>
            </a:r>
          </a:p>
          <a:p>
            <a:r>
              <a:rPr lang="en-US" sz="2800" dirty="0"/>
              <a:t>Electronic Transactions Act, No 19 of 2006</a:t>
            </a:r>
          </a:p>
          <a:p>
            <a:r>
              <a:rPr lang="en-US" sz="2800" dirty="0"/>
              <a:t>Payment Devices Frauds Act, No. 30 of 2006</a:t>
            </a:r>
          </a:p>
          <a:p>
            <a:r>
              <a:rPr lang="en-US" sz="2800" dirty="0"/>
              <a:t>Computer Crimes Act, No 24 of 2007</a:t>
            </a:r>
          </a:p>
          <a:p>
            <a:endParaRPr lang="en-US" sz="2800" dirty="0"/>
          </a:p>
        </p:txBody>
      </p:sp>
      <p:sp>
        <p:nvSpPr>
          <p:cNvPr id="4" name="Slide Number Placeholder 3">
            <a:extLst>
              <a:ext uri="{FF2B5EF4-FFF2-40B4-BE49-F238E27FC236}">
                <a16:creationId xmlns:a16="http://schemas.microsoft.com/office/drawing/2014/main" id="{59E54E8F-E92C-4591-A742-4869B99F893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7405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7C39-2B48-4B30-889B-9B0FB1E9BD4E}"/>
              </a:ext>
            </a:extLst>
          </p:cNvPr>
          <p:cNvSpPr>
            <a:spLocks noGrp="1"/>
          </p:cNvSpPr>
          <p:nvPr>
            <p:ph type="title"/>
          </p:nvPr>
        </p:nvSpPr>
        <p:spPr/>
        <p:txBody>
          <a:bodyPr/>
          <a:lstStyle/>
          <a:p>
            <a:r>
              <a:rPr lang="en-US" sz="2800" dirty="0"/>
              <a:t>Evidence (Special Provisions) Act No. 14 of 1995</a:t>
            </a:r>
            <a:endParaRPr lang="en-US" dirty="0"/>
          </a:p>
        </p:txBody>
      </p:sp>
      <p:sp>
        <p:nvSpPr>
          <p:cNvPr id="3" name="Content Placeholder 2">
            <a:extLst>
              <a:ext uri="{FF2B5EF4-FFF2-40B4-BE49-F238E27FC236}">
                <a16:creationId xmlns:a16="http://schemas.microsoft.com/office/drawing/2014/main" id="{D9B40EFA-F1BA-49F2-9F28-37A033B6FA48}"/>
              </a:ext>
            </a:extLst>
          </p:cNvPr>
          <p:cNvSpPr>
            <a:spLocks noGrp="1"/>
          </p:cNvSpPr>
          <p:nvPr>
            <p:ph idx="1"/>
          </p:nvPr>
        </p:nvSpPr>
        <p:spPr/>
        <p:txBody>
          <a:bodyPr>
            <a:normAutofit/>
          </a:bodyPr>
          <a:lstStyle/>
          <a:p>
            <a:r>
              <a:rPr lang="en-US" dirty="0"/>
              <a:t>Provides for </a:t>
            </a:r>
          </a:p>
          <a:p>
            <a:pPr lvl="1"/>
            <a:r>
              <a:rPr lang="en-US" dirty="0"/>
              <a:t>(a)the admissibility of any contemporaneous recording made by electronic means and </a:t>
            </a:r>
          </a:p>
          <a:p>
            <a:pPr lvl="1"/>
            <a:r>
              <a:rPr lang="en-US" dirty="0"/>
              <a:t>(b)facts and information contained in a statement produced by a computer</a:t>
            </a:r>
          </a:p>
          <a:p>
            <a:r>
              <a:rPr lang="en-US" dirty="0"/>
              <a:t>Admissibility under this Act is subject to several conditions – that the computer producing the statement was operating properly, Information supplied to the Computer was accurate </a:t>
            </a:r>
            <a:r>
              <a:rPr lang="en-US" dirty="0" err="1"/>
              <a:t>etc</a:t>
            </a:r>
            <a:endParaRPr lang="en-US" dirty="0"/>
          </a:p>
        </p:txBody>
      </p:sp>
      <p:sp>
        <p:nvSpPr>
          <p:cNvPr id="4" name="Slide Number Placeholder 3">
            <a:extLst>
              <a:ext uri="{FF2B5EF4-FFF2-40B4-BE49-F238E27FC236}">
                <a16:creationId xmlns:a16="http://schemas.microsoft.com/office/drawing/2014/main" id="{6E035855-650F-4DC3-A21B-523596FAA66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228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8920-2B35-456D-9E7F-29362200E8EC}"/>
              </a:ext>
            </a:extLst>
          </p:cNvPr>
          <p:cNvSpPr>
            <a:spLocks noGrp="1"/>
          </p:cNvSpPr>
          <p:nvPr>
            <p:ph type="title"/>
          </p:nvPr>
        </p:nvSpPr>
        <p:spPr/>
        <p:txBody>
          <a:bodyPr/>
          <a:lstStyle/>
          <a:p>
            <a:r>
              <a:rPr lang="en-US" sz="3200" dirty="0"/>
              <a:t>Intellectual Property Act, No 36 of 2003</a:t>
            </a:r>
          </a:p>
        </p:txBody>
      </p:sp>
      <p:sp>
        <p:nvSpPr>
          <p:cNvPr id="3" name="Content Placeholder 2">
            <a:extLst>
              <a:ext uri="{FF2B5EF4-FFF2-40B4-BE49-F238E27FC236}">
                <a16:creationId xmlns:a16="http://schemas.microsoft.com/office/drawing/2014/main" id="{3825F300-E22D-4712-B712-DE7C4BFFD55F}"/>
              </a:ext>
            </a:extLst>
          </p:cNvPr>
          <p:cNvSpPr>
            <a:spLocks noGrp="1"/>
          </p:cNvSpPr>
          <p:nvPr>
            <p:ph idx="1"/>
          </p:nvPr>
        </p:nvSpPr>
        <p:spPr/>
        <p:txBody>
          <a:bodyPr>
            <a:normAutofit fontScale="92500" lnSpcReduction="10000"/>
          </a:bodyPr>
          <a:lstStyle/>
          <a:p>
            <a:r>
              <a:rPr lang="en-US" dirty="0"/>
              <a:t>Computer Programs are protected under Intellectual works protected under the act</a:t>
            </a:r>
          </a:p>
          <a:p>
            <a:r>
              <a:rPr lang="en-US" dirty="0"/>
              <a:t>Under the economic rights: “owner of copyright of a work shall have the exclusive right to carry out or to authorize the following acts in relation to the work”</a:t>
            </a:r>
          </a:p>
          <a:p>
            <a:r>
              <a:rPr lang="en-US" dirty="0"/>
              <a:t>Under the act, Private reproduction of a published work in a single copy shall be permitted;</a:t>
            </a:r>
          </a:p>
          <a:p>
            <a:r>
              <a:rPr lang="en-US" dirty="0"/>
              <a:t>Any person has access to a computer program infringing the rights of another person, and </a:t>
            </a:r>
            <a:r>
              <a:rPr lang="en-US" dirty="0" err="1"/>
              <a:t>wilfully</a:t>
            </a:r>
            <a:r>
              <a:rPr lang="en-US" dirty="0"/>
              <a:t> makes use of such program for commercial gain, shall be guilty of an offence and shall be liable on conviction by a Magistrate for a fine not exceeding rupees </a:t>
            </a:r>
            <a:r>
              <a:rPr lang="en-US" b="1" dirty="0">
                <a:solidFill>
                  <a:schemeClr val="accent5">
                    <a:lumMod val="75000"/>
                  </a:schemeClr>
                </a:solidFill>
              </a:rPr>
              <a:t>five hundred thousand </a:t>
            </a:r>
            <a:r>
              <a:rPr lang="en-US" dirty="0"/>
              <a:t>or to imprisonment for a period of </a:t>
            </a:r>
            <a:r>
              <a:rPr lang="en-US" b="1" dirty="0">
                <a:solidFill>
                  <a:schemeClr val="accent5">
                    <a:lumMod val="75000"/>
                  </a:schemeClr>
                </a:solidFill>
              </a:rPr>
              <a:t>six months </a:t>
            </a:r>
            <a:r>
              <a:rPr lang="en-US" dirty="0"/>
              <a:t>or to both such fine and imprisonment.</a:t>
            </a:r>
          </a:p>
        </p:txBody>
      </p:sp>
      <p:sp>
        <p:nvSpPr>
          <p:cNvPr id="4" name="Slide Number Placeholder 3">
            <a:extLst>
              <a:ext uri="{FF2B5EF4-FFF2-40B4-BE49-F238E27FC236}">
                <a16:creationId xmlns:a16="http://schemas.microsoft.com/office/drawing/2014/main" id="{8122AE21-FE34-40F0-A3EE-C59740F0CBB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99602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2F97-4071-4BC3-8659-E79E3F803C71}"/>
              </a:ext>
            </a:extLst>
          </p:cNvPr>
          <p:cNvSpPr>
            <a:spLocks noGrp="1"/>
          </p:cNvSpPr>
          <p:nvPr>
            <p:ph type="title"/>
          </p:nvPr>
        </p:nvSpPr>
        <p:spPr/>
        <p:txBody>
          <a:bodyPr/>
          <a:lstStyle/>
          <a:p>
            <a:r>
              <a:rPr lang="en-US" sz="3200" dirty="0"/>
              <a:t>Electronic Transactions Act, No 19 of 2006</a:t>
            </a:r>
          </a:p>
        </p:txBody>
      </p:sp>
      <p:sp>
        <p:nvSpPr>
          <p:cNvPr id="3" name="Content Placeholder 2">
            <a:extLst>
              <a:ext uri="{FF2B5EF4-FFF2-40B4-BE49-F238E27FC236}">
                <a16:creationId xmlns:a16="http://schemas.microsoft.com/office/drawing/2014/main" id="{5340B655-A24F-4F41-82FC-852AE8BBA398}"/>
              </a:ext>
            </a:extLst>
          </p:cNvPr>
          <p:cNvSpPr>
            <a:spLocks noGrp="1"/>
          </p:cNvSpPr>
          <p:nvPr>
            <p:ph idx="1"/>
          </p:nvPr>
        </p:nvSpPr>
        <p:spPr>
          <a:xfrm>
            <a:off x="1154954" y="2603500"/>
            <a:ext cx="9831098" cy="3823804"/>
          </a:xfrm>
        </p:spPr>
        <p:txBody>
          <a:bodyPr>
            <a:noAutofit/>
          </a:bodyPr>
          <a:lstStyle/>
          <a:p>
            <a:r>
              <a:rPr lang="en-US" sz="2400" b="0" i="0" u="none" strike="noStrike" baseline="0" dirty="0">
                <a:solidFill>
                  <a:srgbClr val="000000"/>
                </a:solidFill>
                <a:latin typeface="Calibri" panose="020F0502020204030204" pitchFamily="34" charset="0"/>
              </a:rPr>
              <a:t>AN Act TO </a:t>
            </a:r>
            <a:r>
              <a:rPr lang="en-US" sz="2400" b="1" i="1" u="none" strike="noStrike" baseline="0" dirty="0">
                <a:solidFill>
                  <a:srgbClr val="000000"/>
                </a:solidFill>
                <a:latin typeface="Calibri" panose="020F0502020204030204" pitchFamily="34" charset="0"/>
              </a:rPr>
              <a:t>RECOGNISE </a:t>
            </a:r>
            <a:r>
              <a:rPr lang="en-US" sz="2400" b="0" i="0" u="none" strike="noStrike" baseline="0" dirty="0">
                <a:solidFill>
                  <a:srgbClr val="000000"/>
                </a:solidFill>
                <a:latin typeface="Calibri" panose="020F0502020204030204" pitchFamily="34" charset="0"/>
              </a:rPr>
              <a:t>AND </a:t>
            </a:r>
            <a:r>
              <a:rPr lang="en-US" sz="2400" b="1" i="1" u="none" strike="noStrike" baseline="0" dirty="0">
                <a:solidFill>
                  <a:srgbClr val="000000"/>
                </a:solidFill>
                <a:latin typeface="Calibri" panose="020F0502020204030204" pitchFamily="34" charset="0"/>
              </a:rPr>
              <a:t>FACILITATE </a:t>
            </a:r>
            <a:r>
              <a:rPr lang="en-US" sz="2400" b="0" i="0" u="none" strike="noStrike" baseline="0" dirty="0">
                <a:solidFill>
                  <a:srgbClr val="000000"/>
                </a:solidFill>
                <a:latin typeface="Calibri" panose="020F0502020204030204" pitchFamily="34" charset="0"/>
              </a:rPr>
              <a:t>THE FORMATION OF CONTRACTS, THE CREATION AND EXCHANGE OF </a:t>
            </a:r>
            <a:r>
              <a:rPr lang="en-US" sz="2400" b="1" i="0" u="none" strike="noStrike" baseline="0" dirty="0">
                <a:solidFill>
                  <a:srgbClr val="000000"/>
                </a:solidFill>
                <a:latin typeface="Calibri" panose="020F0502020204030204" pitchFamily="34" charset="0"/>
              </a:rPr>
              <a:t>DATA MESSAGES</a:t>
            </a:r>
            <a:r>
              <a:rPr lang="en-US" sz="2400" b="0" i="0" u="none" strike="noStrike" baseline="0" dirty="0">
                <a:solidFill>
                  <a:srgbClr val="000000"/>
                </a:solidFill>
                <a:latin typeface="Calibri" panose="020F0502020204030204" pitchFamily="34" charset="0"/>
              </a:rPr>
              <a:t>, </a:t>
            </a:r>
            <a:r>
              <a:rPr lang="en-US" sz="2400" b="1" i="0" u="none" strike="noStrike" baseline="0" dirty="0">
                <a:solidFill>
                  <a:srgbClr val="000000"/>
                </a:solidFill>
                <a:latin typeface="Calibri" panose="020F0502020204030204" pitchFamily="34" charset="0"/>
              </a:rPr>
              <a:t>ELECTRONIC DOCUMENTS</a:t>
            </a:r>
            <a:r>
              <a:rPr lang="en-US" sz="2400" b="0" i="0" u="none" strike="noStrike" baseline="0" dirty="0">
                <a:solidFill>
                  <a:srgbClr val="000000"/>
                </a:solidFill>
                <a:latin typeface="Calibri" panose="020F0502020204030204" pitchFamily="34" charset="0"/>
              </a:rPr>
              <a:t>, </a:t>
            </a:r>
            <a:r>
              <a:rPr lang="en-US" sz="2400" b="1" i="0" u="none" strike="noStrike" baseline="0" dirty="0">
                <a:solidFill>
                  <a:srgbClr val="000000"/>
                </a:solidFill>
                <a:latin typeface="Calibri" panose="020F0502020204030204" pitchFamily="34" charset="0"/>
              </a:rPr>
              <a:t>ELECTRONIC RECORDS </a:t>
            </a:r>
            <a:r>
              <a:rPr lang="en-US" sz="2400" b="0" i="0" u="none" strike="noStrike" baseline="0" dirty="0">
                <a:solidFill>
                  <a:srgbClr val="000000"/>
                </a:solidFill>
                <a:latin typeface="Calibri" panose="020F0502020204030204" pitchFamily="34" charset="0"/>
              </a:rPr>
              <a:t>AND OTHER </a:t>
            </a:r>
            <a:r>
              <a:rPr lang="en-US" sz="2400" b="1" i="0" u="none" strike="noStrike" baseline="0" dirty="0">
                <a:solidFill>
                  <a:srgbClr val="000000"/>
                </a:solidFill>
                <a:latin typeface="Calibri" panose="020F0502020204030204" pitchFamily="34" charset="0"/>
              </a:rPr>
              <a:t>COMMUNICATIONS </a:t>
            </a:r>
            <a:r>
              <a:rPr lang="en-US" sz="2400" b="0" i="0" u="none" strike="noStrike" baseline="0" dirty="0">
                <a:solidFill>
                  <a:srgbClr val="000000"/>
                </a:solidFill>
                <a:latin typeface="Calibri" panose="020F0502020204030204" pitchFamily="34" charset="0"/>
              </a:rPr>
              <a:t>IN ELECTRONIC FORM IN SRI LANKA</a:t>
            </a:r>
          </a:p>
          <a:p>
            <a:r>
              <a:rPr lang="en-US" sz="2400" b="0" i="0" u="none" strike="noStrike" baseline="0" dirty="0">
                <a:solidFill>
                  <a:srgbClr val="000000"/>
                </a:solidFill>
                <a:latin typeface="Calibri" panose="020F0502020204030204" pitchFamily="34" charset="0"/>
              </a:rPr>
              <a:t>All transactions and business done in “electronic” form would be recognized under the Act, except those specifically excluded under Section 23 (Last Wills, Power of Attorney, Transfer of immovable Property </a:t>
            </a:r>
            <a:r>
              <a:rPr lang="en-US" sz="2400" b="0" i="0" u="none" strike="noStrike" baseline="0" dirty="0" err="1">
                <a:solidFill>
                  <a:srgbClr val="000000"/>
                </a:solidFill>
                <a:latin typeface="Calibri" panose="020F0502020204030204" pitchFamily="34" charset="0"/>
              </a:rPr>
              <a:t>etc</a:t>
            </a:r>
            <a:r>
              <a:rPr lang="en-US" sz="2400" b="0" i="0" u="none" strike="noStrike" baseline="0" dirty="0">
                <a:solidFill>
                  <a:srgbClr val="000000"/>
                </a:solidFill>
                <a:latin typeface="Calibri" panose="020F0502020204030204" pitchFamily="34" charset="0"/>
              </a:rPr>
              <a:t>)</a:t>
            </a:r>
            <a:endParaRPr lang="en-US" sz="2400" dirty="0"/>
          </a:p>
        </p:txBody>
      </p:sp>
      <p:sp>
        <p:nvSpPr>
          <p:cNvPr id="4" name="Slide Number Placeholder 3">
            <a:extLst>
              <a:ext uri="{FF2B5EF4-FFF2-40B4-BE49-F238E27FC236}">
                <a16:creationId xmlns:a16="http://schemas.microsoft.com/office/drawing/2014/main" id="{E603302A-D590-4902-A834-7AFEA0E7D4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0316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C05-96A1-4EE1-A62E-3B2A9415B1D0}"/>
              </a:ext>
            </a:extLst>
          </p:cNvPr>
          <p:cNvSpPr>
            <a:spLocks noGrp="1"/>
          </p:cNvSpPr>
          <p:nvPr>
            <p:ph type="title"/>
          </p:nvPr>
        </p:nvSpPr>
        <p:spPr/>
        <p:txBody>
          <a:bodyPr/>
          <a:lstStyle/>
          <a:p>
            <a:r>
              <a:rPr lang="en-US" sz="3200" dirty="0"/>
              <a:t>Electronic Transactions Act, No 19 of 2006</a:t>
            </a:r>
          </a:p>
        </p:txBody>
      </p:sp>
      <p:sp>
        <p:nvSpPr>
          <p:cNvPr id="3" name="Content Placeholder 2">
            <a:extLst>
              <a:ext uri="{FF2B5EF4-FFF2-40B4-BE49-F238E27FC236}">
                <a16:creationId xmlns:a16="http://schemas.microsoft.com/office/drawing/2014/main" id="{73A79A3D-7E20-497C-86EE-DEAF8EFE89C7}"/>
              </a:ext>
            </a:extLst>
          </p:cNvPr>
          <p:cNvSpPr>
            <a:spLocks noGrp="1"/>
          </p:cNvSpPr>
          <p:nvPr>
            <p:ph idx="1"/>
          </p:nvPr>
        </p:nvSpPr>
        <p:spPr>
          <a:xfrm>
            <a:off x="1154954" y="2603500"/>
            <a:ext cx="8825659" cy="3041926"/>
          </a:xfrm>
        </p:spPr>
        <p:txBody>
          <a:bodyPr>
            <a:noAutofit/>
          </a:bodyPr>
          <a:lstStyle/>
          <a:p>
            <a:r>
              <a:rPr lang="en-US" sz="2400" b="0" i="0" u="none" strike="noStrike" baseline="0" dirty="0">
                <a:solidFill>
                  <a:srgbClr val="000000"/>
                </a:solidFill>
                <a:latin typeface="Arial" panose="020B0604020202020204" pitchFamily="34" charset="0"/>
              </a:rPr>
              <a:t>Section 4 -Electronic equivalent of “Writing” - “Functional equivalence” principle</a:t>
            </a:r>
          </a:p>
          <a:p>
            <a:r>
              <a:rPr lang="en-US" sz="2400" b="0" i="0" u="none" strike="noStrike" baseline="0" dirty="0">
                <a:solidFill>
                  <a:srgbClr val="000000"/>
                </a:solidFill>
                <a:latin typeface="Arial" panose="020B0604020202020204" pitchFamily="34" charset="0"/>
              </a:rPr>
              <a:t>Section 5 &amp; 6: Maintaining originality and Retention in Electronic Form</a:t>
            </a:r>
          </a:p>
          <a:p>
            <a:r>
              <a:rPr lang="en-US" sz="2400" b="0" i="0" u="none" strike="noStrike" baseline="0" dirty="0">
                <a:solidFill>
                  <a:srgbClr val="000000"/>
                </a:solidFill>
                <a:latin typeface="Arial" panose="020B0604020202020204" pitchFamily="34" charset="0"/>
              </a:rPr>
              <a:t>Section 8: Facilitates e Government</a:t>
            </a:r>
          </a:p>
          <a:p>
            <a:r>
              <a:rPr lang="en-US" sz="2400" b="0" i="0" u="none" strike="noStrike" baseline="0" dirty="0">
                <a:solidFill>
                  <a:srgbClr val="000000"/>
                </a:solidFill>
                <a:latin typeface="Arial" panose="020B0604020202020204" pitchFamily="34" charset="0"/>
              </a:rPr>
              <a:t>Section 11 to 17: Electronic Contracts</a:t>
            </a:r>
          </a:p>
        </p:txBody>
      </p:sp>
      <p:sp>
        <p:nvSpPr>
          <p:cNvPr id="4" name="Slide Number Placeholder 3">
            <a:extLst>
              <a:ext uri="{FF2B5EF4-FFF2-40B4-BE49-F238E27FC236}">
                <a16:creationId xmlns:a16="http://schemas.microsoft.com/office/drawing/2014/main" id="{B702C4A3-B38E-49A5-8945-0243918A52D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6994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C05-96A1-4EE1-A62E-3B2A9415B1D0}"/>
              </a:ext>
            </a:extLst>
          </p:cNvPr>
          <p:cNvSpPr>
            <a:spLocks noGrp="1"/>
          </p:cNvSpPr>
          <p:nvPr>
            <p:ph type="title"/>
          </p:nvPr>
        </p:nvSpPr>
        <p:spPr/>
        <p:txBody>
          <a:bodyPr/>
          <a:lstStyle/>
          <a:p>
            <a:r>
              <a:rPr lang="en-US" sz="3200" dirty="0"/>
              <a:t>Electronic Transactions Act, No 19 of 2006</a:t>
            </a:r>
          </a:p>
        </p:txBody>
      </p:sp>
      <p:sp>
        <p:nvSpPr>
          <p:cNvPr id="3" name="Content Placeholder 2">
            <a:extLst>
              <a:ext uri="{FF2B5EF4-FFF2-40B4-BE49-F238E27FC236}">
                <a16:creationId xmlns:a16="http://schemas.microsoft.com/office/drawing/2014/main" id="{73A79A3D-7E20-497C-86EE-DEAF8EFE89C7}"/>
              </a:ext>
            </a:extLst>
          </p:cNvPr>
          <p:cNvSpPr>
            <a:spLocks noGrp="1"/>
          </p:cNvSpPr>
          <p:nvPr>
            <p:ph idx="1"/>
          </p:nvPr>
        </p:nvSpPr>
        <p:spPr>
          <a:xfrm>
            <a:off x="1154954" y="2438400"/>
            <a:ext cx="9950368" cy="4134678"/>
          </a:xfrm>
        </p:spPr>
        <p:txBody>
          <a:bodyPr>
            <a:normAutofit/>
          </a:bodyPr>
          <a:lstStyle/>
          <a:p>
            <a:r>
              <a:rPr lang="en-US" sz="2000" b="0" i="0" u="none" strike="noStrike" baseline="0" dirty="0">
                <a:solidFill>
                  <a:srgbClr val="000000"/>
                </a:solidFill>
                <a:latin typeface="Arial" panose="020B0604020202020204" pitchFamily="34" charset="0"/>
              </a:rPr>
              <a:t>Section 7: Legal Validity of Electronic Signatures</a:t>
            </a:r>
          </a:p>
          <a:p>
            <a:pPr lvl="1"/>
            <a:r>
              <a:rPr lang="en-US" sz="2000" dirty="0">
                <a:solidFill>
                  <a:srgbClr val="000000"/>
                </a:solidFill>
                <a:latin typeface="Arial" panose="020B0604020202020204" pitchFamily="34" charset="0"/>
              </a:rPr>
              <a:t>M</a:t>
            </a:r>
            <a:r>
              <a:rPr lang="en-US" sz="2000" b="0" i="0" u="none" strike="noStrike" baseline="0" dirty="0">
                <a:solidFill>
                  <a:srgbClr val="000000"/>
                </a:solidFill>
                <a:latin typeface="Arial" panose="020B0604020202020204" pitchFamily="34" charset="0"/>
              </a:rPr>
              <a:t>ethod used is proven in fact to have fulfilled the functions of identifying the party and proving the party’s intention in respect of the information contained in the message, by itself or together with further evidence</a:t>
            </a:r>
          </a:p>
          <a:p>
            <a:pPr lvl="1"/>
            <a:r>
              <a:rPr lang="en-US" sz="2000" b="0" i="0" u="none" strike="noStrike" baseline="0" dirty="0">
                <a:solidFill>
                  <a:srgbClr val="000000"/>
                </a:solidFill>
                <a:latin typeface="Arial" panose="020B0604020202020204" pitchFamily="34" charset="0"/>
              </a:rPr>
              <a:t>method is as reliable as appropriate for the purpose for which the  electronic communication was generated or communicated in the light of all the circumstances, including any relevant agreement;</a:t>
            </a:r>
          </a:p>
          <a:p>
            <a:pPr lvl="1"/>
            <a:r>
              <a:rPr lang="en-US" sz="2000" b="0" i="0" u="none" strike="noStrike" baseline="0" dirty="0">
                <a:solidFill>
                  <a:srgbClr val="000000"/>
                </a:solidFill>
                <a:latin typeface="Arial" panose="020B0604020202020204" pitchFamily="34" charset="0"/>
              </a:rPr>
              <a:t>Any technology is acceptable - PIN No, QR Codes, Biometrics, Scanned signature etc.</a:t>
            </a:r>
          </a:p>
          <a:p>
            <a:pPr lvl="1"/>
            <a:r>
              <a:rPr lang="en-US" sz="2000" b="0" i="0" u="none" strike="noStrike" baseline="0" dirty="0">
                <a:solidFill>
                  <a:srgbClr val="000000"/>
                </a:solidFill>
                <a:latin typeface="Arial" panose="020B0604020202020204" pitchFamily="34" charset="0"/>
              </a:rPr>
              <a:t>Digital Certificates issued by “Certificate Service Provider” ensures Legal validity</a:t>
            </a:r>
          </a:p>
          <a:p>
            <a:pPr marL="0" indent="0">
              <a:buNone/>
            </a:pPr>
            <a:endParaRPr lang="en-US" dirty="0"/>
          </a:p>
        </p:txBody>
      </p:sp>
      <p:sp>
        <p:nvSpPr>
          <p:cNvPr id="4" name="Slide Number Placeholder 3">
            <a:extLst>
              <a:ext uri="{FF2B5EF4-FFF2-40B4-BE49-F238E27FC236}">
                <a16:creationId xmlns:a16="http://schemas.microsoft.com/office/drawing/2014/main" id="{C97700F3-F51D-40AD-8C69-C2C52D8569CD}"/>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149773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1747</TotalTime>
  <Words>998</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 Boardroom</vt:lpstr>
      <vt:lpstr>Laws related to ICT</vt:lpstr>
      <vt:lpstr>Introduction</vt:lpstr>
      <vt:lpstr>Introduction to SL Legal System</vt:lpstr>
      <vt:lpstr>ICT related Acts:</vt:lpstr>
      <vt:lpstr>Evidence (Special Provisions) Act No. 14 of 1995</vt:lpstr>
      <vt:lpstr>Intellectual Property Act, No 36 of 2003</vt:lpstr>
      <vt:lpstr>Electronic Transactions Act, No 19 of 2006</vt:lpstr>
      <vt:lpstr>Electronic Transactions Act, No 19 of 2006</vt:lpstr>
      <vt:lpstr>Electronic Transactions Act, No 19 of 2006</vt:lpstr>
      <vt:lpstr>Payment Devices Frauds Act, No. 30 of 2006</vt:lpstr>
      <vt:lpstr>Payment Devices Frauds Act, No. 30 of 2006</vt:lpstr>
      <vt:lpstr>Computer Crimes Act, No 24 of 2007</vt:lpstr>
      <vt:lpstr>Computer Crime</vt:lpstr>
      <vt:lpstr>Computer Crime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 related to ICT</dc:title>
  <dc:creator>Koliya Pulasinghe</dc:creator>
  <cp:lastModifiedBy>Koliya Pulasinghe</cp:lastModifiedBy>
  <cp:revision>42</cp:revision>
  <dcterms:created xsi:type="dcterms:W3CDTF">2021-05-18T07:25:58Z</dcterms:created>
  <dcterms:modified xsi:type="dcterms:W3CDTF">2021-05-20T01:24:51Z</dcterms:modified>
</cp:coreProperties>
</file>