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56" r:id="rId1"/>
    <p:sldMasterId id="2147484169" r:id="rId2"/>
    <p:sldMasterId id="2147484181" r:id="rId3"/>
    <p:sldMasterId id="2147484193" r:id="rId4"/>
    <p:sldMasterId id="2147484205" r:id="rId5"/>
  </p:sldMasterIdLst>
  <p:notesMasterIdLst>
    <p:notesMasterId r:id="rId48"/>
  </p:notesMasterIdLst>
  <p:handoutMasterIdLst>
    <p:handoutMasterId r:id="rId49"/>
  </p:handoutMasterIdLst>
  <p:sldIdLst>
    <p:sldId id="390" r:id="rId6"/>
    <p:sldId id="332" r:id="rId7"/>
    <p:sldId id="374" r:id="rId8"/>
    <p:sldId id="373" r:id="rId9"/>
    <p:sldId id="334" r:id="rId10"/>
    <p:sldId id="337" r:id="rId11"/>
    <p:sldId id="338" r:id="rId12"/>
    <p:sldId id="339" r:id="rId13"/>
    <p:sldId id="340" r:id="rId14"/>
    <p:sldId id="344" r:id="rId15"/>
    <p:sldId id="345" r:id="rId16"/>
    <p:sldId id="348" r:id="rId17"/>
    <p:sldId id="350" r:id="rId18"/>
    <p:sldId id="351" r:id="rId19"/>
    <p:sldId id="352" r:id="rId20"/>
    <p:sldId id="353" r:id="rId21"/>
    <p:sldId id="360" r:id="rId22"/>
    <p:sldId id="361" r:id="rId23"/>
    <p:sldId id="362" r:id="rId24"/>
    <p:sldId id="363" r:id="rId25"/>
    <p:sldId id="364" r:id="rId26"/>
    <p:sldId id="366" r:id="rId27"/>
    <p:sldId id="368" r:id="rId28"/>
    <p:sldId id="369" r:id="rId29"/>
    <p:sldId id="370" r:id="rId30"/>
    <p:sldId id="371" r:id="rId31"/>
    <p:sldId id="372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6" y="48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AB02F44-9F9D-4B78-88D6-F9777EC666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552A671-6EB2-46F6-BA19-CB77E3679B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0DC640C-A29B-4ED2-9D12-1BBD1E82856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24AB6D57-6660-416A-A1C7-799C4446667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A61C0B39-297F-4421-960C-8714431A0A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F5CC95-622D-4B1F-A1AC-8E749FEB7D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1C0ABD6-89F5-4AFE-95DF-5FEE54A4BB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F8AE257C-E2FB-4D38-9A9C-10054DE7D31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8500"/>
            <a:ext cx="61960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86C04FD-05D7-48F4-9BC0-30107BA2C33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FC917F2-0FF6-4B6C-A576-7122D116B5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72B3F8E-2B17-46B9-BF85-C423CD114F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2BCE2098-DA3B-404A-AAC9-3D580FAD5E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765E434-6770-4575-8181-C70900FC7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C45369-DE83-459C-8A1C-1399BBA438CA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584B19A-083C-4B1D-A776-DC013C1C8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FCF534A-48A9-46E1-8CE7-05CC140C0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F48194F-4C9A-43F9-94E1-F0B6D403F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8F0634-D2A6-45FE-82D0-ABCEF56B0E57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CF701F1-3270-4749-A2B0-30148C0B8A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B019CDD-8E36-4E58-9EBD-72743A2A4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254074A-DD7A-4061-95E3-0FC1C4CA1A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17F9DBD-FD0F-4F45-8A05-60412D5AEB47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D95C545-EFA4-4B3A-9064-AAB630D420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3C9C685-4144-4964-BA33-0A5A389AB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866F86C-892D-4261-B3E6-3C1B09A195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64CF200-0A71-4305-AEAA-A5FBC4BF9C84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C8C6221-8662-47A9-972B-BB69C5CB3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CB9B8E0-D940-4178-AD06-614EDEC46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EBFD64C-D0BD-40E3-9AB8-0199C5650C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8C33242-A3AA-4328-929F-B40F2B54B55E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9D44055-57C8-4A63-8A4A-84AD98280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2F0F957-6568-4BA6-8447-C190EF42A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702A877D-47AD-40C6-80CB-E4EFB0882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BDD8D53-BF8A-4C7B-AA8E-8E6E20B81355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C829AA0B-EFE8-4A85-862A-E38153DEC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BEA543C-DF1C-49C5-B606-344547FDB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F7CF5067-0468-42C3-9770-56E7307A7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2C15285-50D4-4DD2-82CD-16F1EE91A3C3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19C1EF1-2D97-4600-98B1-91356A4F8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9AC19AB-45BA-4E20-A863-8DB9FD654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7695634-5A0B-4FDB-B562-A89C9DC929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4C7D9B-DBEF-4652-A97C-15509BECAA17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3D5D642-5AD1-4008-8ED3-A185D72077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57D9E51-45B6-4169-9B83-8E9498E02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CCAA0FA-BE92-4683-8AF4-8F976F8DA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9E6430-F3AB-422F-8C30-1BF20DD6774A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E6AFA08-01DE-4CBA-8B51-C423EF235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6D82F247-3E14-446F-92F3-536DECB07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57A772FF-2DED-4AC5-B3D9-94DC53E86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7B8C6C-CD4E-4F74-9123-62AA4DAEACA9}" type="slidenum">
              <a:rPr lang="en-US" altLang="en-US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4B99CDC-BC6E-4CFE-A299-B6F5D2F49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08A8CBF8-3389-4A01-B4D3-669054956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91822885-7006-4C16-8A71-C5AC3E8EF6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5B480A0-A526-4E31-BD88-7049800B13FC}" type="slidenum">
              <a:rPr lang="en-US" altLang="en-US">
                <a:latin typeface="Helvetica" panose="020B0604020202020204" pitchFamily="34" charset="0"/>
              </a:rPr>
              <a:pPr/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28750A6-B976-4F17-A78E-5CD57B4B2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5D59414-0557-42E7-89CF-3C1F03307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D26662A-F097-4A5A-A4A5-C457AD207B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A0E453-7431-4E16-A2C7-974798EEB496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2429316-271B-467B-8780-49CE2464D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F42BC89A-F348-4BA1-9E3B-F7124FC1A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F6EED309-664F-4B62-A782-E91B1771E3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AA7043-E425-48DB-A01A-BDD9784873D6}" type="slidenum">
              <a:rPr lang="en-US" altLang="en-US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D226816-3C83-4754-875A-4589CB515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70ED3F4-1301-497E-B670-942943E1C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2DCCF406-E64D-45BC-8C63-9964F6EEA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F02D3A-4FDD-43C2-B2BA-40E57CB8BE39}" type="slidenum">
              <a:rPr lang="en-US" altLang="en-US">
                <a:latin typeface="Helvetica" panose="020B0604020202020204" pitchFamily="34" charset="0"/>
              </a:rPr>
              <a:pPr/>
              <a:t>25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8D070DA-A7B1-497C-87DD-DC08385759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6783A20A-E4C4-49F2-8B33-EEC53440A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01E517D8-EDD7-4208-A4F0-F8C685878A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2F1A2F-3C7F-4325-8193-F8038A827FDA}" type="slidenum">
              <a:rPr lang="en-US" altLang="en-US">
                <a:latin typeface="Helvetica" panose="020B0604020202020204" pitchFamily="34" charset="0"/>
              </a:rPr>
              <a:pPr/>
              <a:t>26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1671ABE-A1E1-43F2-BB84-293ADA241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C5D42DA8-5C9C-4887-9C42-384D426F0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FA076664-94E5-47E5-9BBC-4F75E80BF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154CD27-D78E-4789-A1DE-07F697DB2C89}" type="slidenum">
              <a:rPr lang="en-US" altLang="en-US">
                <a:latin typeface="Helvetica" panose="020B0604020202020204" pitchFamily="34" charset="0"/>
              </a:rPr>
              <a:pPr/>
              <a:t>27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8B6A19EC-93B7-4149-A712-0AF94F1C52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B089F26-0C75-4F88-AB28-8FEE0D463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D085FB97-AFDD-4814-9BA5-B39AEC361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5DDC9D0-5339-4CFE-A62E-D2E00B2E81F1}" type="slidenum">
              <a:rPr lang="en-AU" altLang="en-US">
                <a:latin typeface="Times New Roman" panose="02020603050405020304" pitchFamily="18" charset="0"/>
              </a:rPr>
              <a:pPr/>
              <a:t>29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28BBD5A-A40E-4AA6-9893-9698AF98A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E69601BC-1FBC-4990-9F03-30D089106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E39CF90-A5D4-408B-9D4E-6567D590DF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BC7D83-4997-4ECA-BE1B-9FADB0182371}" type="slidenum">
              <a:rPr lang="en-AU" altLang="en-US">
                <a:latin typeface="Times New Roman" panose="02020603050405020304" pitchFamily="18" charset="0"/>
              </a:rPr>
              <a:pPr/>
              <a:t>30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E75E32A-AA7D-432D-B70E-0C25BD07DE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6A58A41A-30CC-4C4E-9A2A-6A20842C8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382A9E3-0226-4E9A-84A1-608C5AC8AD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EA050B-3E42-4FE9-AD32-C9D8A13FEF1D}" type="slidenum">
              <a:rPr lang="en-AU" altLang="en-US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5228D03-F8BE-4069-8FDD-F3CD2E6480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CAEE1082-C939-47FF-8F32-CE4E53EBD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34C46DC1-8ABB-4A39-8863-EA6CC9EE4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C02F22-C010-4F26-A5DF-2044A390DE53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31B7F72-5CF8-4D6F-988E-6800164CB8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66E3406D-31F1-45B4-9998-725E19B11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0C3947E-0360-4818-98BA-8CD608AABE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71C6B0-377F-4975-8027-65995DE68EFD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BB97D7F8-0AD4-4157-B5A0-9F5DE8F77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96683B0F-6B21-4195-9C0F-0A51CED81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6A611CB-BA19-42E2-AB44-4DD57C7770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6E77FB-E684-45D9-90BD-9D43A1BA4445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5571B2F-48B1-4EAB-B7CD-746C067F27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2FEF68D-F417-4A67-8671-D3EF3C82D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31D5A707-2F99-4816-BAA0-2800DE1F7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4710E35-9CEE-4F10-819D-04FA8BDBE2ED}" type="slidenum">
              <a:rPr lang="en-AU" altLang="en-US">
                <a:latin typeface="Times New Roman" panose="02020603050405020304" pitchFamily="18" charset="0"/>
              </a:rPr>
              <a:pPr/>
              <a:t>34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D7390C6-BA29-42B1-B24B-550A420AEE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D23CA4F4-ED6D-4C63-9D85-72634BFDD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DCE30DB3-1176-41F6-B6E2-4E5932B020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7CBE2BE-B415-4B97-9DE0-9D6AED44453A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EBC16F9-19AE-4A9D-A82F-B027E14533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9E45023F-E8D8-4C20-8D5E-07814CE69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99536CD2-CC67-435C-833C-F2EE74456C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095234-6F08-46B1-B5F2-BCFC3125C591}" type="slidenum">
              <a:rPr lang="en-AU" altLang="en-US">
                <a:latin typeface="Times New Roman" panose="02020603050405020304" pitchFamily="18" charset="0"/>
              </a:rPr>
              <a:pPr/>
              <a:t>36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BDA7601-D655-4B90-88D0-C93D979313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E56DB1AB-590C-4D2A-A44A-A028E94BB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649E5E9-D1A5-441A-8448-42FCF15C85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9F0E7A-224D-4BD6-AD3A-3178A5B28A9F}" type="slidenum">
              <a:rPr lang="en-AU" altLang="en-US">
                <a:latin typeface="Times New Roman" panose="02020603050405020304" pitchFamily="18" charset="0"/>
              </a:rPr>
              <a:pPr/>
              <a:t>37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0E79734-8C8F-47BC-AE73-BA46D4D5E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9A58D972-3B4B-4D7C-97FD-7FCD0E574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675712E-B02C-4958-AFA7-6AFA9811B8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56D02E-E7AC-4AB6-B52B-E5C0F316905D}" type="slidenum">
              <a:rPr lang="en-AU" altLang="en-US">
                <a:latin typeface="Times New Roman" panose="02020603050405020304" pitchFamily="18" charset="0"/>
              </a:rPr>
              <a:pPr/>
              <a:t>38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B9A1AEAD-3A18-4234-916B-5C8390319A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89BB32B8-2BBF-4A49-8BE2-2BD2837AE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1CBA7F7C-8D7B-4D03-9ADF-DA9E79C802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B696E2-830A-4589-85C3-25EC8F971769}" type="slidenum">
              <a:rPr lang="en-AU" altLang="en-US">
                <a:latin typeface="Times New Roman" panose="02020603050405020304" pitchFamily="18" charset="0"/>
              </a:rPr>
              <a:pPr/>
              <a:t>39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9E13573B-17A3-4386-95BC-6488041830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B93EC0E7-3BDD-441B-878F-BDCDCB4EB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5BE26200-5EA5-46F7-84B5-CFD212CDCF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B9B29A-59D3-4ACC-A88A-32BC6231CDDA}" type="slidenum">
              <a:rPr lang="en-AU" altLang="en-US">
                <a:latin typeface="Times New Roman" panose="02020603050405020304" pitchFamily="18" charset="0"/>
              </a:rPr>
              <a:pPr/>
              <a:t>40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65B07D3F-1648-4C7F-B00F-CB7C926DC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562B62F2-9AB3-4F05-AB7D-C705F2313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52A5E256-361A-49D0-85AD-36E3669AAD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56DE41E-6DA4-49EA-BBDB-501682E6F38D}" type="slidenum">
              <a:rPr lang="en-AU" altLang="en-US">
                <a:latin typeface="Times New Roman" panose="02020603050405020304" pitchFamily="18" charset="0"/>
              </a:rPr>
              <a:pPr/>
              <a:t>41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51F75F93-4C96-4404-AB83-59C0C35890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76572A4E-8A96-4F91-B6AA-97CBEC6E2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D0DC7A79-F642-4B87-A1E6-A38016C4A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57E4AA-A0AF-4D8F-9206-4AAEC619CCB5}" type="slidenum">
              <a:rPr lang="en-AU" altLang="en-US">
                <a:latin typeface="Times New Roman" panose="02020603050405020304" pitchFamily="18" charset="0"/>
              </a:rPr>
              <a:pPr/>
              <a:t>42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3B33FE30-1D09-4B72-A2D0-A32653CC11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E2F3621A-84FA-4BBD-A44F-5445165AD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0C8CC9D-F7F0-4BBA-BFE8-585451A59A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C01F2D-B81B-4229-9EEE-5FCE16451C6D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E1DCF26-66BB-4CB2-88BA-4D60D8610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8EC7F03-1015-46E1-84BD-C773DD23B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DE78081-403D-47D7-93E8-263A420AE7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D7DE55-8BDD-4D86-968F-177A0B0B6A1B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360351B-BFAD-4712-9721-0A20F0D3B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CCC54C4-A763-4A4F-91CE-FA1BE48B3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E1C3DDD-7F78-45E0-848D-F872D070E7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C0A1DB-A486-4181-9B5F-634287E8800A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09B8EAD-8BDF-4EBC-91C4-EE9E66C925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977CD09-E5D8-4FA8-BF05-56486DA56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B2971B6-2EF9-49E0-9123-80BF364DF9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2B9DA2-C896-4C15-B4E2-1F8AA5994FC9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BA50342-7D4D-41DC-A0F8-51E89C3C6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598A46D-3AFC-495F-8DEF-5F066434D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67847ED5-5CD1-4716-8B4B-F423F82396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0DD83DC-D600-4943-BB3E-1303B6572493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DBE4BAB-27EC-4DB4-B196-1DF532196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5EE2EBB-3AFA-43FA-A932-70432A699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6F68486-68EE-44C6-B40D-E97C6594D5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B86D89-455B-4821-80CA-CF9C166DA336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78CDDA0-EBA5-455E-B147-8ECA22D4A8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DDAE5C3-9C1B-4698-A2EA-2535C836D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14896BC-CA9C-4F2D-853C-158947F2E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A67FCCF-9E93-46C6-868E-4B780F064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717CAA6-439A-45C1-BA9D-311639C46DC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AFBC8-4256-4A07-81DA-63B8B308E86E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7338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4ABC0-561F-4C91-9BCD-B859B0AB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EEE51-69B5-491E-9802-4ECD27CDAC01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8B2E4-A0B6-4AA6-9D41-E2860036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270C-2D08-46CD-AEF5-990B83E8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02C42-BF0A-4B38-95A6-232DE6F3C9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34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D0A4-5AA5-4C9F-BB8B-CB4A8BE6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9B6DF-371E-4DA8-B2AF-88A2F4DE68B9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A78E-534C-414A-A335-C3DA7157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9BB5-DF12-47F4-A998-30428A9A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D005A-37CF-4B44-91AE-2CAD2C2DB8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47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E993C33-2A9E-46FB-A485-045799BB2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B2F3DCE-0CE2-41BD-9092-B4EC945AC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6449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B84C0-AB43-401B-A49C-C9F67FF6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BD154-2373-4FCD-ABD6-D9EC79A5EE66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CF68-F33D-4CE7-862D-C5241876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B28A1-0C33-477C-8139-B6D77B73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FAE161-C044-4BF3-8015-472E250033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94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BAD2-F29B-4221-84AA-14EB0BF3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A7FD4-0EFB-4BEC-8830-732CE1156366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6DBD-DC32-4380-AC4E-23375AA2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38BC-CE7C-4474-827C-83EE1366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BC9B1D-E7F7-4575-BAE6-44B65A5114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73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92831-F4B8-4D0F-AF8B-CB1EC838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1E905-D8EB-4F3D-BFF3-543446B1FECC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06806-2811-4073-8F38-3E225C5C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727B5-E7A7-4E1B-BDDF-6C907C1A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CDE691-2873-463A-B0C4-C957F9C7F7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51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B4E19-B470-4D91-874D-3B4F5405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59A66-0EF8-4B06-9EBB-7C30F6F7A900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DC2A6-1761-4A9A-B2DE-F2F444D1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E2660-537E-41D7-A45C-D0D9AF1B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C0828B-5A74-4C1C-8199-0F0BE4A3F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32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D0060-B67A-488B-851E-8379D51D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21E97-63C4-4A4F-A6F1-B54D5AC56878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6D98E-8D1F-4DD5-AD97-E5A3773F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747C6-6A33-4394-A7FC-D4190332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E57ECE-8D16-4EEF-865E-8A6DF6F60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194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BE282-DCEF-42F2-9DC2-991AD880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0EB31-C45F-4D06-9150-9AE608538D6A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27F71-0A21-4D52-9D1D-650BB9F1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86E8D-6167-456C-838F-27D10980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DC1D14-453E-40AC-9603-B537F94763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233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E1B1B-5816-4B9B-BA10-99D284E1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55D88-88F8-4D7E-B972-E3710BA11551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FDAE4-8C6E-4A01-94E8-5C3273B0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9A75E-E78A-4148-A7B8-52EC8E50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DFA188-DFDB-4E38-9338-8845A748F2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967D-A242-47E3-8207-F2271CFF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9FE7C-645E-4EEB-ACC9-93619AF7596A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7734-CEE7-4F36-936B-CC7AABAB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A8D-B841-4144-B38E-6FC6981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CFA31-0AB7-4135-BF6B-71C7BAD36E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571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x-non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B56DA-B7FD-4857-BD4D-28D3CB3D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D447F-A4C6-421D-AE70-BE8132F5BEA7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0402F-0D4B-486C-8E1F-5051ED31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72962-A5FC-4EE3-BF31-81FF7F2F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A29540F-F84B-4F16-BA77-82C323A96F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57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7FA6-0194-4947-B5AF-058490A4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E2BA-C3AF-4783-BCA1-C19B5A26A908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A6F5-3825-498E-932B-5D60825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5152-5A98-456F-8B44-1E662477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CBC221-774C-4BD0-899C-1989E261E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572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03D3E-13A1-4E97-A964-78334454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86D1A-F843-4131-B5FF-BB5C19395385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F372-C865-4286-8DD0-DD5FA8B2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215F0-B8DF-48E1-BA34-89C68BA2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4C96C9-5D03-4012-AE82-8B1D44A91F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266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1563219-0B22-4307-9645-659AC73F62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27C1D16-221A-4558-81F1-6035DB9711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3672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DDBE-56E1-4ABC-B792-359E36F0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D0441-7255-4AB6-A525-8B99D34EB0B0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381A8-190C-41A8-A63B-1A9412E0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F3209-8D2A-41D7-AF2F-3A6523D8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E0D92-90E2-4CEF-BCAC-543C8C9B96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953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9A66-B3FC-4CEB-BB2B-42F74F21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18748-3C06-4410-819B-2746A42686AB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DDE8E-2DE0-4AA5-A29F-3219407F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664E-8F09-4B62-BE96-A68F5ADC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68400-D75F-406A-9B07-46D26B27BB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907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B005E6-D5ED-4508-847A-7523B4C9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56B87-29BF-4820-B005-AA90E096E9DA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DD0D5B-CE24-4580-A386-DBBAEDE2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9ECFFB-F83D-4808-B204-9193D2B0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910AD-4170-4801-9F0E-F042F82E95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3456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F36AD7D-B88A-45F4-BAF8-FD7AD04E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84B70-7411-4346-800E-0D65EAAA0D9F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9EF461-B576-4576-8075-CB028DC7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733B5E4-9C03-47C5-BCE0-1829C010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004F8-5B23-49B7-95DB-850D5E195A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683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E8FAD38-79E6-4CF5-B626-A3DD48C9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1A0A6-E71D-4999-A91D-79B6274966A4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C325CD-3043-49B3-8139-22EDCBC4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D441963-26E7-48FA-BED6-4362D06E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EE103-35E9-4177-A7B7-41262E994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713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10C2D0B-203F-44CC-95F1-6D3DB6F8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83585-ECA3-4DC8-B442-E651FDD4B0B3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C3B9C2F-F2AB-49E7-867C-1DCC6C29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8DC1C78-50A2-45BC-8051-2E0A1A2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894BC-7D06-4232-8308-2A2E000AB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7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28830-D717-4ED4-9738-B915BD5E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4D766-7304-4994-8230-5DB3B71D552A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A31E3-AF83-4A3F-9EF0-B486ED68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6336-073D-4806-A81C-F173513F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2DB83B-326F-437F-B9B6-F894BF040F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146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2810BC-A9DB-4F97-92E9-BF33369C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94E7-DE42-4F1C-B484-9A73009B43E0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E14E85-1428-4FEA-A973-C304A3A6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2B2973-819A-4182-9429-09836098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841F1-0EE4-4362-B70B-DE09921316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891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x-non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D20318-495E-4A81-AC2C-A44B45B8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6DB01-EEFF-4A1E-A561-2F5170863A74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687635-CC40-474B-9DF7-0A642C02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75373B-60B0-4E4E-9768-EEEC5ED2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FFF96-74ED-4FEE-AFDF-122DCF7B85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2518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AB20-5D55-4A4B-85A6-CE1A0915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7D9AE-C3DB-4619-BFB2-411216B8CD2C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E3C7-A476-43CB-BCB4-42CA057A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A4CD8-19CD-4A68-A524-D9DBB1D0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45D27-0676-4BCF-8B37-F0176C537F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215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17D26-39B8-4694-BE88-47BC0C9D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339F4-68F2-40BE-8B8B-67DB2C9596BF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10A8-1210-4A1E-B188-78656BF3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704BF-DB39-473E-BD12-550AA086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93F87-AC79-48A2-8FAB-61DED69481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0327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E2EA3DD6-DE8D-4B6C-850E-A9F824D38F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64BFFE7-957E-4492-9E7E-8B2DBC26D2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695706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A23D-6276-4D2F-A7ED-6DA9C952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6151E-704E-4D1A-8A22-8AA77A7D9FD4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D51F-14EC-4535-9D06-6C3B72A7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D7519-34CC-4AE7-86C7-DBC51EB9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5BCAE-C5EF-4D97-A105-4D12535559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503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ABE0-1B54-4B36-A297-1A6AB663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A0BA7-6F8C-49E0-A997-8960A35B60F7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881E-E96A-4DB7-9C9E-CAD7B45D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AE91-07C5-4202-A96E-302881DA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81C0E-C5E0-44FA-91D8-FE1A908B8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3007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9D6B7-10A8-4AF1-8B4E-C9F6DB22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57455-C27D-48DA-812E-BBDFD8844F32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337C92-32D8-46E1-8EA9-8C6BB59D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890F53-F842-4647-9870-41D71D6A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B47E5-F6E8-4B03-8388-B15205B281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275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9A32AD9-9BD2-4E54-9DE1-B1CE6621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7D852-1024-41D4-81E5-E4FCB33DE53F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C58E5A-49E3-4402-A9EA-E736D52E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A4DBB56-E9F6-4549-BC94-F376B2F3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9A43D-3B8F-4542-9D1B-8F588DEA58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9670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8837113-F169-4325-9765-BCD970C7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CFB39-87DE-473E-BC19-99A77F44457E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E6C4DA-F8DC-419D-81DD-ECA967CA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293764-2E65-4F7D-B9A6-FFCF440F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848E8-0960-4A5F-8B91-B6DD33B318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75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B6AD6D-5464-41EB-9A5F-88C78B99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81DA2-5AD2-48DC-9AF9-863776909ADB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3D2DB2-E828-4F4F-BB25-17B59309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220602-4F97-4E36-A243-671055BF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2D4C4-9B4F-4317-B4B1-A46E1DE813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5942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5D7E35-C6A7-486F-8172-2D96868A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933F9-039E-4755-B745-8B91DA357AF9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1C502DD-B75C-40E6-8FA6-875E082C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4DE744-42AC-4371-A435-E302509D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D766-6363-42D2-95EC-4447D9A6CB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5437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C1DA2DC-E6D1-429D-8C8F-4BACAE2F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03202-185F-4C32-ACE1-A2E6A98E4738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E793B3-09A5-4C48-AF3E-EB02D06C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F60E96-8D55-4828-9F46-770A9C96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BEE8F-482F-4698-A89F-E0DCD08FA6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8749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x-non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104C93-85CB-493F-A732-8840DEBE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690D-1D0E-453A-90FE-DB20EAB948CB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B1015EC-A861-433D-8491-E9C14561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6FB82E-F3A3-419D-9936-51369E9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ACF1C-62F4-420C-9226-C8170ADF9F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0091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42918-5F82-4CBD-9BC1-59280A9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E0B0-06D1-4A09-8EBE-917E78747B2F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1EF74-A5EF-4741-A5B5-82522C9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46EC-E487-49D4-8D1C-6665E746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DE189-A2AC-4633-87C3-E878007136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3608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FA07-EE66-4874-899E-9A753BE6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C30FD-4FC2-468B-A4C4-A634D7C4533A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F0D05-6049-4AB9-9DA1-2439C064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0A6B-C820-4F8B-8CEA-C7E3777E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56AC4-9A07-4806-8B5E-B04E5FB5B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2069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29D37E0-FD0A-4ECE-8AA7-CF7370FFAE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101DBFEA-89EA-4879-834F-FC261E38FE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482205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A1492-7B99-4100-B150-7CB1B610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77D26-0B5B-4442-9EDF-758FDD72E819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CB22-FF8F-44F0-B7B3-FA94D3CF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DD57C-1CAB-4095-8373-A6569F63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4EFAA-AB62-4917-ACA0-D56B3CB206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8721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1EC5-8FF6-47B4-AEB6-F4ECCE05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8FAAE-D2A6-43DA-98DD-C0F3F0107EF8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644AF-79BC-499F-840D-854B7AAF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89FF9-DD5B-4C06-A64D-7B93A406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8A908-78EF-40ED-B1C0-72F3B70B7D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878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7BCC6B3-CA31-40AA-AF6F-7492DF82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0AC6E-BDA5-4184-8169-0C0909E7B6ED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19FD0E-046F-40E8-BCE8-23F01091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BE6968-7B7A-405D-885D-97378EE7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B9497-9364-4FEC-8392-4C245ACBF8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4952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F6E5F9B-DCE8-4A41-ACFE-5CD84E12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E8D65-081A-426E-9CC6-97F5D830DC21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386323-307E-4018-B76E-1C602625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3773B6-CAE1-4C31-A742-B9466439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5F04E-1C91-4071-BBFD-0BF2B694D5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03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0A33031-0A1E-43C9-ABDA-ACBAA3DF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09B1-CC96-4D24-A287-6EEF344B7564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ED6FDD-410E-440B-8768-49AC48A4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ED6CA41-AC47-4E5E-A157-284A24EE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19DB-7007-41F5-A32F-F09568BFD9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5107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8B9AE19-F263-437A-B822-52ECC03A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A44-5E3D-4581-B1FA-E2593F425E51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1CE6B24-21FC-42FA-B0EB-6D9C341D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8468929-E9FF-46D5-936B-B125BF72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75165-2780-4294-BE14-47621879B6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6927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FDE069F-D9AC-4915-9B31-5F43E65D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67A4-339A-463D-8D76-5B7742D1DC45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C040872-E8B7-4DC2-A810-DC83D0A8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88C0677-1ADB-4C56-8C60-B4CAD4FF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1C07-7852-4F3F-802C-57AE3B49C1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7230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E7A1D6-7080-4535-8235-35CA95BA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B5C26-F372-4A4B-8F3F-9501903854B3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1DD4083-8DAD-461A-83AD-21748469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4E5F93-CB0A-40BC-8F78-1CA920F7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AB9DF-CE66-4CE8-83E0-1E636F6EF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4502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x-non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D4520B-98FB-409E-BDB2-734817B0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BD75E-F8A3-407A-AB4A-D40141D25711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08672E-22B8-41F2-A375-23983326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E77419-3A7A-4A2E-B126-685B645D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CEB18-1D56-4295-9083-F59B334D9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4876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92972-2EF4-4949-9A46-E35C5C8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0DA6B-9940-4C32-893D-FA87C178EDD5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54620-2F44-4986-9975-36AFA9AB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D244-A30C-4C6E-ACF4-28871DF3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A6FEC-2E98-48AD-8951-C10CCBAD3C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3082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C177-0BE1-441F-8405-20D48C67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8476E-1B15-4854-9617-A8E5A459EB85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8097-398F-4599-8071-94C956BF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381C-5A3D-4D62-80D8-A708FE2B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D6EC7-5FD5-4131-8A6D-882D59D420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01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1C8BF32-2761-43F4-9B97-92E56000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1F0A8-42A6-4858-A1F6-6DA8702FAEE2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91AB37E-C910-429F-A31C-F3CC5922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F843B0-5D37-4B58-9549-B5ED67A8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D30B7-5E27-464B-876C-5671D0DE7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68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9D75968-EFCE-4B2F-8E06-2934F4FB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C2741-6F28-477F-9A4A-71268353096B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8FE2C48-AE42-4168-813A-AA492D8F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38FFE7-7D96-4B01-BB05-E50EE18A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3B91-406F-4076-A9DD-70073A1F55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33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1244EA-6496-48D2-ADC7-02A6CB3F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0BDAA-6968-44DC-AC1A-C534F8D4130D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696EDD-14CA-4E65-8FEF-7311FAC6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94426C-9E0B-414D-842B-381B1EA9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E9F56-2A83-4D6A-ABF7-AA7725D63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92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3B92A2-DF19-4F33-8417-D6124F3C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9E138-AF26-422B-A7AC-00F1AD52B70A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784FA2B-1F81-4B8D-950D-E8DD88B4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ADE6D1-40DE-4324-A768-72CC1D67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4802C-E907-4B8D-A6CC-E5DD2E70A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47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id="{A0177F8A-7048-49F4-8773-0996DA1AD7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3093B4B9-65CD-4F11-912F-53839781F1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46D4E303-4CE2-463E-BCA3-AA5D1BF309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3C6F5-BEC7-4AE5-BAAE-F64D34EF8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9E2187-8DDC-40A7-A5EA-A0610E763AAB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7193-7AE4-448E-B3B1-4F1E15F76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17A60-F906-41A1-AA3A-5FF5E02BA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92A25BD-6F25-4F4A-BF4A-46FE290969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498FA-E203-4BA6-8140-19521165ECF7}"/>
              </a:ext>
            </a:extLst>
          </p:cNvPr>
          <p:cNvSpPr/>
          <p:nvPr/>
        </p:nvSpPr>
        <p:spPr>
          <a:xfrm>
            <a:off x="3438525" y="6489700"/>
            <a:ext cx="8682038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5240FBC-18B4-4D14-85CB-A2FA80FBF9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F757-361F-454F-A56A-928A3949C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F4234E0-F272-42A8-BC49-74CD498CC7A4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6FEC83-71F7-4D75-B65E-4AEBA8B87A49}"/>
              </a:ext>
            </a:extLst>
          </p:cNvPr>
          <p:cNvSpPr/>
          <p:nvPr/>
        </p:nvSpPr>
        <p:spPr>
          <a:xfrm>
            <a:off x="3438525" y="6489700"/>
            <a:ext cx="8682038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sp>
        <p:nvSpPr>
          <p:cNvPr id="2053" name="Title Placeholder 1">
            <a:extLst>
              <a:ext uri="{FF2B5EF4-FFF2-40B4-BE49-F238E27FC236}">
                <a16:creationId xmlns:a16="http://schemas.microsoft.com/office/drawing/2014/main" id="{5A5BAF0E-9E39-4F49-B8CF-57FF0CD3CF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Text Placeholder 2">
            <a:extLst>
              <a:ext uri="{FF2B5EF4-FFF2-40B4-BE49-F238E27FC236}">
                <a16:creationId xmlns:a16="http://schemas.microsoft.com/office/drawing/2014/main" id="{45A80083-6060-4163-B456-87E6D1BED2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2C8EC03C-238A-44FD-8865-EBB5CBE861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30875-5283-4F86-BF2F-4C491B7DC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B1419B2-B3CE-421E-BE28-B3308963DE41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D5A83-DEDC-4DD7-9B4E-15A168152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9883-48AE-4045-8E03-5ADFF62F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C5A425E-1AD0-4A17-AB76-F23F9E74B9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C1DC3-03CA-424E-A332-F4ED1EF0A4EF}"/>
              </a:ext>
            </a:extLst>
          </p:cNvPr>
          <p:cNvSpPr/>
          <p:nvPr/>
        </p:nvSpPr>
        <p:spPr>
          <a:xfrm>
            <a:off x="3438525" y="6489700"/>
            <a:ext cx="8682038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sp>
        <p:nvSpPr>
          <p:cNvPr id="3079" name="Title Placeholder 1">
            <a:extLst>
              <a:ext uri="{FF2B5EF4-FFF2-40B4-BE49-F238E27FC236}">
                <a16:creationId xmlns:a16="http://schemas.microsoft.com/office/drawing/2014/main" id="{646AC519-2140-4556-8857-DA5221AAD3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0" name="Text Placeholder 2">
            <a:extLst>
              <a:ext uri="{FF2B5EF4-FFF2-40B4-BE49-F238E27FC236}">
                <a16:creationId xmlns:a16="http://schemas.microsoft.com/office/drawing/2014/main" id="{0CC1F8D0-EBCE-484A-A91D-B841FC80FD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BD20D39-49AB-469F-8494-ED747925A1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5956-6EA2-4380-9DCD-FF4020FB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9525B4-AD65-47D7-93FF-16E5C5429568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84B23-EEA0-443A-90EB-B5D911D3A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8562-4E1A-4974-B17F-80B1E1BA8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6419DE6-DE87-446B-ADCD-20AACBDDC3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C03843-8666-495F-91BD-405C4DF2AF92}"/>
              </a:ext>
            </a:extLst>
          </p:cNvPr>
          <p:cNvSpPr/>
          <p:nvPr/>
        </p:nvSpPr>
        <p:spPr>
          <a:xfrm>
            <a:off x="3438525" y="6489700"/>
            <a:ext cx="8753475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sp>
        <p:nvSpPr>
          <p:cNvPr id="4103" name="Title Placeholder 1">
            <a:extLst>
              <a:ext uri="{FF2B5EF4-FFF2-40B4-BE49-F238E27FC236}">
                <a16:creationId xmlns:a16="http://schemas.microsoft.com/office/drawing/2014/main" id="{3AF61332-B6B3-4804-A865-2F9655D93DC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2D5C8AC5-B1EC-4FF3-BF75-3F2C4830B9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0576D58-BF8B-4EE9-8372-948C6C0B62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240E-0C93-4890-B223-62DA7D21A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497E6E-8778-4415-899D-AE760D00E29C}" type="datetimeFigureOut">
              <a:rPr lang="en-US"/>
              <a:pPr>
                <a:defRPr/>
              </a:pPr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7F3EC-80F9-4367-A3E8-C22A68BDA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E3035-225C-44D9-ACF5-58285F13D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7294A55-EC00-4B28-9F2B-C1F48D28A9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8688D-7D47-4C4E-A0B7-F60EC4B3C630}"/>
              </a:ext>
            </a:extLst>
          </p:cNvPr>
          <p:cNvSpPr/>
          <p:nvPr/>
        </p:nvSpPr>
        <p:spPr>
          <a:xfrm>
            <a:off x="3438525" y="6489700"/>
            <a:ext cx="8682038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sp>
        <p:nvSpPr>
          <p:cNvPr id="5127" name="Title Placeholder 1">
            <a:extLst>
              <a:ext uri="{FF2B5EF4-FFF2-40B4-BE49-F238E27FC236}">
                <a16:creationId xmlns:a16="http://schemas.microsoft.com/office/drawing/2014/main" id="{7F5D2572-6E4A-42FB-B45F-97041B3C649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8" name="Text Placeholder 2">
            <a:extLst>
              <a:ext uri="{FF2B5EF4-FFF2-40B4-BE49-F238E27FC236}">
                <a16:creationId xmlns:a16="http://schemas.microsoft.com/office/drawing/2014/main" id="{7A977D59-9725-4668-A534-8F28FDCE04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ubtitle 2">
            <a:extLst>
              <a:ext uri="{FF2B5EF4-FFF2-40B4-BE49-F238E27FC236}">
                <a16:creationId xmlns:a16="http://schemas.microsoft.com/office/drawing/2014/main" id="{DA92E32C-49DA-4CE2-8002-9E7DD2F2B0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7363" y="1568450"/>
            <a:ext cx="9458325" cy="814388"/>
          </a:xfrm>
        </p:spPr>
        <p:txBody>
          <a:bodyPr/>
          <a:lstStyle/>
          <a:p>
            <a:pPr algn="ctr" eaLnBrk="1" hangingPunct="1"/>
            <a:r>
              <a:rPr lang="en-US" altLang="en-US" sz="5400" b="1"/>
              <a:t>IT2060/IE2061</a:t>
            </a:r>
          </a:p>
          <a:p>
            <a:pPr algn="ctr" eaLnBrk="1" hangingPunct="1"/>
            <a:r>
              <a:rPr lang="en-US" altLang="en-US" sz="5400" b="1"/>
              <a:t>  </a:t>
            </a:r>
            <a:r>
              <a:rPr lang="en-US" altLang="en-US" b="1"/>
              <a:t>Operating Systems </a:t>
            </a:r>
            <a:r>
              <a:rPr lang="en-US" altLang="en-US" sz="2800" b="1"/>
              <a:t>and</a:t>
            </a:r>
            <a:r>
              <a:rPr lang="en-US" altLang="en-US" b="1"/>
              <a:t> System Administration </a:t>
            </a:r>
          </a:p>
        </p:txBody>
      </p:sp>
      <p:sp>
        <p:nvSpPr>
          <p:cNvPr id="23555" name="Text Placeholder 3">
            <a:extLst>
              <a:ext uri="{FF2B5EF4-FFF2-40B4-BE49-F238E27FC236}">
                <a16:creationId xmlns:a16="http://schemas.microsoft.com/office/drawing/2014/main" id="{8EAE02E5-0F95-4AA7-A51E-63DD63A684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11563" y="3806825"/>
            <a:ext cx="7196137" cy="1992313"/>
          </a:xfrm>
        </p:spPr>
        <p:txBody>
          <a:bodyPr/>
          <a:lstStyle/>
          <a:p>
            <a:pPr algn="ctr" eaLnBrk="1" hangingPunct="1"/>
            <a:r>
              <a:rPr lang="en-US" altLang="en-US" b="1"/>
              <a:t>Lecture 08</a:t>
            </a:r>
          </a:p>
          <a:p>
            <a:pPr algn="ctr" eaLnBrk="1" hangingPunct="1"/>
            <a:r>
              <a:rPr lang="en-US" altLang="en-US" b="1"/>
              <a:t>Memory Management</a:t>
            </a:r>
          </a:p>
          <a:p>
            <a:pPr algn="ctr" eaLnBrk="1" hangingPunct="1"/>
            <a:r>
              <a:rPr lang="en-US" altLang="en-US" sz="2800" b="1"/>
              <a:t>U. U. Samantha Rajapaksha                         </a:t>
            </a:r>
          </a:p>
          <a:p>
            <a:pPr algn="ctr" eaLnBrk="1" hangingPunct="1"/>
            <a:r>
              <a:rPr lang="en-US" altLang="en-US" sz="1600" b="1"/>
              <a:t>M.Sc.in IT, B.Sc.(Engineering) University of Moratuwa</a:t>
            </a:r>
          </a:p>
          <a:p>
            <a:pPr algn="ctr" eaLnBrk="1" hangingPunct="1"/>
            <a:r>
              <a:rPr lang="en-US" altLang="en-US" sz="1600" b="1"/>
              <a:t>Senior Lecturer SLIIT</a:t>
            </a:r>
          </a:p>
          <a:p>
            <a:pPr algn="ctr" eaLnBrk="1" hangingPunct="1"/>
            <a:r>
              <a:rPr lang="en-US" altLang="en-US" sz="1600" b="1"/>
              <a:t>Samantha.r@slit.lk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1CF1067-151D-443A-BFC5-43ED45473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2950" y="1190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Swapping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CBCDD33-5EAC-4C0B-8E3B-AB38505FE6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7125" y="1122363"/>
            <a:ext cx="7051675" cy="50673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/>
              <a:t>A process can be </a:t>
            </a:r>
            <a:r>
              <a:rPr lang="en-US" altLang="en-US" b="1">
                <a:solidFill>
                  <a:srgbClr val="3366FF"/>
                </a:solidFill>
              </a:rPr>
              <a:t>swapped</a:t>
            </a:r>
            <a:r>
              <a:rPr lang="en-US" altLang="en-US"/>
              <a:t> temporarily out of memory to a backing store, and then brought back into memory for continued execution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/>
              <a:t>Total physical memory space of processes can exceed physical memory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b="1">
                <a:solidFill>
                  <a:srgbClr val="3366FF"/>
                </a:solidFill>
              </a:rPr>
              <a:t>Backing store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fast disk large enough to accommodate copies of all memory images for all users; must provide direct access to these memory images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b="1">
                <a:solidFill>
                  <a:srgbClr val="3366FF"/>
                </a:solidFill>
              </a:rPr>
              <a:t>Roll out, roll in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swapping variant used for priority-based scheduling algorithms; lower-priority process is swapped out so higher-priority process can be loaded and executed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/>
              <a:t>Major part of swap time is transfer time; total transfer time is directly proportional to the amount of memory swapped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/>
              <a:t>System maintains a </a:t>
            </a:r>
            <a:r>
              <a:rPr lang="en-US" altLang="en-US" b="1">
                <a:solidFill>
                  <a:srgbClr val="3366FF"/>
                </a:solidFill>
              </a:rPr>
              <a:t>ready queue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of ready-to-run processes which have memory images on disk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228BDF5-7BD7-453C-A815-BA9A43B01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1563" y="182563"/>
            <a:ext cx="7869237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Schematic View of Swapping</a:t>
            </a:r>
            <a:endParaRPr lang="en-US" altLang="en-US" sz="2400"/>
          </a:p>
        </p:txBody>
      </p:sp>
      <p:pic>
        <p:nvPicPr>
          <p:cNvPr id="40963" name="Picture 4" descr="8">
            <a:extLst>
              <a:ext uri="{FF2B5EF4-FFF2-40B4-BE49-F238E27FC236}">
                <a16:creationId xmlns:a16="http://schemas.microsoft.com/office/drawing/2014/main" id="{F137A4CA-3E54-42FD-8CAC-0A51802A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1400175"/>
            <a:ext cx="509905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0893E5D8-8F71-4AC5-8405-DEF6E0DD4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0775" y="166688"/>
            <a:ext cx="782002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Contiguous Allocation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D1B5D5BF-A67A-4BA6-B25A-817A787593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49500" y="1077913"/>
            <a:ext cx="7262813" cy="49911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Main memory must support both OS and user processes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Limited resource, must allocate efficiently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Contiguous allocation is one early method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Main memory usually into two </a:t>
            </a:r>
            <a:r>
              <a:rPr lang="en-US" altLang="en-US" b="1">
                <a:solidFill>
                  <a:srgbClr val="0000FF"/>
                </a:solidFill>
              </a:rPr>
              <a:t>partitions</a:t>
            </a:r>
            <a:r>
              <a:rPr lang="en-US" altLang="en-US"/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Resident operating system, usually held in low memory with interrupt vector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User processes then held in high memory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Each process contained in single contiguous section of memory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B207987-ADA3-4B2F-B517-4146F16D4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98488"/>
            <a:ext cx="7740650" cy="6159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Multiple-partition allocation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B531F98-FDAC-448D-BCF8-D0C7F3453C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1400" y="1004888"/>
            <a:ext cx="7770813" cy="3262312"/>
          </a:xfrm>
        </p:spPr>
        <p:txBody>
          <a:bodyPr/>
          <a:lstStyle/>
          <a:p>
            <a:pPr eaLnBrk="1" hangingPunct="1"/>
            <a:r>
              <a:rPr lang="en-US" altLang="en-US"/>
              <a:t>Multiple-partition allocation</a:t>
            </a:r>
          </a:p>
          <a:p>
            <a:pPr lvl="1" eaLnBrk="1" hangingPunct="1"/>
            <a:r>
              <a:rPr lang="en-US" altLang="en-US" sz="1600"/>
              <a:t>Degree of multiprogramming limited by number of partitions</a:t>
            </a:r>
          </a:p>
          <a:p>
            <a:pPr lvl="1" eaLnBrk="1" hangingPunct="1"/>
            <a:r>
              <a:rPr lang="en-US" altLang="en-US" sz="1600" b="1">
                <a:solidFill>
                  <a:srgbClr val="0000FF"/>
                </a:solidFill>
              </a:rPr>
              <a:t>Variable-partition </a:t>
            </a:r>
            <a:r>
              <a:rPr lang="en-US" altLang="en-US" sz="1600"/>
              <a:t>sizes for efficiency (sized to a given process’ needs)</a:t>
            </a:r>
          </a:p>
          <a:p>
            <a:pPr lvl="1" eaLnBrk="1" hangingPunct="1"/>
            <a:r>
              <a:rPr lang="en-US" altLang="en-US" sz="1600" b="1">
                <a:solidFill>
                  <a:srgbClr val="0000FF"/>
                </a:solidFill>
              </a:rPr>
              <a:t>Hole</a:t>
            </a:r>
            <a:r>
              <a:rPr lang="en-US" altLang="en-US" sz="1600"/>
              <a:t> – block of available memory; holes of various size are scattered throughout memory</a:t>
            </a:r>
          </a:p>
          <a:p>
            <a:pPr lvl="1" eaLnBrk="1" hangingPunct="1"/>
            <a:r>
              <a:rPr lang="en-US" altLang="en-US" sz="1600"/>
              <a:t>When a process arrives, it is allocated memory from a hole large enough to accommodate it</a:t>
            </a:r>
          </a:p>
          <a:p>
            <a:pPr lvl="1" eaLnBrk="1" hangingPunct="1"/>
            <a:r>
              <a:rPr lang="en-US" altLang="en-US" sz="1600"/>
              <a:t>Process exiting frees its partition, adjacent free partitions combined</a:t>
            </a:r>
          </a:p>
          <a:p>
            <a:pPr lvl="1" eaLnBrk="1" hangingPunct="1"/>
            <a:r>
              <a:rPr lang="en-US" altLang="en-US" sz="1600"/>
              <a:t>Operating system maintains information about:</a:t>
            </a:r>
            <a:br>
              <a:rPr lang="en-US" altLang="en-US" sz="1600"/>
            </a:br>
            <a:r>
              <a:rPr lang="en-US" altLang="en-US" sz="1600"/>
              <a:t>a) allocated partitions    b) free partitions (hole)</a:t>
            </a:r>
          </a:p>
        </p:txBody>
      </p:sp>
      <p:pic>
        <p:nvPicPr>
          <p:cNvPr id="45060" name="Picture 3">
            <a:extLst>
              <a:ext uri="{FF2B5EF4-FFF2-40B4-BE49-F238E27FC236}">
                <a16:creationId xmlns:a16="http://schemas.microsoft.com/office/drawing/2014/main" id="{12E26057-2487-461E-BB0D-094909E17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38" y="4178300"/>
            <a:ext cx="6675437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69D481B-43B4-40A5-A239-3A44FA024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4475" y="198438"/>
            <a:ext cx="77724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Dynamic Storage-Allocation Problem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233D7B3-4805-49FF-AED5-2C1351063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3513" y="1709738"/>
            <a:ext cx="7062787" cy="3624262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>
                <a:solidFill>
                  <a:srgbClr val="3366FF"/>
                </a:solidFill>
              </a:rPr>
              <a:t>First-fit</a:t>
            </a:r>
            <a:r>
              <a:rPr lang="en-US" altLang="en-US"/>
              <a:t>:  Allocate the </a:t>
            </a:r>
            <a:r>
              <a:rPr lang="en-US" altLang="en-US" b="1" i="1"/>
              <a:t>first</a:t>
            </a:r>
            <a:r>
              <a:rPr lang="en-US" altLang="en-US"/>
              <a:t> hole that is big enough</a:t>
            </a:r>
          </a:p>
          <a:p>
            <a:pPr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>
                <a:solidFill>
                  <a:srgbClr val="3366FF"/>
                </a:solidFill>
              </a:rPr>
              <a:t>Best-fit</a:t>
            </a:r>
            <a:r>
              <a:rPr lang="en-US" altLang="en-US"/>
              <a:t>:  Allocate the </a:t>
            </a:r>
            <a:r>
              <a:rPr lang="en-US" altLang="en-US" b="1" i="1"/>
              <a:t>smallest</a:t>
            </a:r>
            <a:r>
              <a:rPr lang="en-US" altLang="en-US"/>
              <a:t> hole that is big enough; must search entire list, unless ordered by size 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Produces the smallest leftover hole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>
                <a:solidFill>
                  <a:srgbClr val="3366FF"/>
                </a:solidFill>
              </a:rPr>
              <a:t>Worst-fit</a:t>
            </a:r>
            <a:r>
              <a:rPr lang="en-US" altLang="en-US"/>
              <a:t>:  Allocate the </a:t>
            </a:r>
            <a:r>
              <a:rPr lang="en-US" altLang="en-US" b="1" i="1"/>
              <a:t>largest</a:t>
            </a:r>
            <a:r>
              <a:rPr lang="en-US" altLang="en-US"/>
              <a:t> hole; must also search entire list 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Produces the largest leftover hole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33F7CE68-6079-4178-8280-E9E10348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1169988"/>
            <a:ext cx="6108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How to satisfy a request of size </a:t>
            </a:r>
            <a:r>
              <a:rPr lang="en-US" altLang="en-US" sz="1800" b="1" i="1">
                <a:latin typeface="Helvetica" panose="020B0604020202020204" pitchFamily="34" charset="0"/>
              </a:rPr>
              <a:t>n</a:t>
            </a:r>
            <a:r>
              <a:rPr lang="en-US" altLang="en-US" sz="1800">
                <a:latin typeface="Helvetica" panose="020B0604020202020204" pitchFamily="34" charset="0"/>
              </a:rPr>
              <a:t> from a list of free holes?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58970ADF-5CEA-4268-B855-CC39EC082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163" y="4621213"/>
            <a:ext cx="7600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First-fit and best-fit better than worst-fit in terms of speed and storage utilization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>
            <a:extLst>
              <a:ext uri="{FF2B5EF4-FFF2-40B4-BE49-F238E27FC236}">
                <a16:creationId xmlns:a16="http://schemas.microsoft.com/office/drawing/2014/main" id="{F33C6BB5-3CD1-4F10-84EF-DAD8E11BB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9663" y="152400"/>
            <a:ext cx="7831137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Fragmentation</a:t>
            </a:r>
          </a:p>
        </p:txBody>
      </p:sp>
      <p:sp>
        <p:nvSpPr>
          <p:cNvPr id="31747" name="Rectangle 1027">
            <a:extLst>
              <a:ext uri="{FF2B5EF4-FFF2-40B4-BE49-F238E27FC236}">
                <a16:creationId xmlns:a16="http://schemas.microsoft.com/office/drawing/2014/main" id="{5BC39B2D-11E4-460D-89CE-A6E49FF312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74913" y="1114425"/>
            <a:ext cx="6770687" cy="4999038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>
                <a:solidFill>
                  <a:srgbClr val="3366FF"/>
                </a:solidFill>
              </a:rPr>
              <a:t>External Fragmentation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total memory space exists to satisfy a request, but it is not contiguous</a:t>
            </a:r>
            <a:endParaRPr lang="en-US" altLang="en-US" b="1">
              <a:solidFill>
                <a:srgbClr val="3366FF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>
                <a:solidFill>
                  <a:srgbClr val="3366FF"/>
                </a:solidFill>
              </a:rPr>
              <a:t>Internal Fragmentation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allocated memory may be slightly larger than requested memory; this size difference is memory internal to a partition, but not being used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First fit analysis reveals that given </a:t>
            </a:r>
            <a:r>
              <a:rPr lang="en-US" altLang="en-US" i="1"/>
              <a:t>N</a:t>
            </a:r>
            <a:r>
              <a:rPr lang="en-US" altLang="en-US"/>
              <a:t> blocks allocated, 0.5 </a:t>
            </a:r>
            <a:r>
              <a:rPr lang="en-US" altLang="en-US" i="1"/>
              <a:t>N</a:t>
            </a:r>
            <a:r>
              <a:rPr lang="en-US" altLang="en-US"/>
              <a:t> blocks lost to fragmentation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1/3 may be unusable -&gt; </a:t>
            </a:r>
            <a:r>
              <a:rPr lang="en-US" altLang="en-US" b="1">
                <a:solidFill>
                  <a:srgbClr val="3366FF"/>
                </a:solidFill>
              </a:rPr>
              <a:t>50-percent rule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3E2EE764-B9B0-4053-80BB-E3421D44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36525"/>
            <a:ext cx="82296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Fragmentation (Cont.)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C11851EF-E657-4698-908A-87488859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700" y="1154113"/>
            <a:ext cx="6959600" cy="453072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Reduce external fragmentation by </a:t>
            </a:r>
            <a:r>
              <a:rPr lang="en-US" altLang="en-US" b="1">
                <a:solidFill>
                  <a:srgbClr val="3366FF"/>
                </a:solidFill>
              </a:rPr>
              <a:t>compaction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Shuffle memory contents to place all free memory together in one large block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Compaction is possible </a:t>
            </a:r>
            <a:r>
              <a:rPr lang="en-US" altLang="en-US" i="1"/>
              <a:t>only</a:t>
            </a:r>
            <a:r>
              <a:rPr lang="en-US" altLang="en-US"/>
              <a:t> if relocation is dynamic, and is done at execution time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I/O problem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/>
              <a:t>Latch job in memory while it is involved in I/O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/>
              <a:t>Do I/O only into OS buffers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Now consider that backing store has same fragmentation problems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>
            <a:extLst>
              <a:ext uri="{FF2B5EF4-FFF2-40B4-BE49-F238E27FC236}">
                <a16:creationId xmlns:a16="http://schemas.microsoft.com/office/drawing/2014/main" id="{443779AB-C13B-41B6-9E3F-A8EB66C14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Paging</a:t>
            </a:r>
          </a:p>
        </p:txBody>
      </p:sp>
      <p:sp>
        <p:nvSpPr>
          <p:cNvPr id="34819" name="Rectangle 1027">
            <a:extLst>
              <a:ext uri="{FF2B5EF4-FFF2-40B4-BE49-F238E27FC236}">
                <a16:creationId xmlns:a16="http://schemas.microsoft.com/office/drawing/2014/main" id="{B5F8785D-6810-4747-BC37-04F779A8F2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7763" y="1128713"/>
            <a:ext cx="7183437" cy="4767262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Physical  address space of a process can be noncontiguous; process is allocated physical memory whenever the latter is available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Avoids external fragmentation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Avoids problem of varying sized memory chunks</a:t>
            </a:r>
            <a:endParaRPr lang="en-US" altLang="en-US" sz="80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Divide physical memory into fixed-sized blocks called </a:t>
            </a:r>
            <a:r>
              <a:rPr lang="en-US" altLang="en-US" b="1">
                <a:solidFill>
                  <a:srgbClr val="3366FF"/>
                </a:solidFill>
              </a:rPr>
              <a:t>frames</a:t>
            </a:r>
            <a:endParaRPr lang="en-US" altLang="en-US">
              <a:solidFill>
                <a:srgbClr val="3366FF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Size </a:t>
            </a:r>
            <a:r>
              <a:rPr lang="en-US" altLang="en-US"/>
              <a:t>is power of 2, between 512 bytes and 16 Mbytes</a:t>
            </a:r>
            <a:endParaRPr lang="en-US" altLang="en-US" sz="80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Divide logical memory into blocks of same size called </a:t>
            </a:r>
            <a:r>
              <a:rPr lang="en-US" altLang="en-US" b="1">
                <a:solidFill>
                  <a:srgbClr val="3366FF"/>
                </a:solidFill>
              </a:rPr>
              <a:t>pages</a:t>
            </a:r>
            <a:endParaRPr lang="en-US" altLang="en-US" sz="800" b="1">
              <a:solidFill>
                <a:srgbClr val="3366FF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Keep track of all free frames</a:t>
            </a:r>
            <a:endParaRPr lang="en-US" altLang="en-US" sz="80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To run a program of size </a:t>
            </a:r>
            <a:r>
              <a:rPr lang="en-US" altLang="en-US" b="1" i="1"/>
              <a:t>N</a:t>
            </a:r>
            <a:r>
              <a:rPr lang="en-US" altLang="en-US" i="1"/>
              <a:t> </a:t>
            </a:r>
            <a:r>
              <a:rPr lang="en-US" altLang="en-US"/>
              <a:t>pages, need to find </a:t>
            </a:r>
            <a:r>
              <a:rPr lang="en-US" altLang="en-US" b="1" i="1"/>
              <a:t>N</a:t>
            </a:r>
            <a:r>
              <a:rPr lang="en-US" altLang="en-US"/>
              <a:t> free frames and load program</a:t>
            </a:r>
            <a:endParaRPr lang="en-US" altLang="en-US" sz="80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Set up a </a:t>
            </a:r>
            <a:r>
              <a:rPr lang="en-US" altLang="en-US" b="1">
                <a:solidFill>
                  <a:srgbClr val="3366FF"/>
                </a:solidFill>
              </a:rPr>
              <a:t>page table</a:t>
            </a:r>
            <a:r>
              <a:rPr lang="en-US" altLang="en-US"/>
              <a:t> to translate logical to physical addresses</a:t>
            </a:r>
            <a:endParaRPr lang="en-US" altLang="en-US" sz="80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Backing store likewise split into pages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Still have Internal fragmentation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>
            <a:extLst>
              <a:ext uri="{FF2B5EF4-FFF2-40B4-BE49-F238E27FC236}">
                <a16:creationId xmlns:a16="http://schemas.microsoft.com/office/drawing/2014/main" id="{BB5C7E87-3C1A-4A51-A588-E366E103A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0138" y="152400"/>
            <a:ext cx="7840662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Address Translation Scheme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8F0054E3-478C-4618-8275-3F0DB84FC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5375" y="1125538"/>
            <a:ext cx="7299325" cy="44831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Address generated by CPU is divided into: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Page number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3366FF"/>
                </a:solidFill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3366FF"/>
                </a:solidFill>
              </a:rPr>
              <a:t>page table </a:t>
            </a:r>
            <a:r>
              <a:rPr lang="en-US" altLang="en-US" dirty="0"/>
              <a:t>which contains base address of each page in physical memory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Page offset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3366FF"/>
                </a:solidFill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</p:txBody>
      </p:sp>
      <p:pic>
        <p:nvPicPr>
          <p:cNvPr id="54276" name="Picture 3">
            <a:extLst>
              <a:ext uri="{FF2B5EF4-FFF2-40B4-BE49-F238E27FC236}">
                <a16:creationId xmlns:a16="http://schemas.microsoft.com/office/drawing/2014/main" id="{1981C5A3-0E62-4D93-BD93-FA88F18F7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2882900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88E850D-BE58-4007-87E8-A33F69869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3300" y="120650"/>
            <a:ext cx="79375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Paging Hardware</a:t>
            </a:r>
          </a:p>
        </p:txBody>
      </p:sp>
      <p:pic>
        <p:nvPicPr>
          <p:cNvPr id="56323" name="Picture 4" descr="8">
            <a:extLst>
              <a:ext uri="{FF2B5EF4-FFF2-40B4-BE49-F238E27FC236}">
                <a16:creationId xmlns:a16="http://schemas.microsoft.com/office/drawing/2014/main" id="{A308F947-3D55-4BCE-8C8E-7361EEFE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1128713"/>
            <a:ext cx="62261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3CCD276-92D8-4D5D-AAF4-0128A3D9F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0475" y="214313"/>
            <a:ext cx="774382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Chapter 8:  Memory Management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52273EC-6351-4DA9-8A4F-544B6053E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00300" y="1174750"/>
            <a:ext cx="7351713" cy="4483100"/>
          </a:xfrm>
        </p:spPr>
        <p:txBody>
          <a:bodyPr/>
          <a:lstStyle/>
          <a:p>
            <a:pPr eaLnBrk="1" hangingPunct="1"/>
            <a:r>
              <a:rPr lang="en-US" altLang="en-US"/>
              <a:t>Background</a:t>
            </a:r>
          </a:p>
          <a:p>
            <a:pPr eaLnBrk="1" hangingPunct="1"/>
            <a:r>
              <a:rPr lang="en-US" altLang="en-US"/>
              <a:t>Swapping </a:t>
            </a:r>
          </a:p>
          <a:p>
            <a:pPr eaLnBrk="1" hangingPunct="1"/>
            <a:r>
              <a:rPr lang="en-US" altLang="en-US"/>
              <a:t>Contiguous Memory Allocation</a:t>
            </a:r>
          </a:p>
          <a:p>
            <a:pPr eaLnBrk="1" hangingPunct="1"/>
            <a:r>
              <a:rPr lang="en-US" altLang="en-US"/>
              <a:t>Paging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>
            <a:extLst>
              <a:ext uri="{FF2B5EF4-FFF2-40B4-BE49-F238E27FC236}">
                <a16:creationId xmlns:a16="http://schemas.microsoft.com/office/drawing/2014/main" id="{9735B001-5657-477E-BE1C-6F6DD49D5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0150" y="46038"/>
            <a:ext cx="8229600" cy="644525"/>
          </a:xfrm>
        </p:spPr>
        <p:txBody>
          <a:bodyPr/>
          <a:lstStyle/>
          <a:p>
            <a:pPr eaLnBrk="1" hangingPunct="1"/>
            <a:r>
              <a:rPr lang="en-US" altLang="en-US" sz="2400"/>
              <a:t>Paging Model of Logical and  Physical Memory</a:t>
            </a:r>
          </a:p>
        </p:txBody>
      </p:sp>
      <p:pic>
        <p:nvPicPr>
          <p:cNvPr id="58371" name="Picture 1030">
            <a:extLst>
              <a:ext uri="{FF2B5EF4-FFF2-40B4-BE49-F238E27FC236}">
                <a16:creationId xmlns:a16="http://schemas.microsoft.com/office/drawing/2014/main" id="{66442984-8B7C-4751-BC53-16220F058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1203325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6CFEECD-E4C9-4029-BB00-75A776C29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9775" y="87313"/>
            <a:ext cx="8077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Paging Example</a:t>
            </a:r>
          </a:p>
        </p:txBody>
      </p:sp>
      <p:sp>
        <p:nvSpPr>
          <p:cNvPr id="60419" name="Text Box 5">
            <a:extLst>
              <a:ext uri="{FF2B5EF4-FFF2-40B4-BE49-F238E27FC236}">
                <a16:creationId xmlns:a16="http://schemas.microsoft.com/office/drawing/2014/main" id="{0CAA6945-9C61-4281-A6D3-2741D41F0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5586413"/>
            <a:ext cx="6003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600" i="1">
                <a:latin typeface="Helvetica" panose="020B0604020202020204" pitchFamily="34" charset="0"/>
              </a:rPr>
              <a:t>n</a:t>
            </a:r>
            <a:r>
              <a:rPr lang="en-US" altLang="en-US" sz="1600">
                <a:latin typeface="Helvetica" panose="020B0604020202020204" pitchFamily="34" charset="0"/>
              </a:rPr>
              <a:t>=2 and </a:t>
            </a:r>
            <a:r>
              <a:rPr lang="en-US" altLang="en-US" sz="1600" i="1">
                <a:latin typeface="Helvetica" panose="020B0604020202020204" pitchFamily="34" charset="0"/>
              </a:rPr>
              <a:t>m</a:t>
            </a:r>
            <a:r>
              <a:rPr lang="en-US" altLang="en-US" sz="1600">
                <a:latin typeface="Helvetica" panose="020B0604020202020204" pitchFamily="34" charset="0"/>
              </a:rPr>
              <a:t>=4   32-byte memory and 4-byte pages</a:t>
            </a:r>
          </a:p>
        </p:txBody>
      </p:sp>
      <p:pic>
        <p:nvPicPr>
          <p:cNvPr id="60420" name="Picture 6">
            <a:extLst>
              <a:ext uri="{FF2B5EF4-FFF2-40B4-BE49-F238E27FC236}">
                <a16:creationId xmlns:a16="http://schemas.microsoft.com/office/drawing/2014/main" id="{F6C10B2F-FC12-4F7F-8B4B-81A8460C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1243013"/>
            <a:ext cx="3384550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C4DE451-2E96-4F42-954B-534C36F46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Free Frames</a:t>
            </a:r>
          </a:p>
        </p:txBody>
      </p:sp>
      <p:sp>
        <p:nvSpPr>
          <p:cNvPr id="62467" name="Text Box 4">
            <a:extLst>
              <a:ext uri="{FF2B5EF4-FFF2-40B4-BE49-F238E27FC236}">
                <a16:creationId xmlns:a16="http://schemas.microsoft.com/office/drawing/2014/main" id="{58A835B1-FBAD-448E-9B7D-0D031B8C8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5721350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Before allocation</a:t>
            </a:r>
          </a:p>
        </p:txBody>
      </p:sp>
      <p:sp>
        <p:nvSpPr>
          <p:cNvPr id="62468" name="Text Box 5">
            <a:extLst>
              <a:ext uri="{FF2B5EF4-FFF2-40B4-BE49-F238E27FC236}">
                <a16:creationId xmlns:a16="http://schemas.microsoft.com/office/drawing/2014/main" id="{D02E2849-D5C7-4191-9EB4-766D65AD1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5734050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After allocation</a:t>
            </a:r>
          </a:p>
        </p:txBody>
      </p:sp>
      <p:pic>
        <p:nvPicPr>
          <p:cNvPr id="62469" name="Picture 7">
            <a:extLst>
              <a:ext uri="{FF2B5EF4-FFF2-40B4-BE49-F238E27FC236}">
                <a16:creationId xmlns:a16="http://schemas.microsoft.com/office/drawing/2014/main" id="{2B059FBC-E238-44C7-BABB-8BFC65CD4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1244600"/>
            <a:ext cx="590391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0">
            <a:extLst>
              <a:ext uri="{FF2B5EF4-FFF2-40B4-BE49-F238E27FC236}">
                <a16:creationId xmlns:a16="http://schemas.microsoft.com/office/drawing/2014/main" id="{3FD3A367-FC68-4989-A366-DAF07FFA0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6668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Associative Memory</a:t>
            </a:r>
          </a:p>
        </p:txBody>
      </p:sp>
      <p:sp>
        <p:nvSpPr>
          <p:cNvPr id="47107" name="Rectangle 2051">
            <a:extLst>
              <a:ext uri="{FF2B5EF4-FFF2-40B4-BE49-F238E27FC236}">
                <a16:creationId xmlns:a16="http://schemas.microsoft.com/office/drawing/2014/main" id="{0DF4D394-ADE7-4E4F-BE46-C968687A8E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27288" y="1211263"/>
            <a:ext cx="7351712" cy="44831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Associative memory – parallel search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Address translation (p, d)</a:t>
            </a:r>
          </a:p>
          <a:p>
            <a:pPr marL="627063" lvl="1" eaLnBrk="1" fontAlgn="auto" hangingPunct="1">
              <a:spcAft>
                <a:spcPts val="0"/>
              </a:spcAft>
              <a:defRPr/>
            </a:pPr>
            <a:r>
              <a:rPr lang="en-US" altLang="en-US"/>
              <a:t>If p is in associative register, get frame # out</a:t>
            </a:r>
          </a:p>
          <a:p>
            <a:pPr marL="627063" lvl="1" eaLnBrk="1" fontAlgn="auto" hangingPunct="1">
              <a:spcAft>
                <a:spcPts val="0"/>
              </a:spcAft>
              <a:defRPr/>
            </a:pPr>
            <a:r>
              <a:rPr lang="en-US" altLang="en-US"/>
              <a:t>Otherwise get frame # from page table in memory</a:t>
            </a:r>
          </a:p>
          <a:p>
            <a:pPr marL="627063" lvl="1" eaLnBrk="1" fontAlgn="auto" hangingPunct="1">
              <a:spcAft>
                <a:spcPts val="0"/>
              </a:spcAft>
              <a:defRPr/>
            </a:pPr>
            <a:endParaRPr lang="en-US" altLang="en-US"/>
          </a:p>
        </p:txBody>
      </p:sp>
      <p:pic>
        <p:nvPicPr>
          <p:cNvPr id="64516" name="Picture 1">
            <a:extLst>
              <a:ext uri="{FF2B5EF4-FFF2-40B4-BE49-F238E27FC236}">
                <a16:creationId xmlns:a16="http://schemas.microsoft.com/office/drawing/2014/main" id="{08E9C695-0BCC-4586-8355-4272F8602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93863"/>
            <a:ext cx="2943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7C29305-3D9F-44DE-A84F-FC5582288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2950" y="1825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Paging Hardware With TLB</a:t>
            </a:r>
            <a:endParaRPr lang="en-US" altLang="en-US" sz="2400"/>
          </a:p>
        </p:txBody>
      </p:sp>
      <p:pic>
        <p:nvPicPr>
          <p:cNvPr id="66563" name="Picture 5">
            <a:extLst>
              <a:ext uri="{FF2B5EF4-FFF2-40B4-BE49-F238E27FC236}">
                <a16:creationId xmlns:a16="http://schemas.microsoft.com/office/drawing/2014/main" id="{BB7C7040-AD18-4A1B-9FC6-803A2EE19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284288"/>
            <a:ext cx="5637213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E384FF2-244E-450C-A52F-ED9B4363E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Effective Access Time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3D03E46-C5B0-479E-98A9-4694B69ED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41575" y="1084263"/>
            <a:ext cx="7781925" cy="5048250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tabLst>
                <a:tab pos="2062163" algn="l"/>
                <a:tab pos="2566988" algn="l"/>
              </a:tabLst>
              <a:defRPr/>
            </a:pPr>
            <a:r>
              <a:rPr lang="en-US" altLang="en-US"/>
              <a:t>Associative Lookup = </a:t>
            </a:r>
            <a:r>
              <a:rPr lang="en-US" altLang="en-US">
                <a:sym typeface="Symbol" panose="05050102010706020507" pitchFamily="18" charset="2"/>
              </a:rPr>
              <a:t> time unit</a:t>
            </a:r>
          </a:p>
          <a:p>
            <a:pPr lvl="1" eaLnBrk="1" fontAlgn="auto" hangingPunct="1">
              <a:spcAft>
                <a:spcPts val="0"/>
              </a:spcAft>
              <a:tabLst>
                <a:tab pos="2062163" algn="l"/>
                <a:tab pos="2566988" algn="l"/>
              </a:tabLst>
              <a:defRPr/>
            </a:pPr>
            <a:r>
              <a:rPr lang="en-US" altLang="en-US">
                <a:sym typeface="Symbol" panose="05050102010706020507" pitchFamily="18" charset="2"/>
              </a:rPr>
              <a:t>Can be &lt; 10% of memory access time</a:t>
            </a:r>
          </a:p>
          <a:p>
            <a:pPr eaLnBrk="1" fontAlgn="auto" hangingPunct="1">
              <a:spcAft>
                <a:spcPts val="0"/>
              </a:spcAft>
              <a:tabLst>
                <a:tab pos="2062163" algn="l"/>
                <a:tab pos="2566988" algn="l"/>
              </a:tabLst>
              <a:defRPr/>
            </a:pPr>
            <a:r>
              <a:rPr lang="en-US" altLang="en-US">
                <a:sym typeface="Symbol" panose="05050102010706020507" pitchFamily="18" charset="2"/>
              </a:rPr>
              <a:t>Hit ratio = </a:t>
            </a:r>
          </a:p>
          <a:p>
            <a:pPr lvl="1" eaLnBrk="1" fontAlgn="auto" hangingPunct="1">
              <a:spcAft>
                <a:spcPts val="0"/>
              </a:spcAft>
              <a:tabLst>
                <a:tab pos="2062163" algn="l"/>
                <a:tab pos="2566988" algn="l"/>
              </a:tabLst>
              <a:defRPr/>
            </a:pPr>
            <a:r>
              <a:rPr lang="en-US" altLang="en-US">
                <a:sym typeface="Symbol" panose="05050102010706020507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pPr eaLnBrk="1" fontAlgn="auto" hangingPunct="1">
              <a:spcAft>
                <a:spcPts val="0"/>
              </a:spcAft>
              <a:tabLst>
                <a:tab pos="2062163" algn="l"/>
                <a:tab pos="2566988" algn="l"/>
              </a:tabLst>
              <a:defRPr/>
            </a:pPr>
            <a:r>
              <a:rPr lang="en-US" altLang="en-US">
                <a:sym typeface="Symbol" panose="05050102010706020507" pitchFamily="18" charset="2"/>
              </a:rPr>
              <a:t>Consider  = 80%,  = 20ns for TLB search, 100ns for memory access</a:t>
            </a:r>
          </a:p>
          <a:p>
            <a:pPr eaLnBrk="1" fontAlgn="auto" hangingPunct="1">
              <a:spcAft>
                <a:spcPts val="0"/>
              </a:spcAft>
              <a:tabLst>
                <a:tab pos="2062163" algn="l"/>
                <a:tab pos="2566988" algn="l"/>
              </a:tabLst>
              <a:defRPr/>
            </a:pP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Effective Access Time</a:t>
            </a:r>
            <a:r>
              <a:rPr lang="en-US" altLang="en-US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EAT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/>
              <a:t>		EAT = (1 + </a:t>
            </a:r>
            <a:r>
              <a:rPr lang="en-US" altLang="en-US">
                <a:sym typeface="Symbol" panose="05050102010706020507" pitchFamily="18" charset="2"/>
              </a:rPr>
              <a:t>)  + (2 + )(1 – )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>
                <a:sym typeface="Symbol" panose="05050102010706020507" pitchFamily="18" charset="2"/>
              </a:rPr>
              <a:t>			= 2 +  – </a:t>
            </a:r>
            <a:endParaRPr lang="en-US" altLang="en-US"/>
          </a:p>
          <a:p>
            <a:pPr eaLnBrk="1" fontAlgn="auto" hangingPunct="1">
              <a:spcAft>
                <a:spcPts val="0"/>
              </a:spcAft>
              <a:tabLst>
                <a:tab pos="2062163" algn="l"/>
                <a:tab pos="2566988" algn="l"/>
              </a:tabLst>
              <a:defRPr/>
            </a:pP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Consider  = 80%,  = 20ns for TLB search, 100ns for memory access</a:t>
            </a:r>
          </a:p>
          <a:p>
            <a:pPr lvl="1" eaLnBrk="1" fontAlgn="auto" hangingPunct="1">
              <a:spcAft>
                <a:spcPts val="0"/>
              </a:spcAft>
              <a:tabLst>
                <a:tab pos="2062163" algn="l"/>
                <a:tab pos="2566988" algn="l"/>
              </a:tabLst>
              <a:defRPr/>
            </a:pPr>
            <a:r>
              <a:rPr lang="en-US" altLang="en-US">
                <a:sym typeface="Symbol" panose="05050102010706020507" pitchFamily="18" charset="2"/>
              </a:rPr>
              <a:t>EAT = 0.80 x 100 + 0.20 x 200 = 120ns</a:t>
            </a:r>
          </a:p>
          <a:p>
            <a:pPr eaLnBrk="1" fontAlgn="auto" hangingPunct="1">
              <a:spcAft>
                <a:spcPts val="0"/>
              </a:spcAft>
              <a:tabLst>
                <a:tab pos="2062163" algn="l"/>
                <a:tab pos="2566988" algn="l"/>
              </a:tabLst>
              <a:defRPr/>
            </a:pPr>
            <a:r>
              <a:rPr lang="en-US" altLang="en-US">
                <a:sym typeface="Symbol" panose="05050102010706020507" pitchFamily="18" charset="2"/>
              </a:rPr>
              <a:t>Consider more realistic hit ratio -&gt;   = 99%,  = 20ns for TLB search, 100ns for memory access</a:t>
            </a:r>
          </a:p>
          <a:p>
            <a:pPr lvl="1" eaLnBrk="1" fontAlgn="auto" hangingPunct="1">
              <a:spcAft>
                <a:spcPts val="0"/>
              </a:spcAft>
              <a:tabLst>
                <a:tab pos="2062163" algn="l"/>
                <a:tab pos="2566988" algn="l"/>
              </a:tabLst>
              <a:defRPr/>
            </a:pPr>
            <a:r>
              <a:rPr lang="en-US" altLang="en-US">
                <a:sym typeface="Symbol" panose="05050102010706020507" pitchFamily="18" charset="2"/>
              </a:rPr>
              <a:t>EAT = 0.99 x 100 + 0.01 x 200 = 101ns</a:t>
            </a:r>
          </a:p>
          <a:p>
            <a:pPr lvl="1" eaLnBrk="1" fontAlgn="auto" hangingPunct="1">
              <a:spcAft>
                <a:spcPts val="0"/>
              </a:spcAft>
              <a:tabLst>
                <a:tab pos="2062163" algn="l"/>
                <a:tab pos="2566988" algn="l"/>
              </a:tabLst>
              <a:defRPr/>
            </a:pPr>
            <a:endParaRPr lang="en-US" altLang="en-US">
              <a:sym typeface="Symbol" panose="05050102010706020507" pitchFamily="18" charset="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2062163" algn="l"/>
                <a:tab pos="2566988" algn="l"/>
              </a:tabLst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50">
            <a:extLst>
              <a:ext uri="{FF2B5EF4-FFF2-40B4-BE49-F238E27FC236}">
                <a16:creationId xmlns:a16="http://schemas.microsoft.com/office/drawing/2014/main" id="{7E401AE8-548C-4426-8F9E-9C9FE9776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Memory Protection</a:t>
            </a:r>
          </a:p>
        </p:txBody>
      </p:sp>
      <p:sp>
        <p:nvSpPr>
          <p:cNvPr id="53251" name="Rectangle 2051">
            <a:extLst>
              <a:ext uri="{FF2B5EF4-FFF2-40B4-BE49-F238E27FC236}">
                <a16:creationId xmlns:a16="http://schemas.microsoft.com/office/drawing/2014/main" id="{ABEEB573-5D6F-46A1-896C-38DBA23996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7125" y="1157288"/>
            <a:ext cx="6937375" cy="4468812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Memory protection implemented by associating protection bit with each frame to indicate if read-only or read-write access is allowed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Can also add more bits to indicate page execute-only, and so 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>
                <a:solidFill>
                  <a:srgbClr val="3366FF"/>
                </a:solidFill>
              </a:rPr>
              <a:t>Valid-invalid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bit attached to each entry in the page table: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ja-JP" altLang="en-US"/>
              <a:t>“</a:t>
            </a:r>
            <a:r>
              <a:rPr lang="en-US" altLang="ja-JP"/>
              <a:t>valid</a:t>
            </a:r>
            <a:r>
              <a:rPr lang="ja-JP" altLang="en-US"/>
              <a:t>”</a:t>
            </a:r>
            <a:r>
              <a:rPr lang="en-US" altLang="ja-JP"/>
              <a:t> indicates that the associated page is in the process</a:t>
            </a:r>
            <a:r>
              <a:rPr lang="ja-JP" altLang="en-US"/>
              <a:t>’</a:t>
            </a:r>
            <a:r>
              <a:rPr lang="en-US" altLang="ja-JP"/>
              <a:t> logical address space, and is thus a legal page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ja-JP" altLang="en-US"/>
              <a:t>“</a:t>
            </a:r>
            <a:r>
              <a:rPr lang="en-US" altLang="ja-JP"/>
              <a:t>invalid</a:t>
            </a:r>
            <a:r>
              <a:rPr lang="ja-JP" altLang="en-US"/>
              <a:t>”</a:t>
            </a:r>
            <a:r>
              <a:rPr lang="en-US" altLang="ja-JP"/>
              <a:t> indicates that the page is not in the process</a:t>
            </a:r>
            <a:r>
              <a:rPr lang="ja-JP" altLang="en-US"/>
              <a:t>’</a:t>
            </a:r>
            <a:r>
              <a:rPr lang="en-US" altLang="ja-JP"/>
              <a:t> logical address space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/>
              <a:t>Or use </a:t>
            </a:r>
            <a:r>
              <a:rPr lang="en-US" altLang="en-US" b="1">
                <a:solidFill>
                  <a:srgbClr val="3366FF"/>
                </a:solidFill>
              </a:rPr>
              <a:t>page-table length register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PTLR</a:t>
            </a:r>
            <a:r>
              <a:rPr lang="en-US" altLang="en-US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Any violations result in a trap to the kernel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1462F08-CD81-49E4-99B0-428EBB068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3738" y="-188913"/>
            <a:ext cx="7112000" cy="903288"/>
          </a:xfrm>
        </p:spPr>
        <p:txBody>
          <a:bodyPr/>
          <a:lstStyle/>
          <a:p>
            <a:pPr eaLnBrk="1" hangingPunct="1"/>
            <a:r>
              <a:rPr lang="en-US" altLang="en-US" sz="2800"/>
              <a:t>Valid (v) or Invalid (i) Bit In A Page Table</a:t>
            </a:r>
          </a:p>
        </p:txBody>
      </p:sp>
      <p:pic>
        <p:nvPicPr>
          <p:cNvPr id="72707" name="Picture 5">
            <a:extLst>
              <a:ext uri="{FF2B5EF4-FFF2-40B4-BE49-F238E27FC236}">
                <a16:creationId xmlns:a16="http://schemas.microsoft.com/office/drawing/2014/main" id="{E7DFFEEC-6343-4DCF-8A9A-2AB0BD9BE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252538"/>
            <a:ext cx="50990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161E948-32D6-4C91-B000-E94F9E1AA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188913"/>
            <a:ext cx="8610600" cy="519112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Page Table Structure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DC7FFF4-0C63-4D10-AA52-750CCD96F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914400"/>
            <a:ext cx="8458200" cy="5410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Hierarchical Paging.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Hashed Page Tables.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Inverted Page Tables.</a:t>
            </a:r>
            <a:endParaRPr lang="en-US" altLang="en-US" sz="2400" b="1" u="sng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2400" b="1" u="sng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400" b="1" u="sng">
                <a:solidFill>
                  <a:srgbClr val="0000FF"/>
                </a:solidFill>
                <a:latin typeface="Times New Roman" panose="02020603050405020304" pitchFamily="18" charset="0"/>
              </a:rPr>
              <a:t>Hierarchical Paging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Most modern computer systems support a very large logical address, e.g., 2</a:t>
            </a:r>
            <a:r>
              <a:rPr lang="en-US" altLang="en-US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32</a:t>
            </a: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to 2</a:t>
            </a:r>
            <a:r>
              <a:rPr lang="en-US" altLang="en-US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64</a:t>
            </a: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page table becomes very large.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u="sng">
                <a:solidFill>
                  <a:srgbClr val="0000FF"/>
                </a:solidFill>
                <a:latin typeface="Times New Roman" panose="02020603050405020304" pitchFamily="18" charset="0"/>
              </a:rPr>
              <a:t>Example:</a:t>
            </a: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 For a system with 32 bit logical address, and page size = 4KB (12 bits offset) 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page table = 1 Million entries (32-12 = 20 bits)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4 MB of physical address spaces for page table; 2</a:t>
            </a:r>
            <a:r>
              <a:rPr lang="en-US" altLang="en-US" sz="20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20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* 4 bytes/entry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One solution is to divide the page table into smaller pieces 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For a two-level paging scheme, the page table itself is also paged.</a:t>
            </a:r>
            <a:endParaRPr lang="en-US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6" name="Slide Number Placeholder 5">
            <a:extLst>
              <a:ext uri="{FF2B5EF4-FFF2-40B4-BE49-F238E27FC236}">
                <a16:creationId xmlns:a16="http://schemas.microsoft.com/office/drawing/2014/main" id="{F068285A-3469-48FD-8E01-7F368F06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BB167D3-1C96-40E1-BFA5-4C3152F6C789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228AB9C-4016-4844-90C4-E2FD02D46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115888"/>
            <a:ext cx="8610600" cy="519112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Two-level paging example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9D0F46E-B839-449B-BBD4-FF48AF1B71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836613"/>
            <a:ext cx="8610600" cy="2590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A logical address (on 32-bit machine with 4K page size) is divided into: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 page number consisting of 20 bits.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 page offset consisting of 12 bits.</a:t>
            </a:r>
          </a:p>
          <a:p>
            <a:pPr eaLnBrk="1" hangingPunct="1"/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Since the page table is paged, the page number is further divided into: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 10 bit page number.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 10 bit page offset.</a:t>
            </a:r>
          </a:p>
          <a:p>
            <a:pPr eaLnBrk="1" hangingPunct="1"/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Thus, a logical address is as follows:</a:t>
            </a:r>
            <a:endParaRPr lang="en-US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0" name="Slide Number Placeholder 5">
            <a:extLst>
              <a:ext uri="{FF2B5EF4-FFF2-40B4-BE49-F238E27FC236}">
                <a16:creationId xmlns:a16="http://schemas.microsoft.com/office/drawing/2014/main" id="{F8CA9494-B737-4958-96FB-0B6A070F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7834352-F293-433C-8FEE-7CF4D1C5165B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grpSp>
        <p:nvGrpSpPr>
          <p:cNvPr id="75781" name="Group 10">
            <a:extLst>
              <a:ext uri="{FF2B5EF4-FFF2-40B4-BE49-F238E27FC236}">
                <a16:creationId xmlns:a16="http://schemas.microsoft.com/office/drawing/2014/main" id="{C6C8125E-2715-4C7D-93DA-63FDE40535C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581400"/>
            <a:ext cx="5715000" cy="1447800"/>
            <a:chOff x="3141" y="1459"/>
            <a:chExt cx="5220" cy="2247"/>
          </a:xfrm>
        </p:grpSpPr>
        <p:sp>
          <p:nvSpPr>
            <p:cNvPr id="75783" name="Text Box 11">
              <a:extLst>
                <a:ext uri="{FF2B5EF4-FFF2-40B4-BE49-F238E27FC236}">
                  <a16:creationId xmlns:a16="http://schemas.microsoft.com/office/drawing/2014/main" id="{0758881F-7C95-4CAE-9F9A-87DCE3270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" y="2072"/>
              <a:ext cx="4860" cy="7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solidFill>
                    <a:srgbClr val="0000FF"/>
                  </a:solidFill>
                  <a:latin typeface="Verdana" panose="020B0604030504040204" pitchFamily="34" charset="0"/>
                </a:rPr>
                <a:t>     p</a:t>
              </a:r>
              <a:r>
                <a:rPr lang="en-US" altLang="en-US" sz="18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1</a:t>
              </a:r>
              <a:r>
                <a:rPr lang="en-US" altLang="en-US" sz="1800" i="1">
                  <a:solidFill>
                    <a:srgbClr val="0000FF"/>
                  </a:solidFill>
                  <a:latin typeface="Verdana" panose="020B0604030504040204" pitchFamily="34" charset="0"/>
                </a:rPr>
                <a:t>                 p</a:t>
              </a:r>
              <a:r>
                <a:rPr lang="en-US" altLang="en-US" sz="18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2</a:t>
              </a:r>
              <a:r>
                <a:rPr lang="en-US" altLang="en-US" sz="1800" i="1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                                </a:t>
              </a:r>
              <a:r>
                <a:rPr lang="en-US" altLang="en-US" sz="1800" i="1">
                  <a:solidFill>
                    <a:srgbClr val="0000FF"/>
                  </a:solidFill>
                  <a:latin typeface="Verdana" panose="020B0604030504040204" pitchFamily="34" charset="0"/>
                </a:rPr>
                <a:t>d</a:t>
              </a:r>
            </a:p>
          </p:txBody>
        </p:sp>
        <p:sp>
          <p:nvSpPr>
            <p:cNvPr id="75784" name="Line 12">
              <a:extLst>
                <a:ext uri="{FF2B5EF4-FFF2-40B4-BE49-F238E27FC236}">
                  <a16:creationId xmlns:a16="http://schemas.microsoft.com/office/drawing/2014/main" id="{06AA72BE-8D6F-43EB-BCD9-1D29046D1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2072"/>
              <a:ext cx="0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5" name="Line 13">
              <a:extLst>
                <a:ext uri="{FF2B5EF4-FFF2-40B4-BE49-F238E27FC236}">
                  <a16:creationId xmlns:a16="http://schemas.microsoft.com/office/drawing/2014/main" id="{B22A275D-8F15-4F06-94D4-A3ABB8D43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1" y="2023"/>
              <a:ext cx="0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6" name="Text Box 14">
              <a:extLst>
                <a:ext uri="{FF2B5EF4-FFF2-40B4-BE49-F238E27FC236}">
                  <a16:creationId xmlns:a16="http://schemas.microsoft.com/office/drawing/2014/main" id="{6B0BCC5E-BC2B-4697-BAE6-DB56D4C64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" y="1459"/>
              <a:ext cx="2340" cy="5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Page number</a:t>
              </a: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5787" name="Text Box 15">
              <a:extLst>
                <a:ext uri="{FF2B5EF4-FFF2-40B4-BE49-F238E27FC236}">
                  <a16:creationId xmlns:a16="http://schemas.microsoft.com/office/drawing/2014/main" id="{A89EC0D2-CC99-4E3F-9036-D1A9C2D28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1" y="1459"/>
              <a:ext cx="2340" cy="5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Page offset</a:t>
              </a: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5788" name="Text Box 16">
              <a:extLst>
                <a:ext uri="{FF2B5EF4-FFF2-40B4-BE49-F238E27FC236}">
                  <a16:creationId xmlns:a16="http://schemas.microsoft.com/office/drawing/2014/main" id="{6771FD20-079E-42F1-9F2B-D28A12AD3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2" y="2987"/>
              <a:ext cx="719" cy="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 12</a:t>
              </a: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5789" name="Text Box 17">
              <a:extLst>
                <a:ext uri="{FF2B5EF4-FFF2-40B4-BE49-F238E27FC236}">
                  <a16:creationId xmlns:a16="http://schemas.microsoft.com/office/drawing/2014/main" id="{D92FD7FF-890D-4F01-8F9B-60187BE14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2987"/>
              <a:ext cx="721" cy="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    10</a:t>
              </a:r>
            </a:p>
          </p:txBody>
        </p:sp>
        <p:sp>
          <p:nvSpPr>
            <p:cNvPr id="75790" name="Text Box 18">
              <a:extLst>
                <a:ext uri="{FF2B5EF4-FFF2-40B4-BE49-F238E27FC236}">
                  <a16:creationId xmlns:a16="http://schemas.microsoft.com/office/drawing/2014/main" id="{E4D6E1DB-A56B-4BF9-9191-06D24EF6B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" y="2987"/>
              <a:ext cx="721" cy="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  10</a:t>
              </a:r>
            </a:p>
          </p:txBody>
        </p:sp>
      </p:grpSp>
      <p:sp>
        <p:nvSpPr>
          <p:cNvPr id="75782" name="Rectangle 19">
            <a:extLst>
              <a:ext uri="{FF2B5EF4-FFF2-40B4-BE49-F238E27FC236}">
                <a16:creationId xmlns:a16="http://schemas.microsoft.com/office/drawing/2014/main" id="{F12874DE-B62D-4DEF-BCB6-623E8652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334000"/>
            <a:ext cx="852011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6238" indent="-3762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33438" indent="-3762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</a:pPr>
            <a:r>
              <a:rPr lang="en-US" altLang="en-US" sz="2200" i="1">
                <a:solidFill>
                  <a:srgbClr val="0000FF"/>
                </a:solidFill>
                <a:latin typeface="Verdana" panose="020B0604030504040204" pitchFamily="34" charset="0"/>
              </a:rPr>
              <a:t>p</a:t>
            </a:r>
            <a:r>
              <a:rPr lang="en-US" altLang="en-US" sz="2200" baseline="-25000">
                <a:solidFill>
                  <a:srgbClr val="0000FF"/>
                </a:solidFill>
                <a:latin typeface="Verdana" panose="020B0604030504040204" pitchFamily="34" charset="0"/>
              </a:rPr>
              <a:t>1</a:t>
            </a:r>
            <a:r>
              <a:rPr lang="en-US" altLang="en-US" sz="2200">
                <a:solidFill>
                  <a:srgbClr val="0000FF"/>
                </a:solidFill>
                <a:latin typeface="Verdana" panose="020B0604030504040204" pitchFamily="34" charset="0"/>
              </a:rPr>
              <a:t> is an index into the </a:t>
            </a:r>
            <a:r>
              <a:rPr lang="en-US" altLang="en-US" sz="2200" i="1">
                <a:solidFill>
                  <a:srgbClr val="0000FF"/>
                </a:solidFill>
                <a:latin typeface="Verdana" panose="020B0604030504040204" pitchFamily="34" charset="0"/>
              </a:rPr>
              <a:t>outer page table</a:t>
            </a:r>
            <a:r>
              <a:rPr lang="en-US" altLang="en-US" sz="2200">
                <a:solidFill>
                  <a:srgbClr val="0000FF"/>
                </a:solidFill>
                <a:latin typeface="Verdana" panose="020B0604030504040204" pitchFamily="34" charset="0"/>
              </a:rPr>
              <a:t>, and </a:t>
            </a:r>
            <a:r>
              <a:rPr lang="en-US" altLang="en-US" sz="2200" i="1">
                <a:solidFill>
                  <a:srgbClr val="0000FF"/>
                </a:solidFill>
                <a:latin typeface="Verdana" panose="020B0604030504040204" pitchFamily="34" charset="0"/>
              </a:rPr>
              <a:t>p</a:t>
            </a:r>
            <a:r>
              <a:rPr lang="en-US" altLang="en-US" sz="2200" baseline="-25000">
                <a:solidFill>
                  <a:srgbClr val="0000FF"/>
                </a:solidFill>
                <a:latin typeface="Verdana" panose="020B0604030504040204" pitchFamily="34" charset="0"/>
              </a:rPr>
              <a:t>2</a:t>
            </a:r>
            <a:r>
              <a:rPr lang="en-US" altLang="en-US" sz="2200">
                <a:solidFill>
                  <a:srgbClr val="0000FF"/>
                </a:solidFill>
                <a:latin typeface="Verdana" panose="020B0604030504040204" pitchFamily="34" charset="0"/>
              </a:rPr>
              <a:t> is the displacement within the page of the </a:t>
            </a:r>
            <a:r>
              <a:rPr lang="en-US" altLang="en-US" sz="2200" i="1">
                <a:solidFill>
                  <a:srgbClr val="0000FF"/>
                </a:solidFill>
                <a:latin typeface="Verdana" panose="020B0604030504040204" pitchFamily="34" charset="0"/>
              </a:rPr>
              <a:t>inner page table</a:t>
            </a:r>
          </a:p>
          <a:p>
            <a:pPr lvl="1"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</a:pPr>
            <a:r>
              <a:rPr lang="en-US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Translation starts from the outer page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28F5347-7AB0-45FB-99E3-582D57239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47638"/>
            <a:ext cx="8610600" cy="523875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Main Memory – Chapter 8</a:t>
            </a:r>
            <a:endParaRPr lang="en-AU" altLang="en-US" sz="2800">
              <a:solidFill>
                <a:srgbClr val="007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81368679-1817-4290-81F9-007B4CD9BC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4825" y="765175"/>
            <a:ext cx="8569325" cy="403225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2000" noProof="1">
                <a:solidFill>
                  <a:srgbClr val="0000FF"/>
                </a:solidFill>
                <a:latin typeface="Times New Roman" charset="0"/>
              </a:rPr>
              <a:t>Memory is a large array of words or bytes, each with its own address </a:t>
            </a:r>
            <a:endParaRPr lang="en-AU" sz="2000" noProof="1">
              <a:solidFill>
                <a:srgbClr val="0000FF"/>
              </a:solidFill>
              <a:latin typeface="Times New Roman" charset="0"/>
              <a:sym typeface="Wingdings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AU" sz="1600" noProof="1">
                <a:solidFill>
                  <a:srgbClr val="0000FF"/>
                </a:solidFill>
                <a:latin typeface="Times New Roman" charset="0"/>
                <a:sym typeface="Wingdings" charset="0"/>
              </a:rPr>
              <a:t>It is </a:t>
            </a:r>
            <a:r>
              <a:rPr sz="1600" noProof="1">
                <a:solidFill>
                  <a:srgbClr val="0000FF"/>
                </a:solidFill>
                <a:latin typeface="Times New Roman" charset="0"/>
              </a:rPr>
              <a:t>a repository of quickly accessible data shared by CPU and I/O devices.</a:t>
            </a:r>
            <a:endParaRPr lang="en-AU" sz="1600" noProof="1">
              <a:solidFill>
                <a:srgbClr val="0000FF"/>
              </a:solidFill>
              <a:latin typeface="Times New Roman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AU" sz="1600" noProof="1">
                <a:solidFill>
                  <a:srgbClr val="0000FF"/>
                </a:solidFill>
                <a:latin typeface="Times New Roman" charset="0"/>
              </a:rPr>
              <a:t>Memory and registers are the only storage that CPU can directly access </a:t>
            </a:r>
            <a:endParaRPr sz="1600" noProof="1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sz="2000" noProof="1">
                <a:solidFill>
                  <a:srgbClr val="0000FF"/>
                </a:solidFill>
                <a:latin typeface="Times New Roman" charset="0"/>
              </a:rPr>
              <a:t>Main memory is a volatile storage device </a:t>
            </a:r>
            <a:endParaRPr lang="en-AU" sz="2000" noProof="1">
              <a:solidFill>
                <a:srgbClr val="0000FF"/>
              </a:solidFill>
              <a:latin typeface="Times New Roman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AU" sz="1600" noProof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sz="1600" noProof="1">
                <a:solidFill>
                  <a:srgbClr val="0000FF"/>
                </a:solidFill>
                <a:latin typeface="Times New Roman" charset="0"/>
              </a:rPr>
              <a:t>t loses its contents in the case of system failure.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sz="2000" noProof="1">
                <a:solidFill>
                  <a:srgbClr val="0000FF"/>
                </a:solidFill>
                <a:latin typeface="Times New Roman" charset="0"/>
              </a:rPr>
              <a:t>A program must be mapped to absolute addresses and loaded into memory.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sz="2000" noProof="1">
                <a:solidFill>
                  <a:srgbClr val="0000FF"/>
                </a:solidFill>
                <a:latin typeface="Times New Roman" charset="0"/>
              </a:rPr>
              <a:t>Selection of a memory management scheme for a specific system depends on many factors, especially on the hardware design of the system.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sz="2000" noProof="1">
                <a:solidFill>
                  <a:srgbClr val="0000FF"/>
                </a:solidFill>
                <a:latin typeface="Times New Roman" charset="0"/>
              </a:rPr>
              <a:t>The OS is responsible for the following activities:</a:t>
            </a:r>
          </a:p>
          <a:p>
            <a:pPr marL="819150" lvl="1" algn="just" eaLnBrk="1" fontAlgn="auto" hangingPunct="1">
              <a:spcAft>
                <a:spcPts val="0"/>
              </a:spcAft>
              <a:buSzPct val="45000"/>
              <a:buFont typeface="Wingdings" charset="0"/>
              <a:buChar char="v"/>
              <a:defRPr/>
            </a:pPr>
            <a:r>
              <a:rPr noProof="1">
                <a:solidFill>
                  <a:srgbClr val="0000FF"/>
                </a:solidFill>
                <a:latin typeface="Times New Roman" charset="0"/>
              </a:rPr>
              <a:t>Keep track of which parts of memory are being used and by whom.</a:t>
            </a:r>
          </a:p>
          <a:p>
            <a:pPr marL="819150" lvl="1" eaLnBrk="1" fontAlgn="auto" hangingPunct="1">
              <a:spcAft>
                <a:spcPts val="0"/>
              </a:spcAft>
              <a:buSzPct val="45000"/>
              <a:buFont typeface="Wingdings" charset="0"/>
              <a:buChar char="v"/>
              <a:defRPr/>
            </a:pPr>
            <a:r>
              <a:rPr noProof="1">
                <a:solidFill>
                  <a:srgbClr val="0000FF"/>
                </a:solidFill>
                <a:latin typeface="Times New Roman" charset="0"/>
              </a:rPr>
              <a:t>Decide which processes to load next when memory space becomes available.</a:t>
            </a:r>
          </a:p>
          <a:p>
            <a:pPr marL="819150" lvl="1" eaLnBrk="1" fontAlgn="auto" hangingPunct="1">
              <a:spcAft>
                <a:spcPts val="0"/>
              </a:spcAft>
              <a:buSzPct val="45000"/>
              <a:buFont typeface="Wingdings" charset="0"/>
              <a:buChar char="v"/>
              <a:defRPr/>
            </a:pPr>
            <a:r>
              <a:rPr noProof="1">
                <a:solidFill>
                  <a:srgbClr val="0000FF"/>
                </a:solidFill>
                <a:latin typeface="Times New Roman" charset="0"/>
              </a:rPr>
              <a:t>Allocate and deallocate memory.</a:t>
            </a: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012F77B5-1E39-4B03-BBD6-D277E09D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03301D4-FDF0-4734-9590-3BDB3996BB7C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9BE94FD8-DB43-47D4-B075-170D9D1B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grpSp>
        <p:nvGrpSpPr>
          <p:cNvPr id="26630" name="Group 11">
            <a:extLst>
              <a:ext uri="{FF2B5EF4-FFF2-40B4-BE49-F238E27FC236}">
                <a16:creationId xmlns:a16="http://schemas.microsoft.com/office/drawing/2014/main" id="{8A3E1810-182B-478E-9B87-26978AC2542F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5229225"/>
            <a:ext cx="5330825" cy="471488"/>
            <a:chOff x="1121" y="3408"/>
            <a:chExt cx="3358" cy="297"/>
          </a:xfrm>
        </p:grpSpPr>
        <p:sp>
          <p:nvSpPr>
            <p:cNvPr id="26631" name="Text Box 6">
              <a:extLst>
                <a:ext uri="{FF2B5EF4-FFF2-40B4-BE49-F238E27FC236}">
                  <a16:creationId xmlns:a16="http://schemas.microsoft.com/office/drawing/2014/main" id="{8B5254C8-51D4-4D19-9BD4-2494F2C3A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3408"/>
              <a:ext cx="1023" cy="2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26632" name="Text Box 7">
              <a:extLst>
                <a:ext uri="{FF2B5EF4-FFF2-40B4-BE49-F238E27FC236}">
                  <a16:creationId xmlns:a16="http://schemas.microsoft.com/office/drawing/2014/main" id="{25BEB05E-9090-4505-9BB5-ACCA6B7D4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1" y="3417"/>
              <a:ext cx="621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CPU</a:t>
              </a:r>
              <a:endPara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3" name="Text Box 8">
              <a:extLst>
                <a:ext uri="{FF2B5EF4-FFF2-40B4-BE49-F238E27FC236}">
                  <a16:creationId xmlns:a16="http://schemas.microsoft.com/office/drawing/2014/main" id="{D66DCD28-2A08-4BBB-BFCD-3652C54C0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" y="3417"/>
              <a:ext cx="621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I/O</a:t>
              </a:r>
              <a:endPara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4" name="Line 9">
              <a:extLst>
                <a:ext uri="{FF2B5EF4-FFF2-40B4-BE49-F238E27FC236}">
                  <a16:creationId xmlns:a16="http://schemas.microsoft.com/office/drawing/2014/main" id="{28EF76D9-7C73-435A-A403-C86448279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561"/>
              <a:ext cx="5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10">
              <a:extLst>
                <a:ext uri="{FF2B5EF4-FFF2-40B4-BE49-F238E27FC236}">
                  <a16:creationId xmlns:a16="http://schemas.microsoft.com/office/drawing/2014/main" id="{333792C1-A693-41CD-85FA-E35FCF4F0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3552"/>
              <a:ext cx="5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F3D2C4B-2326-4526-A6CE-ED2E76658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69863"/>
            <a:ext cx="8610600" cy="519112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Two-level paging example</a:t>
            </a:r>
          </a:p>
        </p:txBody>
      </p:sp>
      <p:sp>
        <p:nvSpPr>
          <p:cNvPr id="77827" name="Slide Number Placeholder 5">
            <a:extLst>
              <a:ext uri="{FF2B5EF4-FFF2-40B4-BE49-F238E27FC236}">
                <a16:creationId xmlns:a16="http://schemas.microsoft.com/office/drawing/2014/main" id="{6D1A8E54-0CDD-4FC5-938D-E48F669F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40A08F9-E697-4C35-B721-B62009EA1565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grpSp>
        <p:nvGrpSpPr>
          <p:cNvPr id="77828" name="Group 4">
            <a:extLst>
              <a:ext uri="{FF2B5EF4-FFF2-40B4-BE49-F238E27FC236}">
                <a16:creationId xmlns:a16="http://schemas.microsoft.com/office/drawing/2014/main" id="{7AA0484F-AF5F-43C3-B1A6-012C842988E7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838200"/>
            <a:ext cx="5724525" cy="5583238"/>
            <a:chOff x="1701" y="4507"/>
            <a:chExt cx="9013" cy="8792"/>
          </a:xfrm>
        </p:grpSpPr>
        <p:sp>
          <p:nvSpPr>
            <p:cNvPr id="77829" name="Rectangle 5">
              <a:extLst>
                <a:ext uri="{FF2B5EF4-FFF2-40B4-BE49-F238E27FC236}">
                  <a16:creationId xmlns:a16="http://schemas.microsoft.com/office/drawing/2014/main" id="{DE0D85B7-D439-4E0F-BB6B-7AA4DAAC1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7274"/>
              <a:ext cx="1440" cy="2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7830" name="Rectangle 6">
              <a:extLst>
                <a:ext uri="{FF2B5EF4-FFF2-40B4-BE49-F238E27FC236}">
                  <a16:creationId xmlns:a16="http://schemas.microsoft.com/office/drawing/2014/main" id="{F96CD67F-F113-4A74-BEC1-3C76B348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" y="4929"/>
              <a:ext cx="1980" cy="81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7831" name="Rectangle 7">
              <a:extLst>
                <a:ext uri="{FF2B5EF4-FFF2-40B4-BE49-F238E27FC236}">
                  <a16:creationId xmlns:a16="http://schemas.microsoft.com/office/drawing/2014/main" id="{1A41F9B3-AC23-4344-BCBB-EDA53AFF6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2" y="4507"/>
              <a:ext cx="1440" cy="77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7832" name="Line 8">
              <a:extLst>
                <a:ext uri="{FF2B5EF4-FFF2-40B4-BE49-F238E27FC236}">
                  <a16:creationId xmlns:a16="http://schemas.microsoft.com/office/drawing/2014/main" id="{FB1A6A43-0CFE-40B6-A4D6-05B840D53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7694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3" name="Line 9">
              <a:extLst>
                <a:ext uri="{FF2B5EF4-FFF2-40B4-BE49-F238E27FC236}">
                  <a16:creationId xmlns:a16="http://schemas.microsoft.com/office/drawing/2014/main" id="{840E155D-B619-42E1-A5D2-26B1FB9A7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8117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4" name="Line 10">
              <a:extLst>
                <a:ext uri="{FF2B5EF4-FFF2-40B4-BE49-F238E27FC236}">
                  <a16:creationId xmlns:a16="http://schemas.microsoft.com/office/drawing/2014/main" id="{BCF677B6-C0D1-45A9-AFDD-5F8D4D1F1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9679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5" name="Text Box 11">
              <a:extLst>
                <a:ext uri="{FF2B5EF4-FFF2-40B4-BE49-F238E27FC236}">
                  <a16:creationId xmlns:a16="http://schemas.microsoft.com/office/drawing/2014/main" id="{B8B47C1E-263E-4FE6-9D68-667FFCDEE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0297"/>
              <a:ext cx="1800" cy="10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Outer-page table</a:t>
              </a:r>
            </a:p>
          </p:txBody>
        </p:sp>
        <p:grpSp>
          <p:nvGrpSpPr>
            <p:cNvPr id="77836" name="Group 12">
              <a:extLst>
                <a:ext uri="{FF2B5EF4-FFF2-40B4-BE49-F238E27FC236}">
                  <a16:creationId xmlns:a16="http://schemas.microsoft.com/office/drawing/2014/main" id="{47E8B02B-57EE-420A-BA30-C90638E2E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" y="11499"/>
              <a:ext cx="1080" cy="1800"/>
              <a:chOff x="7641" y="4864"/>
              <a:chExt cx="1080" cy="1800"/>
            </a:xfrm>
          </p:grpSpPr>
          <p:sp>
            <p:nvSpPr>
              <p:cNvPr id="77870" name="Text Box 13">
                <a:extLst>
                  <a:ext uri="{FF2B5EF4-FFF2-40B4-BE49-F238E27FC236}">
                    <a16:creationId xmlns:a16="http://schemas.microsoft.com/office/drawing/2014/main" id="{E0F468E7-E346-44C6-8914-419B884D50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0" y="4864"/>
                <a:ext cx="1080" cy="1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en-US" sz="1200">
                    <a:solidFill>
                      <a:srgbClr val="0000FF"/>
                    </a:solidFill>
                    <a:latin typeface="Palatino"/>
                  </a:rPr>
                  <a:t>900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FF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200">
                  <a:solidFill>
                    <a:srgbClr val="0000FF"/>
                  </a:solidFill>
                  <a:latin typeface="Palatino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200">
                  <a:solidFill>
                    <a:srgbClr val="0000FF"/>
                  </a:solidFill>
                  <a:latin typeface="Palatino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FF"/>
                    </a:solidFill>
                    <a:latin typeface="Palatino"/>
                  </a:rPr>
                  <a:t>929</a:t>
                </a:r>
                <a:endParaRPr lang="en-US" altLang="en-US" sz="120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7871" name="Line 14">
                <a:extLst>
                  <a:ext uri="{FF2B5EF4-FFF2-40B4-BE49-F238E27FC236}">
                    <a16:creationId xmlns:a16="http://schemas.microsoft.com/office/drawing/2014/main" id="{1678408F-D62F-4D5C-9EAB-7031DA30A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40" y="5404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2" name="Line 15">
                <a:extLst>
                  <a:ext uri="{FF2B5EF4-FFF2-40B4-BE49-F238E27FC236}">
                    <a16:creationId xmlns:a16="http://schemas.microsoft.com/office/drawing/2014/main" id="{F1540C26-8559-4821-8875-C6DE46477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40" y="6124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37" name="Group 16">
              <a:extLst>
                <a:ext uri="{FF2B5EF4-FFF2-40B4-BE49-F238E27FC236}">
                  <a16:creationId xmlns:a16="http://schemas.microsoft.com/office/drawing/2014/main" id="{302628B2-C17C-4C90-8BCA-D304218897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" y="8491"/>
              <a:ext cx="1080" cy="1800"/>
              <a:chOff x="7641" y="4864"/>
              <a:chExt cx="1080" cy="1800"/>
            </a:xfrm>
          </p:grpSpPr>
          <p:sp>
            <p:nvSpPr>
              <p:cNvPr id="77867" name="Text Box 17">
                <a:extLst>
                  <a:ext uri="{FF2B5EF4-FFF2-40B4-BE49-F238E27FC236}">
                    <a16:creationId xmlns:a16="http://schemas.microsoft.com/office/drawing/2014/main" id="{9A579FA6-4EB9-4F85-8AD6-B83C0E4DE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0" y="4865"/>
                <a:ext cx="1080" cy="1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en-US" sz="1200">
                    <a:solidFill>
                      <a:srgbClr val="0000FF"/>
                    </a:solidFill>
                    <a:latin typeface="Palatino"/>
                  </a:rPr>
                  <a:t>100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FF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200">
                  <a:solidFill>
                    <a:srgbClr val="0000FF"/>
                  </a:solidFill>
                  <a:latin typeface="Palatino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200">
                  <a:solidFill>
                    <a:srgbClr val="0000FF"/>
                  </a:solidFill>
                  <a:latin typeface="Palatino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FF"/>
                    </a:solidFill>
                    <a:latin typeface="Palatino"/>
                  </a:rPr>
                  <a:t>708</a:t>
                </a:r>
                <a:endParaRPr lang="en-US" altLang="en-US" sz="120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7868" name="Line 18">
                <a:extLst>
                  <a:ext uri="{FF2B5EF4-FFF2-40B4-BE49-F238E27FC236}">
                    <a16:creationId xmlns:a16="http://schemas.microsoft.com/office/drawing/2014/main" id="{C09FD957-AE9F-46BE-B06F-D35E115C1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40" y="5405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9" name="Line 19">
                <a:extLst>
                  <a:ext uri="{FF2B5EF4-FFF2-40B4-BE49-F238E27FC236}">
                    <a16:creationId xmlns:a16="http://schemas.microsoft.com/office/drawing/2014/main" id="{CEF5CAC6-8E13-4B94-9140-DEB8B506D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40" y="6125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38" name="Group 20">
              <a:extLst>
                <a:ext uri="{FF2B5EF4-FFF2-40B4-BE49-F238E27FC236}">
                  <a16:creationId xmlns:a16="http://schemas.microsoft.com/office/drawing/2014/main" id="{3663F5C6-32F5-4D32-BAF7-A07F408D5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" y="5483"/>
              <a:ext cx="1080" cy="1800"/>
              <a:chOff x="7641" y="4864"/>
              <a:chExt cx="1080" cy="1800"/>
            </a:xfrm>
          </p:grpSpPr>
          <p:sp>
            <p:nvSpPr>
              <p:cNvPr id="77864" name="Text Box 21">
                <a:extLst>
                  <a:ext uri="{FF2B5EF4-FFF2-40B4-BE49-F238E27FC236}">
                    <a16:creationId xmlns:a16="http://schemas.microsoft.com/office/drawing/2014/main" id="{C848B50E-5A2D-4497-B43D-A1DF9B40A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0" y="4863"/>
                <a:ext cx="1080" cy="1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en-US" sz="1200">
                    <a:solidFill>
                      <a:srgbClr val="0000FF"/>
                    </a:solidFill>
                    <a:latin typeface="Palatino"/>
                  </a:rPr>
                  <a:t>1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20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FF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20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FF"/>
                    </a:solidFill>
                    <a:latin typeface="Arial" panose="020B0604020202020204" pitchFamily="34" charset="0"/>
                  </a:rPr>
                  <a:t>500</a:t>
                </a:r>
              </a:p>
            </p:txBody>
          </p:sp>
          <p:sp>
            <p:nvSpPr>
              <p:cNvPr id="77865" name="Line 22">
                <a:extLst>
                  <a:ext uri="{FF2B5EF4-FFF2-40B4-BE49-F238E27FC236}">
                    <a16:creationId xmlns:a16="http://schemas.microsoft.com/office/drawing/2014/main" id="{EDCA2DC8-E268-4AAC-B718-442E7E015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40" y="5403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6" name="Line 23">
                <a:extLst>
                  <a:ext uri="{FF2B5EF4-FFF2-40B4-BE49-F238E27FC236}">
                    <a16:creationId xmlns:a16="http://schemas.microsoft.com/office/drawing/2014/main" id="{D9F6733E-48DD-4927-92BE-0704E0DCF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40" y="6123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39" name="Line 24">
              <a:extLst>
                <a:ext uri="{FF2B5EF4-FFF2-40B4-BE49-F238E27FC236}">
                  <a16:creationId xmlns:a16="http://schemas.microsoft.com/office/drawing/2014/main" id="{DD4AC22A-C5C7-412F-BBA2-80787DBCC5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1" y="5904"/>
              <a:ext cx="216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0" name="Line 25">
              <a:extLst>
                <a:ext uri="{FF2B5EF4-FFF2-40B4-BE49-F238E27FC236}">
                  <a16:creationId xmlns:a16="http://schemas.microsoft.com/office/drawing/2014/main" id="{D90E4DE8-27BC-470F-AD9E-135FFEBC1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" y="7889"/>
              <a:ext cx="216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1" name="Line 26">
              <a:extLst>
                <a:ext uri="{FF2B5EF4-FFF2-40B4-BE49-F238E27FC236}">
                  <a16:creationId xmlns:a16="http://schemas.microsoft.com/office/drawing/2014/main" id="{3B1C0B4C-61E9-41F8-B5E5-92ECFDB07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4" y="4929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2" name="Line 27">
              <a:extLst>
                <a:ext uri="{FF2B5EF4-FFF2-40B4-BE49-F238E27FC236}">
                  <a16:creationId xmlns:a16="http://schemas.microsoft.com/office/drawing/2014/main" id="{5600EC99-8EFB-4905-8A36-A548D7E22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4" y="5289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3" name="Line 28">
              <a:extLst>
                <a:ext uri="{FF2B5EF4-FFF2-40B4-BE49-F238E27FC236}">
                  <a16:creationId xmlns:a16="http://schemas.microsoft.com/office/drawing/2014/main" id="{E57BF2A9-8671-49F5-A138-0CF6F961A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4" y="6069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4" name="Line 29">
              <a:extLst>
                <a:ext uri="{FF2B5EF4-FFF2-40B4-BE49-F238E27FC236}">
                  <a16:creationId xmlns:a16="http://schemas.microsoft.com/office/drawing/2014/main" id="{7195166F-C2B9-4984-B665-5E3169048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4" y="6492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5" name="Line 30">
              <a:extLst>
                <a:ext uri="{FF2B5EF4-FFF2-40B4-BE49-F238E27FC236}">
                  <a16:creationId xmlns:a16="http://schemas.microsoft.com/office/drawing/2014/main" id="{E5ADC26F-B367-4B84-927A-9CB01F600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4" y="7514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6" name="Line 31">
              <a:extLst>
                <a:ext uri="{FF2B5EF4-FFF2-40B4-BE49-F238E27FC236}">
                  <a16:creationId xmlns:a16="http://schemas.microsoft.com/office/drawing/2014/main" id="{678F5D31-33BA-4BB0-AA68-4EF72FEE9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4" y="10102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7" name="Text Box 32">
              <a:extLst>
                <a:ext uri="{FF2B5EF4-FFF2-40B4-BE49-F238E27FC236}">
                  <a16:creationId xmlns:a16="http://schemas.microsoft.com/office/drawing/2014/main" id="{96AB6BE7-2A77-4A04-90BD-DF1588387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2" y="4702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77848" name="Text Box 33">
              <a:extLst>
                <a:ext uri="{FF2B5EF4-FFF2-40B4-BE49-F238E27FC236}">
                  <a16:creationId xmlns:a16="http://schemas.microsoft.com/office/drawing/2014/main" id="{2D6BC270-FB65-4B39-A952-EEB14860B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2" y="590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  <a:latin typeface="Verdana" panose="020B0604030504040204" pitchFamily="34" charset="0"/>
                </a:rPr>
                <a:t>100</a:t>
              </a:r>
            </a:p>
          </p:txBody>
        </p:sp>
        <p:sp>
          <p:nvSpPr>
            <p:cNvPr id="77849" name="Text Box 34">
              <a:extLst>
                <a:ext uri="{FF2B5EF4-FFF2-40B4-BE49-F238E27FC236}">
                  <a16:creationId xmlns:a16="http://schemas.microsoft.com/office/drawing/2014/main" id="{0B61D0B2-DC60-4772-8951-19A92B9CE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2" y="7287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  <a:latin typeface="Verdana" panose="020B0604030504040204" pitchFamily="34" charset="0"/>
                </a:rPr>
                <a:t>500</a:t>
              </a:r>
            </a:p>
          </p:txBody>
        </p:sp>
        <p:sp>
          <p:nvSpPr>
            <p:cNvPr id="77850" name="Line 35">
              <a:extLst>
                <a:ext uri="{FF2B5EF4-FFF2-40B4-BE49-F238E27FC236}">
                  <a16:creationId xmlns:a16="http://schemas.microsoft.com/office/drawing/2014/main" id="{1F892CCD-3DD8-4D07-88EB-A4267586F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4" y="7874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1" name="Text Box 36">
              <a:extLst>
                <a:ext uri="{FF2B5EF4-FFF2-40B4-BE49-F238E27FC236}">
                  <a16:creationId xmlns:a16="http://schemas.microsoft.com/office/drawing/2014/main" id="{1E140D2D-7640-463E-A2E3-8DB9DC9EE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2" y="8492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  <a:latin typeface="Verdana" panose="020B0604030504040204" pitchFamily="34" charset="0"/>
                </a:rPr>
                <a:t>708</a:t>
              </a:r>
            </a:p>
          </p:txBody>
        </p:sp>
        <p:sp>
          <p:nvSpPr>
            <p:cNvPr id="77852" name="Line 37">
              <a:extLst>
                <a:ext uri="{FF2B5EF4-FFF2-40B4-BE49-F238E27FC236}">
                  <a16:creationId xmlns:a16="http://schemas.microsoft.com/office/drawing/2014/main" id="{ECBD8A6A-1856-4EA7-B78B-CC8AFA265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4" y="8657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3" name="Line 38">
              <a:extLst>
                <a:ext uri="{FF2B5EF4-FFF2-40B4-BE49-F238E27FC236}">
                  <a16:creationId xmlns:a16="http://schemas.microsoft.com/office/drawing/2014/main" id="{E8D0D79C-17BF-4BF8-AA64-B9988263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4" y="9079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4" name="Line 39">
              <a:extLst>
                <a:ext uri="{FF2B5EF4-FFF2-40B4-BE49-F238E27FC236}">
                  <a16:creationId xmlns:a16="http://schemas.microsoft.com/office/drawing/2014/main" id="{A13F0AA0-6AAA-43FE-A09A-93C7CED71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0" y="5109"/>
              <a:ext cx="2702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5" name="Line 40">
              <a:extLst>
                <a:ext uri="{FF2B5EF4-FFF2-40B4-BE49-F238E27FC236}">
                  <a16:creationId xmlns:a16="http://schemas.microsoft.com/office/drawing/2014/main" id="{DB47F934-F0A7-4606-B089-85B845087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0" y="6312"/>
              <a:ext cx="2702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6" name="Line 41">
              <a:extLst>
                <a:ext uri="{FF2B5EF4-FFF2-40B4-BE49-F238E27FC236}">
                  <a16:creationId xmlns:a16="http://schemas.microsoft.com/office/drawing/2014/main" id="{9C0E40CF-32AD-4BBF-B41E-C52BD0556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0" y="7274"/>
              <a:ext cx="270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7" name="Line 42">
              <a:extLst>
                <a:ext uri="{FF2B5EF4-FFF2-40B4-BE49-F238E27FC236}">
                  <a16:creationId xmlns:a16="http://schemas.microsoft.com/office/drawing/2014/main" id="{9DA276DC-0C7B-47BC-8213-9F146ECEA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0" y="8897"/>
              <a:ext cx="2702" cy="1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8" name="Text Box 43">
              <a:extLst>
                <a:ext uri="{FF2B5EF4-FFF2-40B4-BE49-F238E27FC236}">
                  <a16:creationId xmlns:a16="http://schemas.microsoft.com/office/drawing/2014/main" id="{2E8C3FEC-8710-42A8-AA2B-0E6E13C82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2" y="98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  <a:latin typeface="Verdana" panose="020B0604030504040204" pitchFamily="34" charset="0"/>
                </a:rPr>
                <a:t>900</a:t>
              </a:r>
            </a:p>
          </p:txBody>
        </p:sp>
        <p:sp>
          <p:nvSpPr>
            <p:cNvPr id="77859" name="Text Box 44">
              <a:extLst>
                <a:ext uri="{FF2B5EF4-FFF2-40B4-BE49-F238E27FC236}">
                  <a16:creationId xmlns:a16="http://schemas.microsoft.com/office/drawing/2014/main" id="{3F6CEEC4-37E2-412D-B64E-6CD9C1768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2" y="11257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  <a:latin typeface="Verdana" panose="020B0604030504040204" pitchFamily="34" charset="0"/>
                </a:rPr>
                <a:t>929</a:t>
              </a:r>
            </a:p>
          </p:txBody>
        </p:sp>
        <p:sp>
          <p:nvSpPr>
            <p:cNvPr id="77860" name="Line 45">
              <a:extLst>
                <a:ext uri="{FF2B5EF4-FFF2-40B4-BE49-F238E27FC236}">
                  <a16:creationId xmlns:a16="http://schemas.microsoft.com/office/drawing/2014/main" id="{7429FC39-D69F-4D3E-A27F-B8A54E1F6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4" y="11484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1" name="Line 46">
              <a:extLst>
                <a:ext uri="{FF2B5EF4-FFF2-40B4-BE49-F238E27FC236}">
                  <a16:creationId xmlns:a16="http://schemas.microsoft.com/office/drawing/2014/main" id="{7CC6EDF2-030C-4651-9DDA-52DA8E675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4" y="11844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2" name="Line 47">
              <a:extLst>
                <a:ext uri="{FF2B5EF4-FFF2-40B4-BE49-F238E27FC236}">
                  <a16:creationId xmlns:a16="http://schemas.microsoft.com/office/drawing/2014/main" id="{2D3B00EB-48BA-416D-A0D9-B411F6929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0" y="11664"/>
              <a:ext cx="2702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3" name="Line 48">
              <a:extLst>
                <a:ext uri="{FF2B5EF4-FFF2-40B4-BE49-F238E27FC236}">
                  <a16:creationId xmlns:a16="http://schemas.microsoft.com/office/drawing/2014/main" id="{BC8B2E67-53CD-445A-A6E8-7497D8102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0" y="10282"/>
              <a:ext cx="2702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296A6FE-1B9C-49DF-82FD-CAC96054B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115888"/>
            <a:ext cx="8610600" cy="519112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Address-translation scheme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1027F154-2B4A-4BEF-993F-232BCAD70E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990600"/>
            <a:ext cx="4800600" cy="457200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u="sng">
                <a:solidFill>
                  <a:srgbClr val="0000FF"/>
                </a:solidFill>
                <a:latin typeface="Times New Roman" charset="0"/>
              </a:rPr>
              <a:t>Two-level 32-bit paging architecture</a:t>
            </a:r>
            <a:endParaRPr lang="en-US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79876" name="Slide Number Placeholder 5">
            <a:extLst>
              <a:ext uri="{FF2B5EF4-FFF2-40B4-BE49-F238E27FC236}">
                <a16:creationId xmlns:a16="http://schemas.microsoft.com/office/drawing/2014/main" id="{4F758B5C-916D-458B-B213-116749F8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FA93709-AE64-4C2B-8573-5B6EBA624B7D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grpSp>
        <p:nvGrpSpPr>
          <p:cNvPr id="79877" name="Group 5">
            <a:extLst>
              <a:ext uri="{FF2B5EF4-FFF2-40B4-BE49-F238E27FC236}">
                <a16:creationId xmlns:a16="http://schemas.microsoft.com/office/drawing/2014/main" id="{3867EE46-1B35-4EA6-8599-2B518CC8F13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73238"/>
            <a:ext cx="8153400" cy="3959225"/>
            <a:chOff x="1341" y="10458"/>
            <a:chExt cx="8640" cy="4439"/>
          </a:xfrm>
        </p:grpSpPr>
        <p:grpSp>
          <p:nvGrpSpPr>
            <p:cNvPr id="79878" name="Group 6">
              <a:extLst>
                <a:ext uri="{FF2B5EF4-FFF2-40B4-BE49-F238E27FC236}">
                  <a16:creationId xmlns:a16="http://schemas.microsoft.com/office/drawing/2014/main" id="{5D5B2619-475E-4078-A585-64B3A27DA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1" y="10984"/>
              <a:ext cx="2520" cy="720"/>
              <a:chOff x="1521" y="10984"/>
              <a:chExt cx="2520" cy="720"/>
            </a:xfrm>
          </p:grpSpPr>
          <p:sp>
            <p:nvSpPr>
              <p:cNvPr id="79899" name="Text Box 7">
                <a:extLst>
                  <a:ext uri="{FF2B5EF4-FFF2-40B4-BE49-F238E27FC236}">
                    <a16:creationId xmlns:a16="http://schemas.microsoft.com/office/drawing/2014/main" id="{7BC94171-87F2-4C20-9292-78D1EDD7A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1" y="10988"/>
                <a:ext cx="2520" cy="7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altLang="en-US" sz="1800" i="1">
                    <a:solidFill>
                      <a:srgbClr val="0000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altLang="en-US" sz="1800" baseline="-25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1</a:t>
                </a: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      </a:t>
                </a:r>
                <a:r>
                  <a:rPr lang="en-US" altLang="en-US" sz="1800" i="1">
                    <a:solidFill>
                      <a:srgbClr val="0000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altLang="en-US" sz="1800" baseline="-25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2</a:t>
                </a: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       </a:t>
                </a:r>
                <a:r>
                  <a:rPr lang="en-US" altLang="en-US" sz="1800" i="1">
                    <a:solidFill>
                      <a:srgbClr val="0000FF"/>
                    </a:solidFill>
                    <a:latin typeface="Verdana" panose="020B0604030504040204" pitchFamily="34" charset="0"/>
                  </a:rPr>
                  <a:t>d</a:t>
                </a:r>
              </a:p>
            </p:txBody>
          </p:sp>
          <p:sp>
            <p:nvSpPr>
              <p:cNvPr id="79900" name="Line 8">
                <a:extLst>
                  <a:ext uri="{FF2B5EF4-FFF2-40B4-BE49-F238E27FC236}">
                    <a16:creationId xmlns:a16="http://schemas.microsoft.com/office/drawing/2014/main" id="{8044EF36-3248-4CBC-B6E8-CE5D9E881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1" y="10988"/>
                <a:ext cx="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01" name="Line 9">
                <a:extLst>
                  <a:ext uri="{FF2B5EF4-FFF2-40B4-BE49-F238E27FC236}">
                    <a16:creationId xmlns:a16="http://schemas.microsoft.com/office/drawing/2014/main" id="{2D48D685-118A-4E94-AEC4-94A30BC8C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1" y="10988"/>
                <a:ext cx="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879" name="Text Box 10">
              <a:extLst>
                <a:ext uri="{FF2B5EF4-FFF2-40B4-BE49-F238E27FC236}">
                  <a16:creationId xmlns:a16="http://schemas.microsoft.com/office/drawing/2014/main" id="{7931234C-ED97-42B5-951E-60FD19384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0458"/>
              <a:ext cx="2340" cy="5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Logical address</a:t>
              </a:r>
            </a:p>
          </p:txBody>
        </p:sp>
        <p:grpSp>
          <p:nvGrpSpPr>
            <p:cNvPr id="79880" name="Group 11">
              <a:extLst>
                <a:ext uri="{FF2B5EF4-FFF2-40B4-BE49-F238E27FC236}">
                  <a16:creationId xmlns:a16="http://schemas.microsoft.com/office/drawing/2014/main" id="{D329B262-20F1-4483-BB52-582250B41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1" y="11524"/>
              <a:ext cx="1620" cy="1800"/>
              <a:chOff x="4581" y="11524"/>
              <a:chExt cx="1620" cy="1800"/>
            </a:xfrm>
          </p:grpSpPr>
          <p:sp>
            <p:nvSpPr>
              <p:cNvPr id="79895" name="Rectangle 12">
                <a:extLst>
                  <a:ext uri="{FF2B5EF4-FFF2-40B4-BE49-F238E27FC236}">
                    <a16:creationId xmlns:a16="http://schemas.microsoft.com/office/drawing/2014/main" id="{08ED7D33-7F8D-46D3-B622-B767DABFE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1" y="11524"/>
                <a:ext cx="1260" cy="17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9896" name="Line 13">
                <a:extLst>
                  <a:ext uri="{FF2B5EF4-FFF2-40B4-BE49-F238E27FC236}">
                    <a16:creationId xmlns:a16="http://schemas.microsoft.com/office/drawing/2014/main" id="{68ED8909-002D-427E-82D1-4D9069B26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1" y="1260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97" name="Line 14">
                <a:extLst>
                  <a:ext uri="{FF2B5EF4-FFF2-40B4-BE49-F238E27FC236}">
                    <a16:creationId xmlns:a16="http://schemas.microsoft.com/office/drawing/2014/main" id="{AA202F0C-6189-4E0A-A6C3-D2B0AA6B8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1" y="12243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98" name="AutoShape 15">
                <a:extLst>
                  <a:ext uri="{FF2B5EF4-FFF2-40B4-BE49-F238E27FC236}">
                    <a16:creationId xmlns:a16="http://schemas.microsoft.com/office/drawing/2014/main" id="{BF9AC925-8336-4F3F-86A5-A81A3BFC0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1" y="11524"/>
                <a:ext cx="180" cy="719"/>
              </a:xfrm>
              <a:prstGeom prst="leftBrace">
                <a:avLst>
                  <a:gd name="adj1" fmla="val 3332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79881" name="Text Box 16">
              <a:extLst>
                <a:ext uri="{FF2B5EF4-FFF2-40B4-BE49-F238E27FC236}">
                  <a16:creationId xmlns:a16="http://schemas.microsoft.com/office/drawing/2014/main" id="{8F5B1F83-C6A5-457B-8A90-4C1385BC5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" y="13505"/>
              <a:ext cx="2340" cy="5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Outer-page table</a:t>
              </a:r>
            </a:p>
          </p:txBody>
        </p:sp>
        <p:sp>
          <p:nvSpPr>
            <p:cNvPr id="79882" name="Text Box 17">
              <a:extLst>
                <a:ext uri="{FF2B5EF4-FFF2-40B4-BE49-F238E27FC236}">
                  <a16:creationId xmlns:a16="http://schemas.microsoft.com/office/drawing/2014/main" id="{007635B3-FCC5-459C-AEB0-E6A79A113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1" y="14403"/>
              <a:ext cx="2340" cy="4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Page of page table</a:t>
              </a:r>
            </a:p>
          </p:txBody>
        </p:sp>
        <p:sp>
          <p:nvSpPr>
            <p:cNvPr id="79883" name="Text Box 18">
              <a:extLst>
                <a:ext uri="{FF2B5EF4-FFF2-40B4-BE49-F238E27FC236}">
                  <a16:creationId xmlns:a16="http://schemas.microsoft.com/office/drawing/2014/main" id="{42BA56B6-5815-4935-9404-811B01706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11524"/>
              <a:ext cx="540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solidFill>
                    <a:srgbClr val="0000FF"/>
                  </a:solidFill>
                  <a:latin typeface="Verdana" panose="020B0604030504040204" pitchFamily="34" charset="0"/>
                </a:rPr>
                <a:t>p</a:t>
              </a:r>
              <a:r>
                <a:rPr lang="en-US" altLang="en-US" sz="18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1</a:t>
              </a: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79884" name="Group 19">
              <a:extLst>
                <a:ext uri="{FF2B5EF4-FFF2-40B4-BE49-F238E27FC236}">
                  <a16:creationId xmlns:a16="http://schemas.microsoft.com/office/drawing/2014/main" id="{5FE339D8-C024-475D-99F4-64B45FAEF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1" y="12424"/>
              <a:ext cx="1620" cy="1800"/>
              <a:chOff x="7101" y="11884"/>
              <a:chExt cx="1620" cy="1800"/>
            </a:xfrm>
          </p:grpSpPr>
          <p:sp>
            <p:nvSpPr>
              <p:cNvPr id="79891" name="Rectangle 20">
                <a:extLst>
                  <a:ext uri="{FF2B5EF4-FFF2-40B4-BE49-F238E27FC236}">
                    <a16:creationId xmlns:a16="http://schemas.microsoft.com/office/drawing/2014/main" id="{2821B3E0-E21E-4006-89A3-81FB6575F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1" y="11886"/>
                <a:ext cx="1260" cy="17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9892" name="Line 21">
                <a:extLst>
                  <a:ext uri="{FF2B5EF4-FFF2-40B4-BE49-F238E27FC236}">
                    <a16:creationId xmlns:a16="http://schemas.microsoft.com/office/drawing/2014/main" id="{1E9D9F6F-62F5-41ED-9CBA-41F6249A6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1" y="12965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93" name="Line 22">
                <a:extLst>
                  <a:ext uri="{FF2B5EF4-FFF2-40B4-BE49-F238E27FC236}">
                    <a16:creationId xmlns:a16="http://schemas.microsoft.com/office/drawing/2014/main" id="{0A1F5611-7474-4B9A-966E-4962EB966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1" y="12603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94" name="AutoShape 23">
                <a:extLst>
                  <a:ext uri="{FF2B5EF4-FFF2-40B4-BE49-F238E27FC236}">
                    <a16:creationId xmlns:a16="http://schemas.microsoft.com/office/drawing/2014/main" id="{1CDA8C4A-4132-4DD2-BB38-DC0E762DE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" y="11886"/>
                <a:ext cx="180" cy="717"/>
              </a:xfrm>
              <a:prstGeom prst="leftBrace">
                <a:avLst>
                  <a:gd name="adj1" fmla="val 3334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79885" name="Text Box 24">
              <a:extLst>
                <a:ext uri="{FF2B5EF4-FFF2-40B4-BE49-F238E27FC236}">
                  <a16:creationId xmlns:a16="http://schemas.microsoft.com/office/drawing/2014/main" id="{9C7DD1C5-13C0-4EF8-898B-70017AC63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1" y="12425"/>
              <a:ext cx="540" cy="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solidFill>
                    <a:srgbClr val="0000FF"/>
                  </a:solidFill>
                  <a:latin typeface="Verdana" panose="020B0604030504040204" pitchFamily="34" charset="0"/>
                </a:rPr>
                <a:t>p</a:t>
              </a:r>
              <a:r>
                <a:rPr lang="en-US" altLang="en-US" sz="18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2</a:t>
              </a: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9886" name="Text Box 25">
              <a:extLst>
                <a:ext uri="{FF2B5EF4-FFF2-40B4-BE49-F238E27FC236}">
                  <a16:creationId xmlns:a16="http://schemas.microsoft.com/office/drawing/2014/main" id="{6E7B819F-DA8B-41D6-8FFE-298D80573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9" y="12799"/>
              <a:ext cx="540" cy="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solidFill>
                    <a:srgbClr val="0000FF"/>
                  </a:solidFill>
                  <a:latin typeface="Verdana" panose="020B0604030504040204" pitchFamily="34" charset="0"/>
                </a:rPr>
                <a:t>d</a:t>
              </a:r>
            </a:p>
          </p:txBody>
        </p:sp>
        <p:sp>
          <p:nvSpPr>
            <p:cNvPr id="79887" name="Line 26">
              <a:extLst>
                <a:ext uri="{FF2B5EF4-FFF2-40B4-BE49-F238E27FC236}">
                  <a16:creationId xmlns:a16="http://schemas.microsoft.com/office/drawing/2014/main" id="{7542771C-7764-4A28-AC1E-5FE104B94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1704"/>
              <a:ext cx="0" cy="7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8" name="Line 27">
              <a:extLst>
                <a:ext uri="{FF2B5EF4-FFF2-40B4-BE49-F238E27FC236}">
                  <a16:creationId xmlns:a16="http://schemas.microsoft.com/office/drawing/2014/main" id="{46402195-E8D6-49BD-B4F9-BCA99DACB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2425"/>
              <a:ext cx="3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9" name="Line 28">
              <a:extLst>
                <a:ext uri="{FF2B5EF4-FFF2-40B4-BE49-F238E27FC236}">
                  <a16:creationId xmlns:a16="http://schemas.microsoft.com/office/drawing/2014/main" id="{A2C581CE-D828-46EA-BBDC-7151242F3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1" y="12425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0" name="Line 29">
              <a:extLst>
                <a:ext uri="{FF2B5EF4-FFF2-40B4-BE49-F238E27FC236}">
                  <a16:creationId xmlns:a16="http://schemas.microsoft.com/office/drawing/2014/main" id="{D0F280E2-0EFC-4B90-AE7E-6ED875835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1" y="13323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5E34628-277E-4016-9059-5976FA06E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115888"/>
            <a:ext cx="8610600" cy="519112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Hashed Page Tables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94B98DD-AB6E-4062-9F3E-5C9A022DE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388" y="692150"/>
            <a:ext cx="8755062" cy="31686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Is commonly used when address spaces &gt; 32 bits.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The virtual page number is hashed into a page table.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>
                <a:solidFill>
                  <a:srgbClr val="0000FF"/>
                </a:solidFill>
                <a:latin typeface="Times New Roman" panose="02020603050405020304" pitchFamily="18" charset="0"/>
              </a:rPr>
              <a:t>This page table contains a chain of elements hashing to the same location.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>
                <a:solidFill>
                  <a:srgbClr val="0000FF"/>
                </a:solidFill>
                <a:latin typeface="Times New Roman" panose="02020603050405020304" pitchFamily="18" charset="0"/>
              </a:rPr>
              <a:t>Each element contains: virtual page number, the value of the mapped frame, pointer to the next element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Virtual page number is compared in this chain searching for a match.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>
                <a:solidFill>
                  <a:srgbClr val="0000FF"/>
                </a:solidFill>
                <a:latin typeface="Times New Roman" panose="02020603050405020304" pitchFamily="18" charset="0"/>
              </a:rPr>
              <a:t>If a match is found, the corresponding physical frame is extracted.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For address spaces &gt; 64 bits, use Clustered page tables.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>
                <a:solidFill>
                  <a:srgbClr val="0000FF"/>
                </a:solidFill>
                <a:latin typeface="Times New Roman" panose="02020603050405020304" pitchFamily="18" charset="0"/>
              </a:rPr>
              <a:t>Similar to hash page table except each entry in page table refers to several pages (e.g., 16).</a:t>
            </a:r>
          </a:p>
        </p:txBody>
      </p:sp>
      <p:sp>
        <p:nvSpPr>
          <p:cNvPr id="81924" name="Slide Number Placeholder 5">
            <a:extLst>
              <a:ext uri="{FF2B5EF4-FFF2-40B4-BE49-F238E27FC236}">
                <a16:creationId xmlns:a16="http://schemas.microsoft.com/office/drawing/2014/main" id="{78F12461-E568-4F9F-8E97-40A9DBC4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AE4AC7A-3C37-4F1B-AFCC-51EFC8AEB7DA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pic>
        <p:nvPicPr>
          <p:cNvPr id="81925" name="Picture 4">
            <a:extLst>
              <a:ext uri="{FF2B5EF4-FFF2-40B4-BE49-F238E27FC236}">
                <a16:creationId xmlns:a16="http://schemas.microsoft.com/office/drawing/2014/main" id="{D05D9B2A-E177-404F-A675-CAF742FD7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" t="14386" r="943" b="14816"/>
          <a:stretch>
            <a:fillRect/>
          </a:stretch>
        </p:blipFill>
        <p:spPr bwMode="auto">
          <a:xfrm>
            <a:off x="3216275" y="4005263"/>
            <a:ext cx="4691063" cy="2557462"/>
          </a:xfrm>
          <a:prstGeom prst="rect">
            <a:avLst/>
          </a:prstGeom>
          <a:noFill/>
          <a:ln w="57150" cmpd="thickThin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DDE5CCA9-D34C-4A02-86DA-C33A9ED08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115888"/>
            <a:ext cx="8610600" cy="519112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Inverted Page Table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332EFE8-F354-4523-97C1-A941C9946B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388" y="765175"/>
            <a:ext cx="8713787" cy="54006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In the paging system, each process has a page table associated with it.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Drawback: each page table may consist of millions of entries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page tables consume large amount of physical memory.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To solve this problem, use Inverted Page Table.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It uses ONLY one table that has one entry for each real page of memory.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Each entry consists of the virtual address of the page stored in that real memory location, with information about the process (e.g., PID) that owns that page.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This scheme </a:t>
            </a: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decreases</a:t>
            </a: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memory needed to store each page table, but </a:t>
            </a: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increases</a:t>
            </a: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time needed to search the table when a page reference occurs.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It may use hash table to limit the search to one – or at most a few page table entry.</a:t>
            </a:r>
            <a:endParaRPr lang="en-US" altLang="en-US" sz="2400" b="1" u="sng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2" name="Slide Number Placeholder 5">
            <a:extLst>
              <a:ext uri="{FF2B5EF4-FFF2-40B4-BE49-F238E27FC236}">
                <a16:creationId xmlns:a16="http://schemas.microsoft.com/office/drawing/2014/main" id="{EEEA9C8F-77C7-47CB-A9A6-85FE7520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D9E2C2E-7641-4738-AC18-FA0F75BFECC0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0B8070B-9F55-44E6-9996-75D682689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88925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Inverted page table architecture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86019" name="Slide Number Placeholder 5">
            <a:extLst>
              <a:ext uri="{FF2B5EF4-FFF2-40B4-BE49-F238E27FC236}">
                <a16:creationId xmlns:a16="http://schemas.microsoft.com/office/drawing/2014/main" id="{D764001F-23DE-4DB2-8C4E-A83197A9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7D98B28-BAE5-4B6E-A861-B3FE4BF872D8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grpSp>
        <p:nvGrpSpPr>
          <p:cNvPr id="86020" name="Group 4">
            <a:extLst>
              <a:ext uri="{FF2B5EF4-FFF2-40B4-BE49-F238E27FC236}">
                <a16:creationId xmlns:a16="http://schemas.microsoft.com/office/drawing/2014/main" id="{2B50805E-596D-4C1A-BA50-F2B27CE6012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143000"/>
            <a:ext cx="8077200" cy="5181600"/>
            <a:chOff x="2121" y="4286"/>
            <a:chExt cx="8460" cy="7080"/>
          </a:xfrm>
        </p:grpSpPr>
        <p:sp>
          <p:nvSpPr>
            <p:cNvPr id="86023" name="Text Box 5">
              <a:extLst>
                <a:ext uri="{FF2B5EF4-FFF2-40B4-BE49-F238E27FC236}">
                  <a16:creationId xmlns:a16="http://schemas.microsoft.com/office/drawing/2014/main" id="{33F840BB-AB83-4DF5-B2F3-EEE4029AC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4874"/>
              <a:ext cx="900" cy="19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FF"/>
                </a:solidFill>
                <a:latin typeface="Verdana" panose="020B060403050404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CPU</a:t>
              </a:r>
            </a:p>
          </p:txBody>
        </p:sp>
        <p:sp>
          <p:nvSpPr>
            <p:cNvPr id="86024" name="Text Box 6">
              <a:extLst>
                <a:ext uri="{FF2B5EF4-FFF2-40B4-BE49-F238E27FC236}">
                  <a16:creationId xmlns:a16="http://schemas.microsoft.com/office/drawing/2014/main" id="{16BA810B-E1F2-40E3-A611-BA3E3E389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1" y="4286"/>
              <a:ext cx="1440" cy="50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FF"/>
                </a:solidFill>
                <a:latin typeface="Verdana" panose="020B060403050404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FF"/>
                </a:solidFill>
                <a:latin typeface="Verdana" panose="020B060403050404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FF"/>
                </a:solidFill>
                <a:latin typeface="Verdana" panose="020B060403050404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Physical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memory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86025" name="Text Box 7">
              <a:extLst>
                <a:ext uri="{FF2B5EF4-FFF2-40B4-BE49-F238E27FC236}">
                  <a16:creationId xmlns:a16="http://schemas.microsoft.com/office/drawing/2014/main" id="{E64245F6-71A7-46C7-B979-B8F924C68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5642"/>
              <a:ext cx="21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pid      p      d</a:t>
              </a:r>
            </a:p>
          </p:txBody>
        </p:sp>
        <p:grpSp>
          <p:nvGrpSpPr>
            <p:cNvPr id="86026" name="Group 8">
              <a:extLst>
                <a:ext uri="{FF2B5EF4-FFF2-40B4-BE49-F238E27FC236}">
                  <a16:creationId xmlns:a16="http://schemas.microsoft.com/office/drawing/2014/main" id="{A07B61E8-AAFA-491C-9D3F-73FA3FFF1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1" y="5642"/>
              <a:ext cx="1440" cy="720"/>
              <a:chOff x="4941" y="9364"/>
              <a:chExt cx="1440" cy="720"/>
            </a:xfrm>
          </p:grpSpPr>
          <p:sp>
            <p:nvSpPr>
              <p:cNvPr id="86052" name="Text Box 9">
                <a:extLst>
                  <a:ext uri="{FF2B5EF4-FFF2-40B4-BE49-F238E27FC236}">
                    <a16:creationId xmlns:a16="http://schemas.microsoft.com/office/drawing/2014/main" id="{C1383EDA-4CFC-44D3-8C3C-AF2ED37DB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1" y="9364"/>
                <a:ext cx="14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 i          d</a:t>
                </a:r>
              </a:p>
            </p:txBody>
          </p:sp>
          <p:sp>
            <p:nvSpPr>
              <p:cNvPr id="86053" name="Line 10">
                <a:extLst>
                  <a:ext uri="{FF2B5EF4-FFF2-40B4-BE49-F238E27FC236}">
                    <a16:creationId xmlns:a16="http://schemas.microsoft.com/office/drawing/2014/main" id="{20EF282A-8823-426B-9D7D-A30B95B47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1" y="9364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27" name="Text Box 11">
              <a:extLst>
                <a:ext uri="{FF2B5EF4-FFF2-40B4-BE49-F238E27FC236}">
                  <a16:creationId xmlns:a16="http://schemas.microsoft.com/office/drawing/2014/main" id="{D3CBD266-57D3-4D82-8270-15B12869A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1" y="4405"/>
              <a:ext cx="1440" cy="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Logical address</a:t>
              </a:r>
            </a:p>
          </p:txBody>
        </p:sp>
        <p:sp>
          <p:nvSpPr>
            <p:cNvPr id="86028" name="Text Box 12">
              <a:extLst>
                <a:ext uri="{FF2B5EF4-FFF2-40B4-BE49-F238E27FC236}">
                  <a16:creationId xmlns:a16="http://schemas.microsoft.com/office/drawing/2014/main" id="{48589E18-0070-40EF-990E-70C199B4B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1" y="6531"/>
              <a:ext cx="1440" cy="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physical address</a:t>
              </a:r>
            </a:p>
          </p:txBody>
        </p:sp>
        <p:sp>
          <p:nvSpPr>
            <p:cNvPr id="86029" name="Text Box 13">
              <a:extLst>
                <a:ext uri="{FF2B5EF4-FFF2-40B4-BE49-F238E27FC236}">
                  <a16:creationId xmlns:a16="http://schemas.microsoft.com/office/drawing/2014/main" id="{7A588881-1317-448A-B380-C4F1DF4D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" y="7585"/>
              <a:ext cx="1440" cy="27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  <a:latin typeface="Palatino"/>
                </a:rPr>
                <a:t>   </a:t>
              </a:r>
            </a:p>
            <a:p>
              <a:pPr algn="just">
                <a:spcBef>
                  <a:spcPct val="0"/>
                </a:spcBef>
                <a:buFontTx/>
                <a:buNone/>
              </a:pPr>
              <a:endParaRPr lang="en-US" altLang="en-US" sz="1400">
                <a:solidFill>
                  <a:srgbClr val="0000FF"/>
                </a:solidFill>
                <a:latin typeface="Palatino"/>
              </a:endParaRPr>
            </a:p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  <a:latin typeface="Palatino"/>
                </a:rPr>
                <a:t> Pid    p</a:t>
              </a:r>
            </a:p>
          </p:txBody>
        </p:sp>
        <p:sp>
          <p:nvSpPr>
            <p:cNvPr id="86030" name="Line 14">
              <a:extLst>
                <a:ext uri="{FF2B5EF4-FFF2-40B4-BE49-F238E27FC236}">
                  <a16:creationId xmlns:a16="http://schemas.microsoft.com/office/drawing/2014/main" id="{C5EADF4E-38DF-409B-8844-1D2FEDCB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0" y="8941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1" name="Line 15">
              <a:extLst>
                <a:ext uri="{FF2B5EF4-FFF2-40B4-BE49-F238E27FC236}">
                  <a16:creationId xmlns:a16="http://schemas.microsoft.com/office/drawing/2014/main" id="{BF50CEEE-547A-486B-8808-8C0FA2C59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0" y="9531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2" name="Line 16">
              <a:extLst>
                <a:ext uri="{FF2B5EF4-FFF2-40B4-BE49-F238E27FC236}">
                  <a16:creationId xmlns:a16="http://schemas.microsoft.com/office/drawing/2014/main" id="{FFDBE9CA-CD19-47B0-B76F-55FE63646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1" y="7993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Line 17">
              <a:extLst>
                <a:ext uri="{FF2B5EF4-FFF2-40B4-BE49-F238E27FC236}">
                  <a16:creationId xmlns:a16="http://schemas.microsoft.com/office/drawing/2014/main" id="{DB223455-67EE-4A2C-94C9-0BDF8C1D2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1" y="8353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4" name="Line 18">
              <a:extLst>
                <a:ext uri="{FF2B5EF4-FFF2-40B4-BE49-F238E27FC236}">
                  <a16:creationId xmlns:a16="http://schemas.microsoft.com/office/drawing/2014/main" id="{6E22B5F4-A6E2-45C9-A1BF-048E7B741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1" y="987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Line 19">
              <a:extLst>
                <a:ext uri="{FF2B5EF4-FFF2-40B4-BE49-F238E27FC236}">
                  <a16:creationId xmlns:a16="http://schemas.microsoft.com/office/drawing/2014/main" id="{4172C4DF-2005-4536-AAAE-FBE5EB319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1" y="1023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6" name="Line 20">
              <a:extLst>
                <a:ext uri="{FF2B5EF4-FFF2-40B4-BE49-F238E27FC236}">
                  <a16:creationId xmlns:a16="http://schemas.microsoft.com/office/drawing/2014/main" id="{A142478A-87A2-4808-91BC-E74918FABE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80" y="6663"/>
              <a:ext cx="0" cy="2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7" name="Text Box 21">
              <a:extLst>
                <a:ext uri="{FF2B5EF4-FFF2-40B4-BE49-F238E27FC236}">
                  <a16:creationId xmlns:a16="http://schemas.microsoft.com/office/drawing/2014/main" id="{9DC43CCD-6739-4443-8F92-87B6AF940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1" y="10646"/>
              <a:ext cx="1621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Page table</a:t>
              </a:r>
            </a:p>
          </p:txBody>
        </p:sp>
        <p:sp>
          <p:nvSpPr>
            <p:cNvPr id="86038" name="Line 22">
              <a:extLst>
                <a:ext uri="{FF2B5EF4-FFF2-40B4-BE49-F238E27FC236}">
                  <a16:creationId xmlns:a16="http://schemas.microsoft.com/office/drawing/2014/main" id="{AA0C1640-237F-4917-811E-725FA87E1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1" y="5761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9" name="Line 23">
              <a:extLst>
                <a:ext uri="{FF2B5EF4-FFF2-40B4-BE49-F238E27FC236}">
                  <a16:creationId xmlns:a16="http://schemas.microsoft.com/office/drawing/2014/main" id="{68DB590A-02B9-408B-9BCC-468134BDE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1" y="5761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0" name="AutoShape 24">
              <a:extLst>
                <a:ext uri="{FF2B5EF4-FFF2-40B4-BE49-F238E27FC236}">
                  <a16:creationId xmlns:a16="http://schemas.microsoft.com/office/drawing/2014/main" id="{6FC508BE-575E-4C09-AE9E-20119C1F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" y="7707"/>
              <a:ext cx="180" cy="108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86041" name="Text Box 25">
              <a:extLst>
                <a:ext uri="{FF2B5EF4-FFF2-40B4-BE49-F238E27FC236}">
                  <a16:creationId xmlns:a16="http://schemas.microsoft.com/office/drawing/2014/main" id="{8873B1D4-5965-4DD7-8ABC-89D7E0F21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1" y="7527"/>
              <a:ext cx="359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i</a:t>
              </a:r>
            </a:p>
          </p:txBody>
        </p:sp>
        <p:sp>
          <p:nvSpPr>
            <p:cNvPr id="86042" name="Line 26">
              <a:extLst>
                <a:ext uri="{FF2B5EF4-FFF2-40B4-BE49-F238E27FC236}">
                  <a16:creationId xmlns:a16="http://schemas.microsoft.com/office/drawing/2014/main" id="{6F5CBD07-3599-4EE8-9307-0A1D4DEAE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61" y="918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3" name="Line 27">
              <a:extLst>
                <a:ext uri="{FF2B5EF4-FFF2-40B4-BE49-F238E27FC236}">
                  <a16:creationId xmlns:a16="http://schemas.microsoft.com/office/drawing/2014/main" id="{035815DA-63E7-4904-B134-93CA1F83E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911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4" name="Line 28">
              <a:extLst>
                <a:ext uri="{FF2B5EF4-FFF2-40B4-BE49-F238E27FC236}">
                  <a16:creationId xmlns:a16="http://schemas.microsoft.com/office/drawing/2014/main" id="{E095AEE8-4DC7-4189-BA56-F34D2678FC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2" y="5173"/>
              <a:ext cx="26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5" name="Line 29">
              <a:extLst>
                <a:ext uri="{FF2B5EF4-FFF2-40B4-BE49-F238E27FC236}">
                  <a16:creationId xmlns:a16="http://schemas.microsoft.com/office/drawing/2014/main" id="{924349B3-8497-489B-86E7-88A276DF8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2" y="517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6" name="Line 30">
              <a:extLst>
                <a:ext uri="{FF2B5EF4-FFF2-40B4-BE49-F238E27FC236}">
                  <a16:creationId xmlns:a16="http://schemas.microsoft.com/office/drawing/2014/main" id="{787C0809-6B55-4138-BEE5-1A3D19FBD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0" y="517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7" name="Line 31">
              <a:extLst>
                <a:ext uri="{FF2B5EF4-FFF2-40B4-BE49-F238E27FC236}">
                  <a16:creationId xmlns:a16="http://schemas.microsoft.com/office/drawing/2014/main" id="{C214661A-ABE9-4FF0-BE09-7CF0BBD24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6483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8" name="Line 32">
              <a:extLst>
                <a:ext uri="{FF2B5EF4-FFF2-40B4-BE49-F238E27FC236}">
                  <a16:creationId xmlns:a16="http://schemas.microsoft.com/office/drawing/2014/main" id="{E0D006A4-EF70-4AE1-81E5-54EED0E62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7564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9" name="Line 33">
              <a:extLst>
                <a:ext uri="{FF2B5EF4-FFF2-40B4-BE49-F238E27FC236}">
                  <a16:creationId xmlns:a16="http://schemas.microsoft.com/office/drawing/2014/main" id="{A3FAC2F7-C506-4066-954F-07E256449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0" y="6351"/>
              <a:ext cx="720" cy="7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0" name="Line 34">
              <a:extLst>
                <a:ext uri="{FF2B5EF4-FFF2-40B4-BE49-F238E27FC236}">
                  <a16:creationId xmlns:a16="http://schemas.microsoft.com/office/drawing/2014/main" id="{E339BAFD-CDC7-46EF-9E1A-30BDC1D9D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7803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1" name="Text Box 35">
              <a:extLst>
                <a:ext uri="{FF2B5EF4-FFF2-40B4-BE49-F238E27FC236}">
                  <a16:creationId xmlns:a16="http://schemas.microsoft.com/office/drawing/2014/main" id="{E016C102-BC7D-463F-9A4B-A070C8AB1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707"/>
              <a:ext cx="126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search</a:t>
              </a:r>
            </a:p>
          </p:txBody>
        </p:sp>
      </p:grpSp>
      <p:sp>
        <p:nvSpPr>
          <p:cNvPr id="86021" name="Line 36">
            <a:extLst>
              <a:ext uri="{FF2B5EF4-FFF2-40B4-BE49-F238E27FC236}">
                <a16:creationId xmlns:a16="http://schemas.microsoft.com/office/drawing/2014/main" id="{DEB5633D-37F4-4DAA-9FD7-58CD88462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5" y="23495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22" name="Line 37">
            <a:extLst>
              <a:ext uri="{FF2B5EF4-FFF2-40B4-BE49-F238E27FC236}">
                <a16:creationId xmlns:a16="http://schemas.microsoft.com/office/drawing/2014/main" id="{20D38882-D62E-48B4-B27A-17D6E67D8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23495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9B91C56-8799-4E8A-A929-D997596A4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388" y="115888"/>
            <a:ext cx="8610600" cy="519112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Shared pages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B4AC6F9-BB08-4D93-9130-22C43F8FCD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914400"/>
            <a:ext cx="8382000" cy="5257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Other advantage of paging is the possibility of </a:t>
            </a: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sharing </a:t>
            </a: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common code (reentrant code also called pure code).</a:t>
            </a:r>
          </a:p>
          <a:p>
            <a:pPr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Reentrant code is non-self-modifying code </a:t>
            </a: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its code never change during execution.</a:t>
            </a:r>
          </a:p>
          <a:p>
            <a:pPr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Shared code.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One copy of read-only (reentrant) code shared among processes (i.e., text editors, compilers, window systems).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Private code and data.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Each process keeps a separate copy of the code and data.</a:t>
            </a:r>
          </a:p>
          <a:p>
            <a:pPr lvl="1" eaLnBrk="1" hangingPunct="1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The pages for the private code and data can appear anywhere in the logical address space.</a:t>
            </a:r>
            <a:endParaRPr lang="en-US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8" name="Slide Number Placeholder 5">
            <a:extLst>
              <a:ext uri="{FF2B5EF4-FFF2-40B4-BE49-F238E27FC236}">
                <a16:creationId xmlns:a16="http://schemas.microsoft.com/office/drawing/2014/main" id="{06571D5B-511D-4DC3-B76A-A83D866D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52B2EF2-2C61-4535-A478-CE8580036AE9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E483309-FD01-450D-9258-3F5DBDB06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88925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Shared pages example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Slide Number Placeholder 5">
            <a:extLst>
              <a:ext uri="{FF2B5EF4-FFF2-40B4-BE49-F238E27FC236}">
                <a16:creationId xmlns:a16="http://schemas.microsoft.com/office/drawing/2014/main" id="{991F17C1-7051-4F6D-8661-81369F7D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1BADBA6-20B1-4A4B-A54B-AB50612FA2E4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grpSp>
        <p:nvGrpSpPr>
          <p:cNvPr id="90116" name="Group 4">
            <a:extLst>
              <a:ext uri="{FF2B5EF4-FFF2-40B4-BE49-F238E27FC236}">
                <a16:creationId xmlns:a16="http://schemas.microsoft.com/office/drawing/2014/main" id="{65411B41-2E3B-46CD-BCA9-3CDEF6C465D9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368425"/>
            <a:ext cx="8353425" cy="4270375"/>
            <a:chOff x="1341" y="8104"/>
            <a:chExt cx="9360" cy="6840"/>
          </a:xfrm>
        </p:grpSpPr>
        <p:grpSp>
          <p:nvGrpSpPr>
            <p:cNvPr id="90117" name="Group 5">
              <a:extLst>
                <a:ext uri="{FF2B5EF4-FFF2-40B4-BE49-F238E27FC236}">
                  <a16:creationId xmlns:a16="http://schemas.microsoft.com/office/drawing/2014/main" id="{7355475B-7ADF-4B8A-8576-8F4B7A8F2C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1" y="8104"/>
              <a:ext cx="9180" cy="6840"/>
              <a:chOff x="1521" y="8104"/>
              <a:chExt cx="9180" cy="6840"/>
            </a:xfrm>
          </p:grpSpPr>
          <p:grpSp>
            <p:nvGrpSpPr>
              <p:cNvPr id="90124" name="Group 6">
                <a:extLst>
                  <a:ext uri="{FF2B5EF4-FFF2-40B4-BE49-F238E27FC236}">
                    <a16:creationId xmlns:a16="http://schemas.microsoft.com/office/drawing/2014/main" id="{232DAC47-EE25-4918-850B-FA6A8D12BD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1" y="8824"/>
                <a:ext cx="1260" cy="2520"/>
                <a:chOff x="1521" y="8824"/>
                <a:chExt cx="1260" cy="2520"/>
              </a:xfrm>
            </p:grpSpPr>
            <p:sp>
              <p:nvSpPr>
                <p:cNvPr id="90174" name="Text Box 7">
                  <a:extLst>
                    <a:ext uri="{FF2B5EF4-FFF2-40B4-BE49-F238E27FC236}">
                      <a16:creationId xmlns:a16="http://schemas.microsoft.com/office/drawing/2014/main" id="{281E0F1A-0541-40AD-AF6E-DE838A852D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2" y="8825"/>
                  <a:ext cx="1260" cy="251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ed 1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ed 2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ed 3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data 1</a:t>
                  </a:r>
                </a:p>
              </p:txBody>
            </p:sp>
            <p:sp>
              <p:nvSpPr>
                <p:cNvPr id="90175" name="Line 8">
                  <a:extLst>
                    <a:ext uri="{FF2B5EF4-FFF2-40B4-BE49-F238E27FC236}">
                      <a16:creationId xmlns:a16="http://schemas.microsoft.com/office/drawing/2014/main" id="{4C2A9E40-6EE4-4FF8-9253-53FB9F9BC9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2" y="9544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76" name="Line 9">
                  <a:extLst>
                    <a:ext uri="{FF2B5EF4-FFF2-40B4-BE49-F238E27FC236}">
                      <a16:creationId xmlns:a16="http://schemas.microsoft.com/office/drawing/2014/main" id="{6CC49A4B-A0AB-4756-8822-45440A2692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2" y="10086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77" name="Line 10">
                  <a:extLst>
                    <a:ext uri="{FF2B5EF4-FFF2-40B4-BE49-F238E27FC236}">
                      <a16:creationId xmlns:a16="http://schemas.microsoft.com/office/drawing/2014/main" id="{75C79D2A-4CED-4598-AB9D-E3C97C5196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2" y="10625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0125" name="Group 11">
                <a:extLst>
                  <a:ext uri="{FF2B5EF4-FFF2-40B4-BE49-F238E27FC236}">
                    <a16:creationId xmlns:a16="http://schemas.microsoft.com/office/drawing/2014/main" id="{3B22719F-C88D-4494-A2FA-6C13B43056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1" y="9904"/>
                <a:ext cx="1260" cy="2520"/>
                <a:chOff x="1521" y="8824"/>
                <a:chExt cx="1260" cy="2520"/>
              </a:xfrm>
            </p:grpSpPr>
            <p:sp>
              <p:nvSpPr>
                <p:cNvPr id="90170" name="Text Box 12">
                  <a:extLst>
                    <a:ext uri="{FF2B5EF4-FFF2-40B4-BE49-F238E27FC236}">
                      <a16:creationId xmlns:a16="http://schemas.microsoft.com/office/drawing/2014/main" id="{92D78C1A-FA66-4CCA-9367-48816B8B97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1" y="8825"/>
                  <a:ext cx="1260" cy="251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ed 1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ed 2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ed 3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data 2</a:t>
                  </a:r>
                </a:p>
              </p:txBody>
            </p:sp>
            <p:sp>
              <p:nvSpPr>
                <p:cNvPr id="90171" name="Line 13">
                  <a:extLst>
                    <a:ext uri="{FF2B5EF4-FFF2-40B4-BE49-F238E27FC236}">
                      <a16:creationId xmlns:a16="http://schemas.microsoft.com/office/drawing/2014/main" id="{6F8E5290-8179-40B4-97A2-23D3F66CBD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9547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72" name="Line 14">
                  <a:extLst>
                    <a:ext uri="{FF2B5EF4-FFF2-40B4-BE49-F238E27FC236}">
                      <a16:creationId xmlns:a16="http://schemas.microsoft.com/office/drawing/2014/main" id="{38D99383-BF6E-4A67-9B77-FA976909A7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0086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73" name="Line 15">
                  <a:extLst>
                    <a:ext uri="{FF2B5EF4-FFF2-40B4-BE49-F238E27FC236}">
                      <a16:creationId xmlns:a16="http://schemas.microsoft.com/office/drawing/2014/main" id="{2182A514-85B5-4038-B39E-3C5BC998ED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0625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0126" name="Group 16">
                <a:extLst>
                  <a:ext uri="{FF2B5EF4-FFF2-40B4-BE49-F238E27FC236}">
                    <a16:creationId xmlns:a16="http://schemas.microsoft.com/office/drawing/2014/main" id="{57E444C4-9C24-4F80-8D33-6611B09C1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1" y="12424"/>
                <a:ext cx="1260" cy="2520"/>
                <a:chOff x="1521" y="8824"/>
                <a:chExt cx="1260" cy="2520"/>
              </a:xfrm>
            </p:grpSpPr>
            <p:sp>
              <p:nvSpPr>
                <p:cNvPr id="90166" name="Text Box 17">
                  <a:extLst>
                    <a:ext uri="{FF2B5EF4-FFF2-40B4-BE49-F238E27FC236}">
                      <a16:creationId xmlns:a16="http://schemas.microsoft.com/office/drawing/2014/main" id="{BC80FBF4-48C4-4E71-B46A-24CB7E47D3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2" y="8825"/>
                  <a:ext cx="1260" cy="251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ed 1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ed 2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ed 3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data 3</a:t>
                  </a:r>
                </a:p>
              </p:txBody>
            </p:sp>
            <p:sp>
              <p:nvSpPr>
                <p:cNvPr id="90167" name="Line 18">
                  <a:extLst>
                    <a:ext uri="{FF2B5EF4-FFF2-40B4-BE49-F238E27FC236}">
                      <a16:creationId xmlns:a16="http://schemas.microsoft.com/office/drawing/2014/main" id="{517B1795-469D-4FC2-8DA2-AE2AAF538E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2" y="9544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68" name="Line 19">
                  <a:extLst>
                    <a:ext uri="{FF2B5EF4-FFF2-40B4-BE49-F238E27FC236}">
                      <a16:creationId xmlns:a16="http://schemas.microsoft.com/office/drawing/2014/main" id="{9836F664-C465-4E3E-8692-2DB14EFA73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2" y="10086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69" name="Line 20">
                  <a:extLst>
                    <a:ext uri="{FF2B5EF4-FFF2-40B4-BE49-F238E27FC236}">
                      <a16:creationId xmlns:a16="http://schemas.microsoft.com/office/drawing/2014/main" id="{661485BA-228A-47F9-92C9-EB10F5D045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2" y="10625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0127" name="Group 21">
                <a:extLst>
                  <a:ext uri="{FF2B5EF4-FFF2-40B4-BE49-F238E27FC236}">
                    <a16:creationId xmlns:a16="http://schemas.microsoft.com/office/drawing/2014/main" id="{5069D026-1C08-4CAB-A0A8-E447150F6F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1" y="8824"/>
                <a:ext cx="540" cy="2340"/>
                <a:chOff x="8721" y="10624"/>
                <a:chExt cx="540" cy="2340"/>
              </a:xfrm>
            </p:grpSpPr>
            <p:sp>
              <p:nvSpPr>
                <p:cNvPr id="90162" name="Text Box 22">
                  <a:extLst>
                    <a:ext uri="{FF2B5EF4-FFF2-40B4-BE49-F238E27FC236}">
                      <a16:creationId xmlns:a16="http://schemas.microsoft.com/office/drawing/2014/main" id="{5B3E2DB2-CF99-4B26-B6E5-DC60EA5F63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1" y="10625"/>
                  <a:ext cx="540" cy="233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3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4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6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1</a:t>
                  </a:r>
                </a:p>
              </p:txBody>
            </p:sp>
            <p:sp>
              <p:nvSpPr>
                <p:cNvPr id="90163" name="Line 23">
                  <a:extLst>
                    <a:ext uri="{FF2B5EF4-FFF2-40B4-BE49-F238E27FC236}">
                      <a16:creationId xmlns:a16="http://schemas.microsoft.com/office/drawing/2014/main" id="{2CE08FCA-563E-4A00-9380-A6A26B3D79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1" y="11344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64" name="Line 24">
                  <a:extLst>
                    <a:ext uri="{FF2B5EF4-FFF2-40B4-BE49-F238E27FC236}">
                      <a16:creationId xmlns:a16="http://schemas.microsoft.com/office/drawing/2014/main" id="{C8A5B8F1-5C26-4411-BDAA-C1F2B4DAF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1" y="11883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65" name="Line 25">
                  <a:extLst>
                    <a:ext uri="{FF2B5EF4-FFF2-40B4-BE49-F238E27FC236}">
                      <a16:creationId xmlns:a16="http://schemas.microsoft.com/office/drawing/2014/main" id="{D907CD75-3F97-475B-95FC-53DD8BA3BC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1" y="12425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0128" name="Group 26">
                <a:extLst>
                  <a:ext uri="{FF2B5EF4-FFF2-40B4-BE49-F238E27FC236}">
                    <a16:creationId xmlns:a16="http://schemas.microsoft.com/office/drawing/2014/main" id="{5F94C9B8-136C-42E9-A8C7-6FF3AA820F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81" y="9904"/>
                <a:ext cx="540" cy="2340"/>
                <a:chOff x="8721" y="10624"/>
                <a:chExt cx="540" cy="2340"/>
              </a:xfrm>
            </p:grpSpPr>
            <p:sp>
              <p:nvSpPr>
                <p:cNvPr id="90158" name="Text Box 27">
                  <a:extLst>
                    <a:ext uri="{FF2B5EF4-FFF2-40B4-BE49-F238E27FC236}">
                      <a16:creationId xmlns:a16="http://schemas.microsoft.com/office/drawing/2014/main" id="{A60AF8F1-022B-4EEF-A58E-C1AACA1483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1" y="10625"/>
                  <a:ext cx="540" cy="233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3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4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6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7</a:t>
                  </a:r>
                </a:p>
              </p:txBody>
            </p:sp>
            <p:sp>
              <p:nvSpPr>
                <p:cNvPr id="90159" name="Line 28">
                  <a:extLst>
                    <a:ext uri="{FF2B5EF4-FFF2-40B4-BE49-F238E27FC236}">
                      <a16:creationId xmlns:a16="http://schemas.microsoft.com/office/drawing/2014/main" id="{5B9B5DB7-D1B9-4B88-9040-5F6A5FE0C8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1" y="11345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60" name="Line 29">
                  <a:extLst>
                    <a:ext uri="{FF2B5EF4-FFF2-40B4-BE49-F238E27FC236}">
                      <a16:creationId xmlns:a16="http://schemas.microsoft.com/office/drawing/2014/main" id="{B880BC1F-F472-43B9-8D1C-479A6B7B7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1" y="11883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61" name="Line 30">
                  <a:extLst>
                    <a:ext uri="{FF2B5EF4-FFF2-40B4-BE49-F238E27FC236}">
                      <a16:creationId xmlns:a16="http://schemas.microsoft.com/office/drawing/2014/main" id="{A512FDC6-ED1B-4A5B-B3B6-078A864A7C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1" y="12425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0129" name="Group 31">
                <a:extLst>
                  <a:ext uri="{FF2B5EF4-FFF2-40B4-BE49-F238E27FC236}">
                    <a16:creationId xmlns:a16="http://schemas.microsoft.com/office/drawing/2014/main" id="{4228EE2C-DDC5-466A-A303-84A2871A00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1" y="12604"/>
                <a:ext cx="540" cy="2340"/>
                <a:chOff x="8721" y="10624"/>
                <a:chExt cx="540" cy="2340"/>
              </a:xfrm>
            </p:grpSpPr>
            <p:sp>
              <p:nvSpPr>
                <p:cNvPr id="90154" name="Text Box 32">
                  <a:extLst>
                    <a:ext uri="{FF2B5EF4-FFF2-40B4-BE49-F238E27FC236}">
                      <a16:creationId xmlns:a16="http://schemas.microsoft.com/office/drawing/2014/main" id="{42F2E9FF-7F85-4526-8019-4263065AD2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1" y="10625"/>
                  <a:ext cx="540" cy="233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3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4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6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2</a:t>
                  </a:r>
                </a:p>
              </p:txBody>
            </p:sp>
            <p:sp>
              <p:nvSpPr>
                <p:cNvPr id="90155" name="Line 33">
                  <a:extLst>
                    <a:ext uri="{FF2B5EF4-FFF2-40B4-BE49-F238E27FC236}">
                      <a16:creationId xmlns:a16="http://schemas.microsoft.com/office/drawing/2014/main" id="{F5C74E74-2F26-42D3-B196-CB9C5A9E66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1" y="11345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56" name="Line 34">
                  <a:extLst>
                    <a:ext uri="{FF2B5EF4-FFF2-40B4-BE49-F238E27FC236}">
                      <a16:creationId xmlns:a16="http://schemas.microsoft.com/office/drawing/2014/main" id="{D322756A-1F12-48CF-BA88-4E0FEAAFB0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1" y="11883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57" name="Line 35">
                  <a:extLst>
                    <a:ext uri="{FF2B5EF4-FFF2-40B4-BE49-F238E27FC236}">
                      <a16:creationId xmlns:a16="http://schemas.microsoft.com/office/drawing/2014/main" id="{D7CB099A-3D17-4754-A7B7-824D894C87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1" y="12425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0130" name="Group 36">
                <a:extLst>
                  <a:ext uri="{FF2B5EF4-FFF2-40B4-BE49-F238E27FC236}">
                    <a16:creationId xmlns:a16="http://schemas.microsoft.com/office/drawing/2014/main" id="{CB4435F5-9464-4769-84DD-55324BDBA3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41" y="8104"/>
                <a:ext cx="2160" cy="6840"/>
                <a:chOff x="8541" y="8104"/>
                <a:chExt cx="2160" cy="6840"/>
              </a:xfrm>
            </p:grpSpPr>
            <p:sp>
              <p:nvSpPr>
                <p:cNvPr id="90131" name="Text Box 37">
                  <a:extLst>
                    <a:ext uri="{FF2B5EF4-FFF2-40B4-BE49-F238E27FC236}">
                      <a16:creationId xmlns:a16="http://schemas.microsoft.com/office/drawing/2014/main" id="{8C497C07-29A2-4D87-8B55-06FEC8EB6F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62" y="8105"/>
                  <a:ext cx="1439" cy="683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endParaRP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data 1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data 3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ed 1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ed 2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endParaRP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ed 3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data 2</a:t>
                  </a:r>
                </a:p>
              </p:txBody>
            </p:sp>
            <p:sp>
              <p:nvSpPr>
                <p:cNvPr id="90132" name="Line 38">
                  <a:extLst>
                    <a:ext uri="{FF2B5EF4-FFF2-40B4-BE49-F238E27FC236}">
                      <a16:creationId xmlns:a16="http://schemas.microsoft.com/office/drawing/2014/main" id="{9A648450-487F-482D-98D7-DBE015526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62" y="8827"/>
                  <a:ext cx="143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33" name="Line 39">
                  <a:extLst>
                    <a:ext uri="{FF2B5EF4-FFF2-40B4-BE49-F238E27FC236}">
                      <a16:creationId xmlns:a16="http://schemas.microsoft.com/office/drawing/2014/main" id="{9692610A-95AF-4E71-A96D-6D9438C98D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62" y="9366"/>
                  <a:ext cx="143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34" name="Line 40">
                  <a:extLst>
                    <a:ext uri="{FF2B5EF4-FFF2-40B4-BE49-F238E27FC236}">
                      <a16:creationId xmlns:a16="http://schemas.microsoft.com/office/drawing/2014/main" id="{CD50DFA6-D3A2-4069-AC94-AA14ABF890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62" y="9905"/>
                  <a:ext cx="143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35" name="Line 41">
                  <a:extLst>
                    <a:ext uri="{FF2B5EF4-FFF2-40B4-BE49-F238E27FC236}">
                      <a16:creationId xmlns:a16="http://schemas.microsoft.com/office/drawing/2014/main" id="{B21E7BB1-1F4D-47AC-AFD7-1EF77D433C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62" y="10444"/>
                  <a:ext cx="143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36" name="Line 42">
                  <a:extLst>
                    <a:ext uri="{FF2B5EF4-FFF2-40B4-BE49-F238E27FC236}">
                      <a16:creationId xmlns:a16="http://schemas.microsoft.com/office/drawing/2014/main" id="{D93C06CB-4EB4-4BC6-A98B-DA7C49BBAC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62" y="10986"/>
                  <a:ext cx="143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37" name="Line 43">
                  <a:extLst>
                    <a:ext uri="{FF2B5EF4-FFF2-40B4-BE49-F238E27FC236}">
                      <a16:creationId xmlns:a16="http://schemas.microsoft.com/office/drawing/2014/main" id="{E230236A-AA4C-46BF-9508-D733F9DEBD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62" y="11705"/>
                  <a:ext cx="143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38" name="Line 44">
                  <a:extLst>
                    <a:ext uri="{FF2B5EF4-FFF2-40B4-BE49-F238E27FC236}">
                      <a16:creationId xmlns:a16="http://schemas.microsoft.com/office/drawing/2014/main" id="{92A07F15-037C-444B-9718-9C5EA816F8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62" y="12244"/>
                  <a:ext cx="143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39" name="Line 45">
                  <a:extLst>
                    <a:ext uri="{FF2B5EF4-FFF2-40B4-BE49-F238E27FC236}">
                      <a16:creationId xmlns:a16="http://schemas.microsoft.com/office/drawing/2014/main" id="{678765BA-58E6-48A6-9033-4A5C26C1B3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62" y="12786"/>
                  <a:ext cx="143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40" name="Line 46">
                  <a:extLst>
                    <a:ext uri="{FF2B5EF4-FFF2-40B4-BE49-F238E27FC236}">
                      <a16:creationId xmlns:a16="http://schemas.microsoft.com/office/drawing/2014/main" id="{AC7FC47B-AFF5-4552-BEAF-0E8BA0F69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62" y="13325"/>
                  <a:ext cx="143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41" name="Line 47">
                  <a:extLst>
                    <a:ext uri="{FF2B5EF4-FFF2-40B4-BE49-F238E27FC236}">
                      <a16:creationId xmlns:a16="http://schemas.microsoft.com/office/drawing/2014/main" id="{F9ED3CAB-D381-4282-8C25-12ACA0F331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62" y="13863"/>
                  <a:ext cx="143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42" name="Line 48">
                  <a:extLst>
                    <a:ext uri="{FF2B5EF4-FFF2-40B4-BE49-F238E27FC236}">
                      <a16:creationId xmlns:a16="http://schemas.microsoft.com/office/drawing/2014/main" id="{2315D9EA-5E46-4240-8954-255CCC5B5C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62" y="14405"/>
                  <a:ext cx="143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43" name="Text Box 49">
                  <a:extLst>
                    <a:ext uri="{FF2B5EF4-FFF2-40B4-BE49-F238E27FC236}">
                      <a16:creationId xmlns:a16="http://schemas.microsoft.com/office/drawing/2014/main" id="{BE527382-9FC1-4679-BBD2-99541047BB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42" y="8105"/>
                  <a:ext cx="540" cy="5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0</a:t>
                  </a:r>
                </a:p>
              </p:txBody>
            </p:sp>
            <p:sp>
              <p:nvSpPr>
                <p:cNvPr id="90144" name="Text Box 50">
                  <a:extLst>
                    <a:ext uri="{FF2B5EF4-FFF2-40B4-BE49-F238E27FC236}">
                      <a16:creationId xmlns:a16="http://schemas.microsoft.com/office/drawing/2014/main" id="{4A666B58-458E-4CF5-9D43-C7211F871B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42" y="8827"/>
                  <a:ext cx="540" cy="5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1</a:t>
                  </a:r>
                </a:p>
              </p:txBody>
            </p:sp>
            <p:sp>
              <p:nvSpPr>
                <p:cNvPr id="90145" name="Text Box 51">
                  <a:extLst>
                    <a:ext uri="{FF2B5EF4-FFF2-40B4-BE49-F238E27FC236}">
                      <a16:creationId xmlns:a16="http://schemas.microsoft.com/office/drawing/2014/main" id="{58E0B18C-CF41-4DDF-A613-31210C56D5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42" y="9366"/>
                  <a:ext cx="540" cy="5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2</a:t>
                  </a:r>
                </a:p>
              </p:txBody>
            </p:sp>
            <p:sp>
              <p:nvSpPr>
                <p:cNvPr id="90146" name="Text Box 52">
                  <a:extLst>
                    <a:ext uri="{FF2B5EF4-FFF2-40B4-BE49-F238E27FC236}">
                      <a16:creationId xmlns:a16="http://schemas.microsoft.com/office/drawing/2014/main" id="{7501F48D-5BCD-48D4-83DA-937CB12E14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42" y="9905"/>
                  <a:ext cx="540" cy="5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3</a:t>
                  </a:r>
                </a:p>
              </p:txBody>
            </p:sp>
            <p:sp>
              <p:nvSpPr>
                <p:cNvPr id="90147" name="Text Box 53">
                  <a:extLst>
                    <a:ext uri="{FF2B5EF4-FFF2-40B4-BE49-F238E27FC236}">
                      <a16:creationId xmlns:a16="http://schemas.microsoft.com/office/drawing/2014/main" id="{84B6FB7E-00CB-484E-9E77-A70741CF3C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42" y="10444"/>
                  <a:ext cx="540" cy="5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4</a:t>
                  </a:r>
                </a:p>
              </p:txBody>
            </p:sp>
            <p:sp>
              <p:nvSpPr>
                <p:cNvPr id="90148" name="Text Box 54">
                  <a:extLst>
                    <a:ext uri="{FF2B5EF4-FFF2-40B4-BE49-F238E27FC236}">
                      <a16:creationId xmlns:a16="http://schemas.microsoft.com/office/drawing/2014/main" id="{8AECD847-46CA-4667-B7D0-EC78F466E4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42" y="10986"/>
                  <a:ext cx="540" cy="5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5</a:t>
                  </a:r>
                </a:p>
              </p:txBody>
            </p:sp>
            <p:sp>
              <p:nvSpPr>
                <p:cNvPr id="90149" name="Text Box 55">
                  <a:extLst>
                    <a:ext uri="{FF2B5EF4-FFF2-40B4-BE49-F238E27FC236}">
                      <a16:creationId xmlns:a16="http://schemas.microsoft.com/office/drawing/2014/main" id="{049EB610-B99E-4858-8932-53A5E5173D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42" y="11705"/>
                  <a:ext cx="540" cy="5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6</a:t>
                  </a:r>
                </a:p>
              </p:txBody>
            </p:sp>
            <p:sp>
              <p:nvSpPr>
                <p:cNvPr id="90150" name="Text Box 56">
                  <a:extLst>
                    <a:ext uri="{FF2B5EF4-FFF2-40B4-BE49-F238E27FC236}">
                      <a16:creationId xmlns:a16="http://schemas.microsoft.com/office/drawing/2014/main" id="{1C3E03C2-3870-4894-A3AC-5E7CA21AF6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42" y="12244"/>
                  <a:ext cx="540" cy="5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7</a:t>
                  </a:r>
                </a:p>
              </p:txBody>
            </p:sp>
            <p:sp>
              <p:nvSpPr>
                <p:cNvPr id="90151" name="Text Box 57">
                  <a:extLst>
                    <a:ext uri="{FF2B5EF4-FFF2-40B4-BE49-F238E27FC236}">
                      <a16:creationId xmlns:a16="http://schemas.microsoft.com/office/drawing/2014/main" id="{E2D94654-CDFB-4CA2-BC1B-7E7C29863F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42" y="12786"/>
                  <a:ext cx="540" cy="5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8</a:t>
                  </a:r>
                </a:p>
              </p:txBody>
            </p:sp>
            <p:sp>
              <p:nvSpPr>
                <p:cNvPr id="90152" name="Text Box 58">
                  <a:extLst>
                    <a:ext uri="{FF2B5EF4-FFF2-40B4-BE49-F238E27FC236}">
                      <a16:creationId xmlns:a16="http://schemas.microsoft.com/office/drawing/2014/main" id="{B348C0A2-469F-444D-9094-25027E7AD2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42" y="13325"/>
                  <a:ext cx="540" cy="5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9</a:t>
                  </a:r>
                </a:p>
              </p:txBody>
            </p:sp>
            <p:sp>
              <p:nvSpPr>
                <p:cNvPr id="90153" name="Text Box 59">
                  <a:extLst>
                    <a:ext uri="{FF2B5EF4-FFF2-40B4-BE49-F238E27FC236}">
                      <a16:creationId xmlns:a16="http://schemas.microsoft.com/office/drawing/2014/main" id="{544E29C2-5C54-4E6F-A198-ECBC835732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42" y="13863"/>
                  <a:ext cx="720" cy="5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rgbClr val="0000FF"/>
                      </a:solidFill>
                      <a:latin typeface="Verdana" panose="020B0604030504040204" pitchFamily="34" charset="0"/>
                    </a:rPr>
                    <a:t>10</a:t>
                  </a:r>
                </a:p>
              </p:txBody>
            </p:sp>
          </p:grpSp>
        </p:grpSp>
        <p:sp>
          <p:nvSpPr>
            <p:cNvPr id="90118" name="Text Box 60">
              <a:extLst>
                <a:ext uri="{FF2B5EF4-FFF2-40B4-BE49-F238E27FC236}">
                  <a16:creationId xmlns:a16="http://schemas.microsoft.com/office/drawing/2014/main" id="{C3CF3652-72D0-4F8E-BCE3-D0E9A1B30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2" y="9183"/>
              <a:ext cx="1620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Process p</a:t>
              </a:r>
              <a:r>
                <a:rPr lang="en-US" altLang="en-US" sz="20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2</a:t>
              </a:r>
              <a:endParaRPr lang="en-US" altLang="en-US" sz="20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0119" name="Text Box 61">
              <a:extLst>
                <a:ext uri="{FF2B5EF4-FFF2-40B4-BE49-F238E27FC236}">
                  <a16:creationId xmlns:a16="http://schemas.microsoft.com/office/drawing/2014/main" id="{49624117-1A98-4B24-8703-A4345833F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11705"/>
              <a:ext cx="1620" cy="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Process p</a:t>
              </a:r>
              <a:r>
                <a:rPr lang="en-US" altLang="en-US" sz="20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3</a:t>
              </a:r>
              <a:endParaRPr lang="en-US" altLang="en-US" sz="20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0120" name="Text Box 62">
              <a:extLst>
                <a:ext uri="{FF2B5EF4-FFF2-40B4-BE49-F238E27FC236}">
                  <a16:creationId xmlns:a16="http://schemas.microsoft.com/office/drawing/2014/main" id="{6A0FF38A-DF17-41B9-84A2-A0D373142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8105"/>
              <a:ext cx="1620" cy="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Process p</a:t>
              </a:r>
              <a:r>
                <a:rPr lang="en-US" altLang="en-US" sz="20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1</a:t>
              </a:r>
              <a:endParaRPr lang="en-US" altLang="en-US" sz="20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0121" name="Text Box 63">
              <a:extLst>
                <a:ext uri="{FF2B5EF4-FFF2-40B4-BE49-F238E27FC236}">
                  <a16:creationId xmlns:a16="http://schemas.microsoft.com/office/drawing/2014/main" id="{8D062759-3D4E-4070-BE21-9307ADEA8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" y="8176"/>
              <a:ext cx="2092" cy="6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Page table for p</a:t>
              </a:r>
              <a:r>
                <a:rPr lang="en-US" altLang="en-US" sz="20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90122" name="Text Box 64">
              <a:extLst>
                <a:ext uri="{FF2B5EF4-FFF2-40B4-BE49-F238E27FC236}">
                  <a16:creationId xmlns:a16="http://schemas.microsoft.com/office/drawing/2014/main" id="{022FB123-6E37-4B39-87A5-49ADB6ACB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" y="11866"/>
              <a:ext cx="2179" cy="7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Page table for p</a:t>
              </a:r>
              <a:r>
                <a:rPr lang="en-US" altLang="en-US" sz="20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90123" name="Text Box 65">
              <a:extLst>
                <a:ext uri="{FF2B5EF4-FFF2-40B4-BE49-F238E27FC236}">
                  <a16:creationId xmlns:a16="http://schemas.microsoft.com/office/drawing/2014/main" id="{F14F1644-9F88-4F9B-BC7F-75475F4DB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4" y="12425"/>
              <a:ext cx="2118" cy="7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Page table for p</a:t>
              </a:r>
              <a:r>
                <a:rPr lang="en-US" altLang="en-US" sz="20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6EF004F-7F03-41AB-BF9C-C0DC607E1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188913"/>
            <a:ext cx="8610600" cy="519112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Segmentation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E99738B2-A29F-45B3-ACB9-9C98EC12D8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914400"/>
            <a:ext cx="8439150" cy="5105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rgbClr val="0000FF"/>
                </a:solidFill>
                <a:latin typeface="Times New Roman" charset="0"/>
              </a:rPr>
              <a:t>Memory management with paging makes separation between user view of memory and the actual physical memory.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rgbClr val="0000FF"/>
                </a:solidFill>
                <a:latin typeface="Times New Roman" charset="0"/>
              </a:rPr>
              <a:t>Segmentation is memory-management scheme that supports user view of memory.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rgbClr val="0000FF"/>
                </a:solidFill>
                <a:latin typeface="Times New Roman" charset="0"/>
              </a:rPr>
              <a:t>From user’s view, a program is a collection of segments, and a segment is a logical unit such as:</a:t>
            </a: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Times New Roman" charset="0"/>
              </a:rPr>
              <a:t>Main program.</a:t>
            </a: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Times New Roman" charset="0"/>
              </a:rPr>
              <a:t>Procedure / Function.</a:t>
            </a: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Times New Roman" charset="0"/>
              </a:rPr>
              <a:t>Local variables, global variables.</a:t>
            </a: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Times New Roman" charset="0"/>
              </a:rPr>
              <a:t>Common block.</a:t>
            </a: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Times New Roman" charset="0"/>
              </a:rPr>
              <a:t>Stack.</a:t>
            </a: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Times New Roman" charset="0"/>
              </a:rPr>
              <a:t>Symbol table, arrays.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rgbClr val="0000FF"/>
                </a:solidFill>
                <a:latin typeface="Times New Roman" charset="0"/>
              </a:rPr>
              <a:t>Each segment has a name and length;  the addresses specify both the segment name and an offset.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rgbClr val="0000FF"/>
                </a:solidFill>
                <a:latin typeface="Times New Roman" charset="0"/>
              </a:rPr>
              <a:t>Program specifies each address by two quantities: a segment name, and an offset (within the segment).</a:t>
            </a:r>
            <a:endParaRPr lang="en-US" sz="28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92164" name="Slide Number Placeholder 5">
            <a:extLst>
              <a:ext uri="{FF2B5EF4-FFF2-40B4-BE49-F238E27FC236}">
                <a16:creationId xmlns:a16="http://schemas.microsoft.com/office/drawing/2014/main" id="{508AF877-F498-49CA-BF19-3AB52C41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798E751-1A85-4151-A3A3-78F7297BD156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B26B9D1-FFD3-4CE9-BB45-B86C87DE0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88925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Logical view of segmentation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Slide Number Placeholder 5">
            <a:extLst>
              <a:ext uri="{FF2B5EF4-FFF2-40B4-BE49-F238E27FC236}">
                <a16:creationId xmlns:a16="http://schemas.microsoft.com/office/drawing/2014/main" id="{4A6D920D-4F0A-43FE-8854-97453DDC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03F700F-DA53-44CF-8796-CB26704E031F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grpSp>
        <p:nvGrpSpPr>
          <p:cNvPr id="94212" name="Group 4">
            <a:extLst>
              <a:ext uri="{FF2B5EF4-FFF2-40B4-BE49-F238E27FC236}">
                <a16:creationId xmlns:a16="http://schemas.microsoft.com/office/drawing/2014/main" id="{501D4AE7-264E-4DF9-BF82-CFC9A93865D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066800"/>
            <a:ext cx="7696200" cy="5257800"/>
            <a:chOff x="2061" y="9724"/>
            <a:chExt cx="8460" cy="5040"/>
          </a:xfrm>
        </p:grpSpPr>
        <p:sp>
          <p:nvSpPr>
            <p:cNvPr id="94213" name="Oval 5">
              <a:extLst>
                <a:ext uri="{FF2B5EF4-FFF2-40B4-BE49-F238E27FC236}">
                  <a16:creationId xmlns:a16="http://schemas.microsoft.com/office/drawing/2014/main" id="{49411164-4CD0-45D4-8EC4-1160A864A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10804"/>
              <a:ext cx="4321" cy="39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4214" name="Text Box 6">
              <a:extLst>
                <a:ext uri="{FF2B5EF4-FFF2-40B4-BE49-F238E27FC236}">
                  <a16:creationId xmlns:a16="http://schemas.microsoft.com/office/drawing/2014/main" id="{E4FDC0A6-60BC-4B16-A455-07FB4EC6E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" y="13143"/>
              <a:ext cx="1260" cy="7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94215" name="Text Box 7">
              <a:extLst>
                <a:ext uri="{FF2B5EF4-FFF2-40B4-BE49-F238E27FC236}">
                  <a16:creationId xmlns:a16="http://schemas.microsoft.com/office/drawing/2014/main" id="{6EADF7D4-653E-49DF-BB1D-745537178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2" y="12784"/>
              <a:ext cx="1078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          3</a:t>
              </a:r>
            </a:p>
          </p:txBody>
        </p:sp>
        <p:sp>
          <p:nvSpPr>
            <p:cNvPr id="94216" name="Text Box 8">
              <a:extLst>
                <a:ext uri="{FF2B5EF4-FFF2-40B4-BE49-F238E27FC236}">
                  <a16:creationId xmlns:a16="http://schemas.microsoft.com/office/drawing/2014/main" id="{4546C75B-5737-44B0-AD4A-5BF900FDE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12064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2</a:t>
              </a:r>
            </a:p>
          </p:txBody>
        </p:sp>
        <p:sp>
          <p:nvSpPr>
            <p:cNvPr id="94217" name="Text Box 9">
              <a:extLst>
                <a:ext uri="{FF2B5EF4-FFF2-40B4-BE49-F238E27FC236}">
                  <a16:creationId xmlns:a16="http://schemas.microsoft.com/office/drawing/2014/main" id="{BDB9A24A-EFC0-4CBC-B2AA-2F776A5C7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2" y="11524"/>
              <a:ext cx="14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94218" name="Text Box 10">
              <a:extLst>
                <a:ext uri="{FF2B5EF4-FFF2-40B4-BE49-F238E27FC236}">
                  <a16:creationId xmlns:a16="http://schemas.microsoft.com/office/drawing/2014/main" id="{D2F8E6A6-B2BA-48DA-BD91-938496DE7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1" y="10444"/>
              <a:ext cx="1801" cy="4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1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 sz="20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  <a:endParaRPr lang="en-US" altLang="en-US" sz="2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19" name="Line 11">
              <a:extLst>
                <a:ext uri="{FF2B5EF4-FFF2-40B4-BE49-F238E27FC236}">
                  <a16:creationId xmlns:a16="http://schemas.microsoft.com/office/drawing/2014/main" id="{AE838772-8740-4DC5-880D-920FEC710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" y="10984"/>
              <a:ext cx="18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0" name="Line 12">
              <a:extLst>
                <a:ext uri="{FF2B5EF4-FFF2-40B4-BE49-F238E27FC236}">
                  <a16:creationId xmlns:a16="http://schemas.microsoft.com/office/drawing/2014/main" id="{4B595DDC-1FC3-4AF4-8CE4-2A54EA57A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" y="11704"/>
              <a:ext cx="18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1" name="Line 13">
              <a:extLst>
                <a:ext uri="{FF2B5EF4-FFF2-40B4-BE49-F238E27FC236}">
                  <a16:creationId xmlns:a16="http://schemas.microsoft.com/office/drawing/2014/main" id="{BCE10706-F2E5-4F0F-93C6-34788BDE8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" y="12064"/>
              <a:ext cx="18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2" name="Line 14">
              <a:extLst>
                <a:ext uri="{FF2B5EF4-FFF2-40B4-BE49-F238E27FC236}">
                  <a16:creationId xmlns:a16="http://schemas.microsoft.com/office/drawing/2014/main" id="{DE7F2BC6-A09A-4F90-A559-231FE1179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" y="12424"/>
              <a:ext cx="18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3" name="Line 15">
              <a:extLst>
                <a:ext uri="{FF2B5EF4-FFF2-40B4-BE49-F238E27FC236}">
                  <a16:creationId xmlns:a16="http://schemas.microsoft.com/office/drawing/2014/main" id="{BCACFD23-723B-4717-948A-57C714DD4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" y="12784"/>
              <a:ext cx="18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4" name="Line 16">
              <a:extLst>
                <a:ext uri="{FF2B5EF4-FFF2-40B4-BE49-F238E27FC236}">
                  <a16:creationId xmlns:a16="http://schemas.microsoft.com/office/drawing/2014/main" id="{FF59F979-1B3C-40FE-A6B7-E2B22D089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" y="13324"/>
              <a:ext cx="18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5" name="Line 17">
              <a:extLst>
                <a:ext uri="{FF2B5EF4-FFF2-40B4-BE49-F238E27FC236}">
                  <a16:creationId xmlns:a16="http://schemas.microsoft.com/office/drawing/2014/main" id="{394024FC-959B-443A-860E-A6B74DBB0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" y="14224"/>
              <a:ext cx="18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6" name="Text Box 18">
              <a:extLst>
                <a:ext uri="{FF2B5EF4-FFF2-40B4-BE49-F238E27FC236}">
                  <a16:creationId xmlns:a16="http://schemas.microsoft.com/office/drawing/2014/main" id="{811B25A8-15ED-4D22-BDF2-A63601BA7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" y="9724"/>
              <a:ext cx="252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Physical memory</a:t>
              </a:r>
            </a:p>
          </p:txBody>
        </p:sp>
        <p:sp>
          <p:nvSpPr>
            <p:cNvPr id="94227" name="Text Box 19">
              <a:extLst>
                <a:ext uri="{FF2B5EF4-FFF2-40B4-BE49-F238E27FC236}">
                  <a16:creationId xmlns:a16="http://schemas.microsoft.com/office/drawing/2014/main" id="{84404E63-ACDA-4CB3-B439-35C9711D2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" y="10085"/>
              <a:ext cx="1799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User space memory</a:t>
              </a: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81CBD37-8A6D-452D-BD24-D0E9C4A02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12725"/>
            <a:ext cx="8610600" cy="519113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Segmentation architecture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16EF23B-C4C2-4AF0-A233-E8659E042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914400"/>
            <a:ext cx="8534400" cy="42433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Logical address consists of a two tuple: &lt;segment-number, offset&gt;.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i="1">
                <a:solidFill>
                  <a:srgbClr val="0000FF"/>
                </a:solidFill>
                <a:latin typeface="Times New Roman" panose="02020603050405020304" pitchFamily="18" charset="0"/>
              </a:rPr>
              <a:t>Segment table</a:t>
            </a:r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 – maps two-dimensional user-defined addresses into one-dimensional physical addresses.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Each table entry has: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i="1">
                <a:solidFill>
                  <a:srgbClr val="0000FF"/>
                </a:solidFill>
                <a:latin typeface="Times New Roman" panose="02020603050405020304" pitchFamily="18" charset="0"/>
              </a:rPr>
              <a:t>Base 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– contains the starting physical address where the segments reside in memory.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i="1">
                <a:solidFill>
                  <a:srgbClr val="0000FF"/>
                </a:solidFill>
                <a:latin typeface="Times New Roman" panose="02020603050405020304" pitchFamily="18" charset="0"/>
              </a:rPr>
              <a:t>Limit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 – specifies the length of the segment.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i="1">
                <a:solidFill>
                  <a:srgbClr val="0000FF"/>
                </a:solidFill>
                <a:latin typeface="Times New Roman" panose="02020603050405020304" pitchFamily="18" charset="0"/>
              </a:rPr>
              <a:t>Segment-table base register </a:t>
            </a:r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(STBR) points to the segment table’s location in memory.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i="1">
                <a:solidFill>
                  <a:srgbClr val="0000FF"/>
                </a:solidFill>
                <a:latin typeface="Times New Roman" panose="02020603050405020304" pitchFamily="18" charset="0"/>
              </a:rPr>
              <a:t>Segment-table length register </a:t>
            </a:r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(STLR) indicates the number of segments used by a program; 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segment number </a:t>
            </a:r>
            <a:r>
              <a:rPr lang="en-US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is legal if  </a:t>
            </a:r>
            <a:r>
              <a:rPr lang="en-US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s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&lt; STLR.</a:t>
            </a:r>
            <a:endParaRPr lang="en-US" altLang="en-US" sz="2000" u="sng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0" name="Slide Number Placeholder 5">
            <a:extLst>
              <a:ext uri="{FF2B5EF4-FFF2-40B4-BE49-F238E27FC236}">
                <a16:creationId xmlns:a16="http://schemas.microsoft.com/office/drawing/2014/main" id="{BDA2C0AB-4C8A-4ED3-85BC-1658E704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626139C-0322-47EF-B169-667B322301BE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97A41FE-182B-4307-A6CA-7673216A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1CAF32-DDB0-46D9-8DE1-D0B9F7AAC2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354013"/>
          <a:ext cx="8610600" cy="7889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89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n bits address, the memory capacity = 2</a:t>
                      </a:r>
                      <a:r>
                        <a:rPr lang="en-US" sz="28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81" name="Slide Number Placeholder 3">
            <a:extLst>
              <a:ext uri="{FF2B5EF4-FFF2-40B4-BE49-F238E27FC236}">
                <a16:creationId xmlns:a16="http://schemas.microsoft.com/office/drawing/2014/main" id="{82D7CDAD-0FB7-4139-9AD8-637C8F45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29C2D79-A6CA-4BAD-8011-0251510F057E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pic>
        <p:nvPicPr>
          <p:cNvPr id="28682" name="Picture 4" descr="Image result for memory and memory address">
            <a:extLst>
              <a:ext uri="{FF2B5EF4-FFF2-40B4-BE49-F238E27FC236}">
                <a16:creationId xmlns:a16="http://schemas.microsoft.com/office/drawing/2014/main" id="{E2A428FD-59E8-491C-8143-6757DD0ED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1173163"/>
            <a:ext cx="50276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1EC57B54-A3BA-482F-8C8F-F0BE52744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128588"/>
            <a:ext cx="8610600" cy="5794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>
                <a:solidFill>
                  <a:schemeClr val="accent1"/>
                </a:solidFill>
                <a:latin typeface="Times New Roman" charset="0"/>
              </a:rPr>
              <a:t>Segmentation architecture (cont.)</a:t>
            </a:r>
            <a:r>
              <a:rPr lang="en-US">
                <a:latin typeface="Times New Roman" charset="0"/>
              </a:rPr>
              <a:t> 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A16F9C45-394F-4A41-9E96-8E5B60E45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765175"/>
            <a:ext cx="8496300" cy="53895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200" dirty="0">
                <a:solidFill>
                  <a:srgbClr val="0000FF"/>
                </a:solidFill>
                <a:latin typeface="Times New Roman" charset="0"/>
              </a:rPr>
              <a:t>Sharing.</a:t>
            </a:r>
            <a:endParaRPr lang="en-US" sz="2200" u="sng" dirty="0">
              <a:solidFill>
                <a:srgbClr val="0000FF"/>
              </a:solidFill>
              <a:latin typeface="Times New Roman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Times New Roman" charset="0"/>
              </a:rPr>
              <a:t>Shared segments.</a:t>
            </a:r>
          </a:p>
          <a:p>
            <a:pPr lvl="1" eaLnBrk="1" fontAlgn="auto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Times New Roman" charset="0"/>
              </a:rPr>
              <a:t>Same segment number.</a:t>
            </a:r>
          </a:p>
          <a:p>
            <a:pPr algn="just" eaLnBrk="1" fontAlgn="auto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200" dirty="0">
                <a:solidFill>
                  <a:srgbClr val="0000FF"/>
                </a:solidFill>
                <a:latin typeface="Times New Roman" charset="0"/>
              </a:rPr>
              <a:t>Allocation</a:t>
            </a:r>
            <a:endParaRPr lang="en-US" sz="2200" u="sng" dirty="0">
              <a:solidFill>
                <a:srgbClr val="0000FF"/>
              </a:solidFill>
              <a:latin typeface="Times New Roman" charset="0"/>
            </a:endParaRPr>
          </a:p>
          <a:p>
            <a:pPr lvl="1" algn="just" eaLnBrk="1" fontAlgn="auto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Times New Roman" charset="0"/>
              </a:rPr>
              <a:t>First fit/best fit.</a:t>
            </a:r>
          </a:p>
          <a:p>
            <a:pPr lvl="1" eaLnBrk="1" fontAlgn="auto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Times New Roman" charset="0"/>
              </a:rPr>
              <a:t>External fragmentation.</a:t>
            </a:r>
          </a:p>
          <a:p>
            <a:pPr algn="just" eaLnBrk="1" fontAlgn="auto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200" dirty="0">
                <a:solidFill>
                  <a:srgbClr val="0000FF"/>
                </a:solidFill>
                <a:latin typeface="Times New Roman" charset="0"/>
              </a:rPr>
              <a:t>Protection</a:t>
            </a:r>
            <a:endParaRPr lang="en-US" sz="2200" u="sng" dirty="0">
              <a:solidFill>
                <a:srgbClr val="0000FF"/>
              </a:solidFill>
              <a:latin typeface="Times New Roman" charset="0"/>
            </a:endParaRPr>
          </a:p>
          <a:p>
            <a:pPr algn="just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sz="2200" dirty="0">
                <a:solidFill>
                  <a:srgbClr val="0000FF"/>
                </a:solidFill>
                <a:latin typeface="Times New Roman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With each entry in segment table associate:</a:t>
            </a:r>
          </a:p>
          <a:p>
            <a:pPr lvl="1" algn="just" eaLnBrk="1" fontAlgn="auto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Times New Roman" charset="0"/>
              </a:rPr>
              <a:t>Validation bit = 0 </a:t>
            </a:r>
            <a:r>
              <a:rPr lang="en-US" dirty="0">
                <a:solidFill>
                  <a:srgbClr val="0000FF"/>
                </a:solidFill>
                <a:latin typeface="Times New Roman" charset="0"/>
                <a:sym typeface="Wingdings" charset="0"/>
              </a:rPr>
              <a:t>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 illegal segment.</a:t>
            </a:r>
          </a:p>
          <a:p>
            <a:pPr lvl="1" eaLnBrk="1" fontAlgn="auto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Times New Roman" charset="0"/>
              </a:rPr>
              <a:t>Read/write/execute privileges.</a:t>
            </a:r>
          </a:p>
          <a:p>
            <a:pPr algn="just" eaLnBrk="1" fontAlgn="auto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200" dirty="0">
                <a:solidFill>
                  <a:srgbClr val="0000FF"/>
                </a:solidFill>
                <a:latin typeface="Times New Roman" charset="0"/>
              </a:rPr>
              <a:t>Protection bits associated with segments; code sharing occurs at segment level.</a:t>
            </a:r>
            <a:endParaRPr lang="en-US" sz="2200" u="sng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200" dirty="0">
                <a:solidFill>
                  <a:srgbClr val="0000FF"/>
                </a:solidFill>
                <a:latin typeface="Times New Roman" charset="0"/>
              </a:rPr>
              <a:t>Since segments vary in length, memory allocation is a dynamic storage-allocation problem.</a:t>
            </a:r>
            <a:endParaRPr lang="en-US" sz="28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98308" name="Slide Number Placeholder 5">
            <a:extLst>
              <a:ext uri="{FF2B5EF4-FFF2-40B4-BE49-F238E27FC236}">
                <a16:creationId xmlns:a16="http://schemas.microsoft.com/office/drawing/2014/main" id="{705E0A87-5D6E-4EA3-8047-74992844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E5CE044-8E49-4281-B058-BA0F83148785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2827B7B0-C2E1-4097-B238-0DD1658D5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388" y="115888"/>
            <a:ext cx="8610600" cy="519112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Segmentation Hardware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100355" name="Slide Number Placeholder 5">
            <a:extLst>
              <a:ext uri="{FF2B5EF4-FFF2-40B4-BE49-F238E27FC236}">
                <a16:creationId xmlns:a16="http://schemas.microsoft.com/office/drawing/2014/main" id="{2940550A-8575-4445-9F83-C31C0453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AD7E14E-BF41-4477-BCCC-56A1278220AA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grpSp>
        <p:nvGrpSpPr>
          <p:cNvPr id="100356" name="Group 4">
            <a:extLst>
              <a:ext uri="{FF2B5EF4-FFF2-40B4-BE49-F238E27FC236}">
                <a16:creationId xmlns:a16="http://schemas.microsoft.com/office/drawing/2014/main" id="{7404CD50-3EF2-4166-A177-E005FE012A3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838200"/>
            <a:ext cx="7086600" cy="5762625"/>
            <a:chOff x="1701" y="5584"/>
            <a:chExt cx="8880" cy="8157"/>
          </a:xfrm>
        </p:grpSpPr>
        <p:sp>
          <p:nvSpPr>
            <p:cNvPr id="100358" name="Text Box 5">
              <a:extLst>
                <a:ext uri="{FF2B5EF4-FFF2-40B4-BE49-F238E27FC236}">
                  <a16:creationId xmlns:a16="http://schemas.microsoft.com/office/drawing/2014/main" id="{D6F6E2EC-D789-452B-BEDE-7AF565986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2" y="7804"/>
              <a:ext cx="1619" cy="53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memory</a:t>
              </a:r>
            </a:p>
          </p:txBody>
        </p:sp>
        <p:sp>
          <p:nvSpPr>
            <p:cNvPr id="100359" name="Text Box 6">
              <a:extLst>
                <a:ext uri="{FF2B5EF4-FFF2-40B4-BE49-F238E27FC236}">
                  <a16:creationId xmlns:a16="http://schemas.microsoft.com/office/drawing/2014/main" id="{59EA29C1-AC59-41A6-9454-5C15D73D7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8105"/>
              <a:ext cx="961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CPU</a:t>
              </a: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0360" name="Text Box 7">
              <a:extLst>
                <a:ext uri="{FF2B5EF4-FFF2-40B4-BE49-F238E27FC236}">
                  <a16:creationId xmlns:a16="http://schemas.microsoft.com/office/drawing/2014/main" id="{F5700081-BD0D-4018-87C7-19656FCBC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1" y="9424"/>
              <a:ext cx="1500" cy="10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Physical address</a:t>
              </a:r>
            </a:p>
          </p:txBody>
        </p:sp>
        <p:sp>
          <p:nvSpPr>
            <p:cNvPr id="100361" name="Text Box 8">
              <a:extLst>
                <a:ext uri="{FF2B5EF4-FFF2-40B4-BE49-F238E27FC236}">
                  <a16:creationId xmlns:a16="http://schemas.microsoft.com/office/drawing/2014/main" id="{4624A764-D246-40E5-B85E-DE51416B9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1" y="9604"/>
              <a:ext cx="720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yes</a:t>
              </a:r>
            </a:p>
          </p:txBody>
        </p:sp>
        <p:sp>
          <p:nvSpPr>
            <p:cNvPr id="100362" name="Text Box 9">
              <a:extLst>
                <a:ext uri="{FF2B5EF4-FFF2-40B4-BE49-F238E27FC236}">
                  <a16:creationId xmlns:a16="http://schemas.microsoft.com/office/drawing/2014/main" id="{105A2E89-2E56-4B52-871B-5C15F082E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1" y="11224"/>
              <a:ext cx="720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no</a:t>
              </a:r>
            </a:p>
          </p:txBody>
        </p:sp>
        <p:sp>
          <p:nvSpPr>
            <p:cNvPr id="100363" name="Text Box 10">
              <a:extLst>
                <a:ext uri="{FF2B5EF4-FFF2-40B4-BE49-F238E27FC236}">
                  <a16:creationId xmlns:a16="http://schemas.microsoft.com/office/drawing/2014/main" id="{A02732F3-2911-4291-9AB6-04CD9E346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6" y="13022"/>
              <a:ext cx="3240" cy="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Trap;  addressing error</a:t>
              </a:r>
            </a:p>
          </p:txBody>
        </p:sp>
        <p:grpSp>
          <p:nvGrpSpPr>
            <p:cNvPr id="100364" name="Group 11">
              <a:extLst>
                <a:ext uri="{FF2B5EF4-FFF2-40B4-BE49-F238E27FC236}">
                  <a16:creationId xmlns:a16="http://schemas.microsoft.com/office/drawing/2014/main" id="{7E74B493-A0DB-41B5-9F26-BD9B45C8BE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1" y="9964"/>
              <a:ext cx="1260" cy="1260"/>
              <a:chOff x="4581" y="9544"/>
              <a:chExt cx="1260" cy="1260"/>
            </a:xfrm>
          </p:grpSpPr>
          <p:sp>
            <p:nvSpPr>
              <p:cNvPr id="100389" name="AutoShape 12">
                <a:extLst>
                  <a:ext uri="{FF2B5EF4-FFF2-40B4-BE49-F238E27FC236}">
                    <a16:creationId xmlns:a16="http://schemas.microsoft.com/office/drawing/2014/main" id="{F21DADE6-A824-4FEB-A120-B90FAE41A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4" y="9543"/>
                <a:ext cx="1267" cy="126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00390" name="Text Box 13">
                <a:extLst>
                  <a:ext uri="{FF2B5EF4-FFF2-40B4-BE49-F238E27FC236}">
                    <a16:creationId xmlns:a16="http://schemas.microsoft.com/office/drawing/2014/main" id="{E262A9FB-85D6-4863-A8A5-30580F9EDF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0" y="9903"/>
                <a:ext cx="541" cy="58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&lt;</a:t>
                </a:r>
              </a:p>
            </p:txBody>
          </p:sp>
        </p:grpSp>
        <p:grpSp>
          <p:nvGrpSpPr>
            <p:cNvPr id="100365" name="Group 14">
              <a:extLst>
                <a:ext uri="{FF2B5EF4-FFF2-40B4-BE49-F238E27FC236}">
                  <a16:creationId xmlns:a16="http://schemas.microsoft.com/office/drawing/2014/main" id="{F92198C1-FC91-4271-A263-0C5536FCD9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1" y="10084"/>
              <a:ext cx="900" cy="900"/>
              <a:chOff x="7101" y="9904"/>
              <a:chExt cx="900" cy="900"/>
            </a:xfrm>
          </p:grpSpPr>
          <p:sp>
            <p:nvSpPr>
              <p:cNvPr id="100387" name="Oval 15">
                <a:extLst>
                  <a:ext uri="{FF2B5EF4-FFF2-40B4-BE49-F238E27FC236}">
                    <a16:creationId xmlns:a16="http://schemas.microsoft.com/office/drawing/2014/main" id="{CC6A57CC-44CF-4550-8ABE-85BAB8F67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1" y="9904"/>
                <a:ext cx="907" cy="89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00388" name="Text Box 16">
                <a:extLst>
                  <a:ext uri="{FF2B5EF4-FFF2-40B4-BE49-F238E27FC236}">
                    <a16:creationId xmlns:a16="http://schemas.microsoft.com/office/drawing/2014/main" id="{E4D62AA1-33FE-467E-8BFD-8C0FA3EBC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2" y="10084"/>
                <a:ext cx="607" cy="5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+</a:t>
                </a:r>
              </a:p>
            </p:txBody>
          </p:sp>
        </p:grpSp>
        <p:sp>
          <p:nvSpPr>
            <p:cNvPr id="100366" name="Line 17">
              <a:extLst>
                <a:ext uri="{FF2B5EF4-FFF2-40B4-BE49-F238E27FC236}">
                  <a16:creationId xmlns:a16="http://schemas.microsoft.com/office/drawing/2014/main" id="{24E0417C-06E4-42AA-AF8E-F7950CBF5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2" y="10624"/>
              <a:ext cx="12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7" name="Line 18">
              <a:extLst>
                <a:ext uri="{FF2B5EF4-FFF2-40B4-BE49-F238E27FC236}">
                  <a16:creationId xmlns:a16="http://schemas.microsoft.com/office/drawing/2014/main" id="{9A4B24E8-B2F2-43C8-B184-D98513DCC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11224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368" name="Group 19">
              <a:extLst>
                <a:ext uri="{FF2B5EF4-FFF2-40B4-BE49-F238E27FC236}">
                  <a16:creationId xmlns:a16="http://schemas.microsoft.com/office/drawing/2014/main" id="{DA22CF1C-E348-4657-8FA6-A01BF0253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1" y="8284"/>
              <a:ext cx="1080" cy="540"/>
              <a:chOff x="2781" y="6304"/>
              <a:chExt cx="1080" cy="540"/>
            </a:xfrm>
          </p:grpSpPr>
          <p:sp>
            <p:nvSpPr>
              <p:cNvPr id="100385" name="Text Box 20">
                <a:extLst>
                  <a:ext uri="{FF2B5EF4-FFF2-40B4-BE49-F238E27FC236}">
                    <a16:creationId xmlns:a16="http://schemas.microsoft.com/office/drawing/2014/main" id="{F9FED15B-E71E-4A95-9792-6BCDA9A653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1" y="6305"/>
                <a:ext cx="1080" cy="5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s </a:t>
                </a:r>
                <a:r>
                  <a:rPr lang="en-US" altLang="en-US" sz="14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       </a:t>
                </a:r>
                <a:r>
                  <a:rPr lang="en-US" altLang="en-US" sz="2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d</a:t>
                </a:r>
                <a:endParaRPr lang="en-US" altLang="en-US" sz="1400">
                  <a:solidFill>
                    <a:srgbClr val="0000FF"/>
                  </a:solidFill>
                  <a:latin typeface="Palatino"/>
                </a:endParaRPr>
              </a:p>
            </p:txBody>
          </p:sp>
          <p:sp>
            <p:nvSpPr>
              <p:cNvPr id="100386" name="Line 21">
                <a:extLst>
                  <a:ext uri="{FF2B5EF4-FFF2-40B4-BE49-F238E27FC236}">
                    <a16:creationId xmlns:a16="http://schemas.microsoft.com/office/drawing/2014/main" id="{335D1B0F-EC52-493F-A16E-13DE98786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2" y="6305"/>
                <a:ext cx="0" cy="5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69" name="Line 22">
              <a:extLst>
                <a:ext uri="{FF2B5EF4-FFF2-40B4-BE49-F238E27FC236}">
                  <a16:creationId xmlns:a16="http://schemas.microsoft.com/office/drawing/2014/main" id="{20CF496A-251C-4AB3-88ED-7BCE464D9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" y="8824"/>
              <a:ext cx="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70" name="Line 23">
              <a:extLst>
                <a:ext uri="{FF2B5EF4-FFF2-40B4-BE49-F238E27FC236}">
                  <a16:creationId xmlns:a16="http://schemas.microsoft.com/office/drawing/2014/main" id="{2A0B44F2-6FCF-403A-BB11-B7BBD7959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" y="10624"/>
              <a:ext cx="1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371" name="Group 24">
              <a:extLst>
                <a:ext uri="{FF2B5EF4-FFF2-40B4-BE49-F238E27FC236}">
                  <a16:creationId xmlns:a16="http://schemas.microsoft.com/office/drawing/2014/main" id="{9B202076-A83F-4B88-B4B1-D7B20B282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1" y="5584"/>
              <a:ext cx="1800" cy="2160"/>
              <a:chOff x="4941" y="5584"/>
              <a:chExt cx="1800" cy="2160"/>
            </a:xfrm>
          </p:grpSpPr>
          <p:sp>
            <p:nvSpPr>
              <p:cNvPr id="100381" name="Text Box 25">
                <a:extLst>
                  <a:ext uri="{FF2B5EF4-FFF2-40B4-BE49-F238E27FC236}">
                    <a16:creationId xmlns:a16="http://schemas.microsoft.com/office/drawing/2014/main" id="{0540890B-E1E5-42CB-A243-3A89471D2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1" y="5584"/>
                <a:ext cx="1800" cy="215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                     </a:t>
                </a:r>
                <a:r>
                  <a:rPr lang="en-US" altLang="en-US" sz="16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limit        base</a:t>
                </a:r>
              </a:p>
            </p:txBody>
          </p:sp>
          <p:sp>
            <p:nvSpPr>
              <p:cNvPr id="100382" name="Line 26">
                <a:extLst>
                  <a:ext uri="{FF2B5EF4-FFF2-40B4-BE49-F238E27FC236}">
                    <a16:creationId xmlns:a16="http://schemas.microsoft.com/office/drawing/2014/main" id="{D83FB9D6-9F8C-416E-9A98-F6BE06A11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9" y="5584"/>
                <a:ext cx="0" cy="21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83" name="Line 27">
                <a:extLst>
                  <a:ext uri="{FF2B5EF4-FFF2-40B4-BE49-F238E27FC236}">
                    <a16:creationId xmlns:a16="http://schemas.microsoft.com/office/drawing/2014/main" id="{4258F13D-3903-4B4D-99F7-9DD3E4664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1" y="6665"/>
                <a:ext cx="18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84" name="Line 28">
                <a:extLst>
                  <a:ext uri="{FF2B5EF4-FFF2-40B4-BE49-F238E27FC236}">
                    <a16:creationId xmlns:a16="http://schemas.microsoft.com/office/drawing/2014/main" id="{7C3F760F-D6BE-4257-8713-8B808FB61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1" y="7024"/>
                <a:ext cx="18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72" name="AutoShape 29">
              <a:extLst>
                <a:ext uri="{FF2B5EF4-FFF2-40B4-BE49-F238E27FC236}">
                  <a16:creationId xmlns:a16="http://schemas.microsoft.com/office/drawing/2014/main" id="{FFDFF6A1-0BDE-4E88-8512-BF51976F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5584"/>
              <a:ext cx="541" cy="1081"/>
            </a:xfrm>
            <a:prstGeom prst="leftBrace">
              <a:avLst>
                <a:gd name="adj1" fmla="val 1667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0373" name="Text Box 30">
              <a:extLst>
                <a:ext uri="{FF2B5EF4-FFF2-40B4-BE49-F238E27FC236}">
                  <a16:creationId xmlns:a16="http://schemas.microsoft.com/office/drawing/2014/main" id="{B7D81A49-2CC9-472C-8E03-7C9286E57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0" y="5764"/>
              <a:ext cx="541" cy="5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s</a:t>
              </a:r>
            </a:p>
          </p:txBody>
        </p:sp>
        <p:sp>
          <p:nvSpPr>
            <p:cNvPr id="100374" name="Line 31">
              <a:extLst>
                <a:ext uri="{FF2B5EF4-FFF2-40B4-BE49-F238E27FC236}">
                  <a16:creationId xmlns:a16="http://schemas.microsoft.com/office/drawing/2014/main" id="{B52024B2-8956-49ED-A442-AC436038E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0" y="6844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75" name="Line 32">
              <a:extLst>
                <a:ext uri="{FF2B5EF4-FFF2-40B4-BE49-F238E27FC236}">
                  <a16:creationId xmlns:a16="http://schemas.microsoft.com/office/drawing/2014/main" id="{5BDA8256-145A-4D97-BE12-C8AAF0A49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6844"/>
              <a:ext cx="0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76" name="Line 33">
              <a:extLst>
                <a:ext uri="{FF2B5EF4-FFF2-40B4-BE49-F238E27FC236}">
                  <a16:creationId xmlns:a16="http://schemas.microsoft.com/office/drawing/2014/main" id="{BE9B013D-4736-45BC-AA70-9386B0BBC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" y="684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77" name="Line 34">
              <a:extLst>
                <a:ext uri="{FF2B5EF4-FFF2-40B4-BE49-F238E27FC236}">
                  <a16:creationId xmlns:a16="http://schemas.microsoft.com/office/drawing/2014/main" id="{15818E42-ED37-4843-9B91-A687DEB3E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2" y="6844"/>
              <a:ext cx="0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78" name="Line 35">
              <a:extLst>
                <a:ext uri="{FF2B5EF4-FFF2-40B4-BE49-F238E27FC236}">
                  <a16:creationId xmlns:a16="http://schemas.microsoft.com/office/drawing/2014/main" id="{403757CC-DD97-4E38-93FD-E28AB2247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2" y="10624"/>
              <a:ext cx="14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79" name="Line 36">
              <a:extLst>
                <a:ext uri="{FF2B5EF4-FFF2-40B4-BE49-F238E27FC236}">
                  <a16:creationId xmlns:a16="http://schemas.microsoft.com/office/drawing/2014/main" id="{BC6272C7-3353-4923-91B0-CAB4410AD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1" y="6303"/>
              <a:ext cx="0" cy="19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80" name="Line 37">
              <a:extLst>
                <a:ext uri="{FF2B5EF4-FFF2-40B4-BE49-F238E27FC236}">
                  <a16:creationId xmlns:a16="http://schemas.microsoft.com/office/drawing/2014/main" id="{7AAAB589-C32E-4DB0-9E3E-1A64BEB03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6303"/>
              <a:ext cx="8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7" name="Line 38">
            <a:extLst>
              <a:ext uri="{FF2B5EF4-FFF2-40B4-BE49-F238E27FC236}">
                <a16:creationId xmlns:a16="http://schemas.microsoft.com/office/drawing/2014/main" id="{83F86EE1-E4B0-411E-AFE9-0A0D59F63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5" y="29241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>
            <a:extLst>
              <a:ext uri="{FF2B5EF4-FFF2-40B4-BE49-F238E27FC236}">
                <a16:creationId xmlns:a16="http://schemas.microsoft.com/office/drawing/2014/main" id="{A1748406-063E-49AF-8EE6-A9B79408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5250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41073D3-1DD0-4A1D-86A2-C52EDA5E38EA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grpSp>
        <p:nvGrpSpPr>
          <p:cNvPr id="102403" name="Group 1">
            <a:extLst>
              <a:ext uri="{FF2B5EF4-FFF2-40B4-BE49-F238E27FC236}">
                <a16:creationId xmlns:a16="http://schemas.microsoft.com/office/drawing/2014/main" id="{491016E9-2803-4487-86DC-F1B849976F59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1611313"/>
            <a:ext cx="2492375" cy="3309937"/>
            <a:chOff x="5143564" y="1611527"/>
            <a:chExt cx="2493055" cy="3309166"/>
          </a:xfrm>
        </p:grpSpPr>
        <p:sp>
          <p:nvSpPr>
            <p:cNvPr id="102528" name="Text Box 7">
              <a:extLst>
                <a:ext uri="{FF2B5EF4-FFF2-40B4-BE49-F238E27FC236}">
                  <a16:creationId xmlns:a16="http://schemas.microsoft.com/office/drawing/2014/main" id="{EFEF97AE-20F2-4201-9F90-B9F09ED09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9043" y="1611527"/>
              <a:ext cx="1533485" cy="28920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  <a:latin typeface="Arial" panose="020B0604020202020204" pitchFamily="34" charset="0"/>
                </a:rPr>
                <a:t>Editor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  <a:latin typeface="Arial" panose="020B0604020202020204" pitchFamily="34" charset="0"/>
                </a:rPr>
                <a:t>Data 1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  <a:latin typeface="Arial" panose="020B0604020202020204" pitchFamily="34" charset="0"/>
                </a:rPr>
                <a:t>Data 2</a:t>
              </a:r>
            </a:p>
          </p:txBody>
        </p:sp>
        <p:sp>
          <p:nvSpPr>
            <p:cNvPr id="102529" name="Text Box 8">
              <a:extLst>
                <a:ext uri="{FF2B5EF4-FFF2-40B4-BE49-F238E27FC236}">
                  <a16:creationId xmlns:a16="http://schemas.microsoft.com/office/drawing/2014/main" id="{F4C42191-EAA0-464C-8632-6D2033C0E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64" y="3652821"/>
              <a:ext cx="708007" cy="3396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  <a:latin typeface="Verdana" panose="020B0604030504040204" pitchFamily="34" charset="0"/>
                </a:rPr>
                <a:t>98553</a:t>
              </a: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530" name="Text Box 9">
              <a:extLst>
                <a:ext uri="{FF2B5EF4-FFF2-40B4-BE49-F238E27FC236}">
                  <a16:creationId xmlns:a16="http://schemas.microsoft.com/office/drawing/2014/main" id="{061BA8E2-17C1-466F-8ACD-F7F6C6FA5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64" y="3313134"/>
              <a:ext cx="708007" cy="3396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  <a:latin typeface="Verdana" panose="020B0604030504040204" pitchFamily="34" charset="0"/>
                </a:rPr>
                <a:t>90003</a:t>
              </a: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531" name="Text Box 10">
              <a:extLst>
                <a:ext uri="{FF2B5EF4-FFF2-40B4-BE49-F238E27FC236}">
                  <a16:creationId xmlns:a16="http://schemas.microsoft.com/office/drawing/2014/main" id="{6F079713-37D0-40DC-976B-1E4AD8F9C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64" y="2802017"/>
              <a:ext cx="708007" cy="3396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  <a:latin typeface="Verdana" panose="020B0604030504040204" pitchFamily="34" charset="0"/>
                </a:rPr>
                <a:t>72773</a:t>
              </a: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532" name="Text Box 11">
              <a:extLst>
                <a:ext uri="{FF2B5EF4-FFF2-40B4-BE49-F238E27FC236}">
                  <a16:creationId xmlns:a16="http://schemas.microsoft.com/office/drawing/2014/main" id="{2B9817C1-DE58-4117-8896-6B29FDEF7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128" y="2349011"/>
              <a:ext cx="708007" cy="3412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  <a:latin typeface="Verdana" panose="020B0604030504040204" pitchFamily="34" charset="0"/>
                </a:rPr>
                <a:t>68348</a:t>
              </a: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533" name="Text Box 12">
              <a:extLst>
                <a:ext uri="{FF2B5EF4-FFF2-40B4-BE49-F238E27FC236}">
                  <a16:creationId xmlns:a16="http://schemas.microsoft.com/office/drawing/2014/main" id="{F7A91020-9983-44BC-AC4A-C2391C216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64" y="1867085"/>
              <a:ext cx="708007" cy="3396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  <a:latin typeface="Verdana" panose="020B0604030504040204" pitchFamily="34" charset="0"/>
                </a:rPr>
                <a:t>43062</a:t>
              </a: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534" name="Text Box 13">
              <a:extLst>
                <a:ext uri="{FF2B5EF4-FFF2-40B4-BE49-F238E27FC236}">
                  <a16:creationId xmlns:a16="http://schemas.microsoft.com/office/drawing/2014/main" id="{F24E7659-04D2-47A9-8125-EA3976F37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90" y="4581006"/>
              <a:ext cx="1768429" cy="3396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  <a:latin typeface="Verdana" panose="020B0604030504040204" pitchFamily="34" charset="0"/>
                </a:rPr>
                <a:t>Physical memory</a:t>
              </a: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02404" name="Line 14">
            <a:extLst>
              <a:ext uri="{FF2B5EF4-FFF2-40B4-BE49-F238E27FC236}">
                <a16:creationId xmlns:a16="http://schemas.microsoft.com/office/drawing/2014/main" id="{C0A3F314-627F-4522-8A1D-B3A7CFEC8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0" y="2036763"/>
            <a:ext cx="1533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5" name="Line 15">
            <a:extLst>
              <a:ext uri="{FF2B5EF4-FFF2-40B4-BE49-F238E27FC236}">
                <a16:creationId xmlns:a16="http://schemas.microsoft.com/office/drawing/2014/main" id="{1D4460A1-8F81-41C2-A4A1-9A1FE0A72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425" y="3068638"/>
            <a:ext cx="1533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6" name="Line 16">
            <a:extLst>
              <a:ext uri="{FF2B5EF4-FFF2-40B4-BE49-F238E27FC236}">
                <a16:creationId xmlns:a16="http://schemas.microsoft.com/office/drawing/2014/main" id="{38012531-EDBE-4A17-B2E2-6009D47A1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425" y="2636838"/>
            <a:ext cx="1533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7" name="Line 17">
            <a:extLst>
              <a:ext uri="{FF2B5EF4-FFF2-40B4-BE49-F238E27FC236}">
                <a16:creationId xmlns:a16="http://schemas.microsoft.com/office/drawing/2014/main" id="{2A8D6006-9F97-4081-AF06-7BA1FDC62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0" y="3482975"/>
            <a:ext cx="1533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8" name="Line 18">
            <a:extLst>
              <a:ext uri="{FF2B5EF4-FFF2-40B4-BE49-F238E27FC236}">
                <a16:creationId xmlns:a16="http://schemas.microsoft.com/office/drawing/2014/main" id="{EBC7B56F-4C09-4BE6-84BF-AA241F7D1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0" y="3908425"/>
            <a:ext cx="1533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9" name="Text Box 19">
            <a:extLst>
              <a:ext uri="{FF2B5EF4-FFF2-40B4-BE49-F238E27FC236}">
                <a16:creationId xmlns:a16="http://schemas.microsoft.com/office/drawing/2014/main" id="{426C1C88-E96F-42C6-9218-8079BD958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3789363"/>
            <a:ext cx="1414462" cy="509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Verdana" panose="020B0604030504040204" pitchFamily="34" charset="0"/>
              </a:rPr>
              <a:t>Segment table process P</a:t>
            </a:r>
            <a:r>
              <a:rPr lang="en-US" altLang="en-US" sz="1600" baseline="-25000">
                <a:solidFill>
                  <a:srgbClr val="0000FF"/>
                </a:solidFill>
                <a:latin typeface="Verdana" panose="020B0604030504040204" pitchFamily="34" charset="0"/>
              </a:rPr>
              <a:t>1</a:t>
            </a:r>
            <a:endParaRPr lang="en-US" altLang="en-US" sz="1800" baseline="-2500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sp>
        <p:nvSpPr>
          <p:cNvPr id="102410" name="Text Box 20">
            <a:extLst>
              <a:ext uri="{FF2B5EF4-FFF2-40B4-BE49-F238E27FC236}">
                <a16:creationId xmlns:a16="http://schemas.microsoft.com/office/drawing/2014/main" id="{86FC83A7-0B27-4012-873E-8BEFD8618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950" y="6092825"/>
            <a:ext cx="1414463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Verdana" panose="020B0604030504040204" pitchFamily="34" charset="0"/>
              </a:rPr>
              <a:t>Segment table process P</a:t>
            </a:r>
            <a:r>
              <a:rPr lang="en-US" altLang="en-US" sz="1600" baseline="-25000">
                <a:solidFill>
                  <a:srgbClr val="0000FF"/>
                </a:solidFill>
                <a:latin typeface="Verdana" panose="020B0604030504040204" pitchFamily="34" charset="0"/>
              </a:rPr>
              <a:t>2</a:t>
            </a:r>
          </a:p>
        </p:txBody>
      </p:sp>
      <p:grpSp>
        <p:nvGrpSpPr>
          <p:cNvPr id="102411" name="Group 21">
            <a:extLst>
              <a:ext uri="{FF2B5EF4-FFF2-40B4-BE49-F238E27FC236}">
                <a16:creationId xmlns:a16="http://schemas.microsoft.com/office/drawing/2014/main" id="{5A3FABE4-52FC-4926-B38C-9198B81703E2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33400"/>
            <a:ext cx="3536950" cy="6096000"/>
            <a:chOff x="801" y="2344"/>
            <a:chExt cx="5400" cy="12903"/>
          </a:xfrm>
        </p:grpSpPr>
        <p:sp>
          <p:nvSpPr>
            <p:cNvPr id="102515" name="Oval 22">
              <a:extLst>
                <a:ext uri="{FF2B5EF4-FFF2-40B4-BE49-F238E27FC236}">
                  <a16:creationId xmlns:a16="http://schemas.microsoft.com/office/drawing/2014/main" id="{4DB93693-F434-456B-995B-0887E4CC9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" y="10566"/>
              <a:ext cx="5221" cy="46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516" name="Text Box 23">
              <a:extLst>
                <a:ext uri="{FF2B5EF4-FFF2-40B4-BE49-F238E27FC236}">
                  <a16:creationId xmlns:a16="http://schemas.microsoft.com/office/drawing/2014/main" id="{C8BF69E6-67D3-4C0D-AAF0-111E951B6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14226"/>
              <a:ext cx="1621" cy="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  <a:latin typeface="Verdana" panose="020B0604030504040204" pitchFamily="34" charset="0"/>
                </a:rPr>
                <a:t>Segment 1</a:t>
              </a: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517" name="Text Box 24">
              <a:extLst>
                <a:ext uri="{FF2B5EF4-FFF2-40B4-BE49-F238E27FC236}">
                  <a16:creationId xmlns:a16="http://schemas.microsoft.com/office/drawing/2014/main" id="{7246213E-1DEB-4EBB-9818-45E219EEB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13685"/>
              <a:ext cx="1619" cy="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  <a:latin typeface="Verdana" panose="020B0604030504040204" pitchFamily="34" charset="0"/>
                </a:rPr>
                <a:t>Segment 0</a:t>
              </a: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518" name="Text Box 25">
              <a:extLst>
                <a:ext uri="{FF2B5EF4-FFF2-40B4-BE49-F238E27FC236}">
                  <a16:creationId xmlns:a16="http://schemas.microsoft.com/office/drawing/2014/main" id="{ACE3DAE3-4FDC-418D-ADF9-EBC805D2F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12784"/>
              <a:ext cx="1260" cy="7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  <a:latin typeface="Verdana" panose="020B0604030504040204" pitchFamily="34" charset="0"/>
                </a:rPr>
                <a:t>editor</a:t>
              </a: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519" name="Text Box 26">
              <a:extLst>
                <a:ext uri="{FF2B5EF4-FFF2-40B4-BE49-F238E27FC236}">
                  <a16:creationId xmlns:a16="http://schemas.microsoft.com/office/drawing/2014/main" id="{0AF2D3D0-C889-4420-A250-B7E2ED9FC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" y="13503"/>
              <a:ext cx="1258" cy="7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  <a:latin typeface="Verdana" panose="020B0604030504040204" pitchFamily="34" charset="0"/>
                </a:rPr>
                <a:t>Data 2</a:t>
              </a:r>
            </a:p>
          </p:txBody>
        </p:sp>
        <p:grpSp>
          <p:nvGrpSpPr>
            <p:cNvPr id="102520" name="Group 27">
              <a:extLst>
                <a:ext uri="{FF2B5EF4-FFF2-40B4-BE49-F238E27FC236}">
                  <a16:creationId xmlns:a16="http://schemas.microsoft.com/office/drawing/2014/main" id="{719FF11F-DFF9-45EE-AB3C-67DB85F21E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344"/>
              <a:ext cx="5220" cy="4680"/>
              <a:chOff x="981" y="2344"/>
              <a:chExt cx="5220" cy="4680"/>
            </a:xfrm>
          </p:grpSpPr>
          <p:sp>
            <p:nvSpPr>
              <p:cNvPr id="102522" name="Oval 28">
                <a:extLst>
                  <a:ext uri="{FF2B5EF4-FFF2-40B4-BE49-F238E27FC236}">
                    <a16:creationId xmlns:a16="http://schemas.microsoft.com/office/drawing/2014/main" id="{287E4D75-33D8-463C-A84E-2F0E505A6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" y="2344"/>
                <a:ext cx="5221" cy="46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02523" name="Text Box 29">
                <a:extLst>
                  <a:ext uri="{FF2B5EF4-FFF2-40B4-BE49-F238E27FC236}">
                    <a16:creationId xmlns:a16="http://schemas.microsoft.com/office/drawing/2014/main" id="{9D91DD8F-3D42-40EC-A22B-553A24A167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1" y="6124"/>
                <a:ext cx="1621" cy="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Segment 1</a:t>
                </a:r>
              </a:p>
            </p:txBody>
          </p:sp>
          <p:sp>
            <p:nvSpPr>
              <p:cNvPr id="102524" name="Text Box 30">
                <a:extLst>
                  <a:ext uri="{FF2B5EF4-FFF2-40B4-BE49-F238E27FC236}">
                    <a16:creationId xmlns:a16="http://schemas.microsoft.com/office/drawing/2014/main" id="{3DA3C619-9336-45EF-8E66-0BD901719A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0" y="5224"/>
                <a:ext cx="1621" cy="7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Segment 0</a:t>
                </a:r>
              </a:p>
            </p:txBody>
          </p:sp>
          <p:sp>
            <p:nvSpPr>
              <p:cNvPr id="102525" name="Text Box 31">
                <a:extLst>
                  <a:ext uri="{FF2B5EF4-FFF2-40B4-BE49-F238E27FC236}">
                    <a16:creationId xmlns:a16="http://schemas.microsoft.com/office/drawing/2014/main" id="{078036B8-8EFE-4EED-9AF8-F3194D323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0" y="4505"/>
                <a:ext cx="1081" cy="7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editor</a:t>
                </a:r>
              </a:p>
            </p:txBody>
          </p:sp>
          <p:sp>
            <p:nvSpPr>
              <p:cNvPr id="102526" name="Text Box 32">
                <a:extLst>
                  <a:ext uri="{FF2B5EF4-FFF2-40B4-BE49-F238E27FC236}">
                    <a16:creationId xmlns:a16="http://schemas.microsoft.com/office/drawing/2014/main" id="{A0CCAD0F-FFF4-4A8F-8E50-F301B21D5C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0" y="5583"/>
                <a:ext cx="1260" cy="7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Data 1</a:t>
                </a: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02527" name="Text Box 33">
                <a:extLst>
                  <a:ext uri="{FF2B5EF4-FFF2-40B4-BE49-F238E27FC236}">
                    <a16:creationId xmlns:a16="http://schemas.microsoft.com/office/drawing/2014/main" id="{E98F47C1-7542-490F-A61B-18CE12B5B7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0" y="2885"/>
                <a:ext cx="2341" cy="10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Logical memory process P</a:t>
                </a:r>
                <a:r>
                  <a:rPr lang="en-US" altLang="en-US" sz="1600" baseline="-25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1</a:t>
                </a:r>
                <a:endParaRPr lang="en-US" altLang="en-US" sz="1800" baseline="-250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102521" name="Text Box 34">
              <a:extLst>
                <a:ext uri="{FF2B5EF4-FFF2-40B4-BE49-F238E27FC236}">
                  <a16:creationId xmlns:a16="http://schemas.microsoft.com/office/drawing/2014/main" id="{689BA7E1-5872-4B97-89EB-D5E3A64A5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11164"/>
              <a:ext cx="2341" cy="10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  <a:latin typeface="Verdana" panose="020B0604030504040204" pitchFamily="34" charset="0"/>
                </a:rPr>
                <a:t>Logical memory process P</a:t>
              </a:r>
              <a:r>
                <a:rPr lang="en-US" altLang="en-US" sz="16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2</a:t>
              </a:r>
            </a:p>
          </p:txBody>
        </p:sp>
      </p:grpSp>
      <p:graphicFrame>
        <p:nvGraphicFramePr>
          <p:cNvPr id="102412" name="Object 35">
            <a:extLst>
              <a:ext uri="{FF2B5EF4-FFF2-40B4-BE49-F238E27FC236}">
                <a16:creationId xmlns:a16="http://schemas.microsoft.com/office/drawing/2014/main" id="{338724EF-D214-4FE8-8C71-17B50576A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620713"/>
          <a:ext cx="4162425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6" name="Document" r:id="rId4" imgW="5704920" imgH="3912840" progId="Word.Document.8">
                  <p:embed/>
                </p:oleObj>
              </mc:Choice>
              <mc:Fallback>
                <p:oleObj name="Document" r:id="rId4" imgW="5704920" imgH="3912840" progId="Word.Document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620713"/>
                        <a:ext cx="4162425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13" name="Group 38">
            <a:extLst>
              <a:ext uri="{FF2B5EF4-FFF2-40B4-BE49-F238E27FC236}">
                <a16:creationId xmlns:a16="http://schemas.microsoft.com/office/drawing/2014/main" id="{783059C0-0E28-4D43-8345-0F52A4C4FD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51263" y="461963"/>
            <a:ext cx="6592887" cy="5568950"/>
            <a:chOff x="1403" y="291"/>
            <a:chExt cx="4153" cy="3508"/>
          </a:xfrm>
        </p:grpSpPr>
        <p:sp>
          <p:nvSpPr>
            <p:cNvPr id="102414" name="AutoShape 37">
              <a:extLst>
                <a:ext uri="{FF2B5EF4-FFF2-40B4-BE49-F238E27FC236}">
                  <a16:creationId xmlns:a16="http://schemas.microsoft.com/office/drawing/2014/main" id="{C0266896-9F24-459E-99FD-2AD12316359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3" y="291"/>
              <a:ext cx="4153" cy="3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5" name="Rectangle 39">
              <a:extLst>
                <a:ext uri="{FF2B5EF4-FFF2-40B4-BE49-F238E27FC236}">
                  <a16:creationId xmlns:a16="http://schemas.microsoft.com/office/drawing/2014/main" id="{43306EB5-884F-4335-AAEB-B91EAA529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" y="294"/>
              <a:ext cx="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 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16" name="Rectangle 40">
              <a:extLst>
                <a:ext uri="{FF2B5EF4-FFF2-40B4-BE49-F238E27FC236}">
                  <a16:creationId xmlns:a16="http://schemas.microsoft.com/office/drawing/2014/main" id="{B2FC0851-9E43-4A92-A44E-BC88C5F4E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3270"/>
              <a:ext cx="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 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17" name="Rectangle 41">
              <a:extLst>
                <a:ext uri="{FF2B5EF4-FFF2-40B4-BE49-F238E27FC236}">
                  <a16:creationId xmlns:a16="http://schemas.microsoft.com/office/drawing/2014/main" id="{54F7F269-A82C-447C-8D89-5E0759697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" y="3270"/>
              <a:ext cx="1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limit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18" name="Rectangle 42">
              <a:extLst>
                <a:ext uri="{FF2B5EF4-FFF2-40B4-BE49-F238E27FC236}">
                  <a16:creationId xmlns:a16="http://schemas.microsoft.com/office/drawing/2014/main" id="{04FBE132-F513-4CFB-AA10-B05743076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3270"/>
              <a:ext cx="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 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19" name="Rectangle 43">
              <a:extLst>
                <a:ext uri="{FF2B5EF4-FFF2-40B4-BE49-F238E27FC236}">
                  <a16:creationId xmlns:a16="http://schemas.microsoft.com/office/drawing/2014/main" id="{57290E03-6DA3-4728-A902-B9717E80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5" y="3270"/>
              <a:ext cx="19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base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20" name="Rectangle 44">
              <a:extLst>
                <a:ext uri="{FF2B5EF4-FFF2-40B4-BE49-F238E27FC236}">
                  <a16:creationId xmlns:a16="http://schemas.microsoft.com/office/drawing/2014/main" id="{93487E75-E680-4348-A3D7-88B60D0C0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" y="3270"/>
              <a:ext cx="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 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21" name="Rectangle 45">
              <a:extLst>
                <a:ext uri="{FF2B5EF4-FFF2-40B4-BE49-F238E27FC236}">
                  <a16:creationId xmlns:a16="http://schemas.microsoft.com/office/drawing/2014/main" id="{E508A608-CDEA-4105-B2A4-674574FDA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3226"/>
              <a:ext cx="5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22" name="Line 46">
              <a:extLst>
                <a:ext uri="{FF2B5EF4-FFF2-40B4-BE49-F238E27FC236}">
                  <a16:creationId xmlns:a16="http://schemas.microsoft.com/office/drawing/2014/main" id="{7560AFA6-3A78-439A-A7E2-4EE119B99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226"/>
              <a:ext cx="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3" name="Line 47">
              <a:extLst>
                <a:ext uri="{FF2B5EF4-FFF2-40B4-BE49-F238E27FC236}">
                  <a16:creationId xmlns:a16="http://schemas.microsoft.com/office/drawing/2014/main" id="{240C1874-EA62-4E88-A8DC-7BE6C9254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226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4" name="Rectangle 48">
              <a:extLst>
                <a:ext uri="{FF2B5EF4-FFF2-40B4-BE49-F238E27FC236}">
                  <a16:creationId xmlns:a16="http://schemas.microsoft.com/office/drawing/2014/main" id="{1FBFF9C7-A9BA-4C11-BE64-C53E4E89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3226"/>
              <a:ext cx="5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25" name="Line 49">
              <a:extLst>
                <a:ext uri="{FF2B5EF4-FFF2-40B4-BE49-F238E27FC236}">
                  <a16:creationId xmlns:a16="http://schemas.microsoft.com/office/drawing/2014/main" id="{BE4F29F6-DDE1-426C-B2BD-0212B83AC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226"/>
              <a:ext cx="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6" name="Line 50">
              <a:extLst>
                <a:ext uri="{FF2B5EF4-FFF2-40B4-BE49-F238E27FC236}">
                  <a16:creationId xmlns:a16="http://schemas.microsoft.com/office/drawing/2014/main" id="{96BD4874-6E86-40B0-B1AC-DCA4B2FE8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226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7" name="Rectangle 51">
              <a:extLst>
                <a:ext uri="{FF2B5EF4-FFF2-40B4-BE49-F238E27FC236}">
                  <a16:creationId xmlns:a16="http://schemas.microsoft.com/office/drawing/2014/main" id="{DD6453A4-D69D-4C88-86A6-063CA180E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3226"/>
              <a:ext cx="50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28" name="Line 52">
              <a:extLst>
                <a:ext uri="{FF2B5EF4-FFF2-40B4-BE49-F238E27FC236}">
                  <a16:creationId xmlns:a16="http://schemas.microsoft.com/office/drawing/2014/main" id="{2CEC3F3A-5DCD-4BF0-A712-6DCEC664D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3226"/>
              <a:ext cx="50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9" name="Rectangle 53">
              <a:extLst>
                <a:ext uri="{FF2B5EF4-FFF2-40B4-BE49-F238E27FC236}">
                  <a16:creationId xmlns:a16="http://schemas.microsoft.com/office/drawing/2014/main" id="{76000CC0-82F2-4D67-8CB3-969D5331F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3226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30" name="Line 54">
              <a:extLst>
                <a:ext uri="{FF2B5EF4-FFF2-40B4-BE49-F238E27FC236}">
                  <a16:creationId xmlns:a16="http://schemas.microsoft.com/office/drawing/2014/main" id="{E8B9387C-0BD3-446B-985C-F1C187A5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3226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1" name="Line 55">
              <a:extLst>
                <a:ext uri="{FF2B5EF4-FFF2-40B4-BE49-F238E27FC236}">
                  <a16:creationId xmlns:a16="http://schemas.microsoft.com/office/drawing/2014/main" id="{8E472D74-EF6E-4B34-A5A9-4F4072FAA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3226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2" name="Rectangle 56">
              <a:extLst>
                <a:ext uri="{FF2B5EF4-FFF2-40B4-BE49-F238E27FC236}">
                  <a16:creationId xmlns:a16="http://schemas.microsoft.com/office/drawing/2014/main" id="{8654BF52-E6CB-42D1-8A54-494218D93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226"/>
              <a:ext cx="50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33" name="Line 57">
              <a:extLst>
                <a:ext uri="{FF2B5EF4-FFF2-40B4-BE49-F238E27FC236}">
                  <a16:creationId xmlns:a16="http://schemas.microsoft.com/office/drawing/2014/main" id="{45D7D6EB-0705-4153-AA1A-13E3525AB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3226"/>
              <a:ext cx="50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4" name="Rectangle 58">
              <a:extLst>
                <a:ext uri="{FF2B5EF4-FFF2-40B4-BE49-F238E27FC236}">
                  <a16:creationId xmlns:a16="http://schemas.microsoft.com/office/drawing/2014/main" id="{233F19CD-CE7F-44AB-AEA0-C865BAA7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3226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35" name="Line 59">
              <a:extLst>
                <a:ext uri="{FF2B5EF4-FFF2-40B4-BE49-F238E27FC236}">
                  <a16:creationId xmlns:a16="http://schemas.microsoft.com/office/drawing/2014/main" id="{52050807-C4CA-46BD-B04A-9E1D9B81A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3226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6" name="Line 60">
              <a:extLst>
                <a:ext uri="{FF2B5EF4-FFF2-40B4-BE49-F238E27FC236}">
                  <a16:creationId xmlns:a16="http://schemas.microsoft.com/office/drawing/2014/main" id="{96A23710-BDDD-44A5-B55D-03E7F76EC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3226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7" name="Rectangle 61">
              <a:extLst>
                <a:ext uri="{FF2B5EF4-FFF2-40B4-BE49-F238E27FC236}">
                  <a16:creationId xmlns:a16="http://schemas.microsoft.com/office/drawing/2014/main" id="{0BA045BE-C70C-415E-823B-BDF5D51F7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3226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38" name="Line 62">
              <a:extLst>
                <a:ext uri="{FF2B5EF4-FFF2-40B4-BE49-F238E27FC236}">
                  <a16:creationId xmlns:a16="http://schemas.microsoft.com/office/drawing/2014/main" id="{721B4554-27CD-4E16-A58C-3189AC2D9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3226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9" name="Line 63">
              <a:extLst>
                <a:ext uri="{FF2B5EF4-FFF2-40B4-BE49-F238E27FC236}">
                  <a16:creationId xmlns:a16="http://schemas.microsoft.com/office/drawing/2014/main" id="{D301C1D6-1337-4B2C-AA83-344DB5BF3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3226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0" name="Rectangle 64">
              <a:extLst>
                <a:ext uri="{FF2B5EF4-FFF2-40B4-BE49-F238E27FC236}">
                  <a16:creationId xmlns:a16="http://schemas.microsoft.com/office/drawing/2014/main" id="{6E221590-B6C0-4DCE-9C29-BBDCD97E6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3229"/>
              <a:ext cx="5" cy="1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41" name="Line 65">
              <a:extLst>
                <a:ext uri="{FF2B5EF4-FFF2-40B4-BE49-F238E27FC236}">
                  <a16:creationId xmlns:a16="http://schemas.microsoft.com/office/drawing/2014/main" id="{BEB2E54B-4077-4EC0-961B-DEA3A31F2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229"/>
              <a:ext cx="0" cy="1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2" name="Rectangle 66">
              <a:extLst>
                <a:ext uri="{FF2B5EF4-FFF2-40B4-BE49-F238E27FC236}">
                  <a16:creationId xmlns:a16="http://schemas.microsoft.com/office/drawing/2014/main" id="{6DEA1D46-28BC-4408-98BD-00E13DCF6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3229"/>
              <a:ext cx="4" cy="1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43" name="Line 67">
              <a:extLst>
                <a:ext uri="{FF2B5EF4-FFF2-40B4-BE49-F238E27FC236}">
                  <a16:creationId xmlns:a16="http://schemas.microsoft.com/office/drawing/2014/main" id="{45C1641F-B859-4BDB-81C4-562C0B080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3229"/>
              <a:ext cx="0" cy="1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4" name="Rectangle 68">
              <a:extLst>
                <a:ext uri="{FF2B5EF4-FFF2-40B4-BE49-F238E27FC236}">
                  <a16:creationId xmlns:a16="http://schemas.microsoft.com/office/drawing/2014/main" id="{1478120F-C35D-4CBC-A301-457826224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3229"/>
              <a:ext cx="4" cy="1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45" name="Line 69">
              <a:extLst>
                <a:ext uri="{FF2B5EF4-FFF2-40B4-BE49-F238E27FC236}">
                  <a16:creationId xmlns:a16="http://schemas.microsoft.com/office/drawing/2014/main" id="{28DD65A0-A377-4151-97B2-764064BD3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3229"/>
              <a:ext cx="0" cy="1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6" name="Rectangle 70">
              <a:extLst>
                <a:ext uri="{FF2B5EF4-FFF2-40B4-BE49-F238E27FC236}">
                  <a16:creationId xmlns:a16="http://schemas.microsoft.com/office/drawing/2014/main" id="{F7B90611-1296-4E1C-BCEC-07BCFA74D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346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0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47" name="Rectangle 71">
              <a:extLst>
                <a:ext uri="{FF2B5EF4-FFF2-40B4-BE49-F238E27FC236}">
                  <a16:creationId xmlns:a16="http://schemas.microsoft.com/office/drawing/2014/main" id="{6BC8FD5D-972E-4BE0-837E-6F83CAC93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3460"/>
              <a:ext cx="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 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48" name="Rectangle 72">
              <a:extLst>
                <a:ext uri="{FF2B5EF4-FFF2-40B4-BE49-F238E27FC236}">
                  <a16:creationId xmlns:a16="http://schemas.microsoft.com/office/drawing/2014/main" id="{FBD91F28-D2A3-445E-BEA4-603266734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3460"/>
              <a:ext cx="24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25286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49" name="Rectangle 73">
              <a:extLst>
                <a:ext uri="{FF2B5EF4-FFF2-40B4-BE49-F238E27FC236}">
                  <a16:creationId xmlns:a16="http://schemas.microsoft.com/office/drawing/2014/main" id="{826F5E41-7668-4411-9092-7F947F5F9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3460"/>
              <a:ext cx="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 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50" name="Rectangle 74">
              <a:extLst>
                <a:ext uri="{FF2B5EF4-FFF2-40B4-BE49-F238E27FC236}">
                  <a16:creationId xmlns:a16="http://schemas.microsoft.com/office/drawing/2014/main" id="{D460380D-98A0-4CF7-BC21-5275ADDCE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3460"/>
              <a:ext cx="24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43062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51" name="Rectangle 75">
              <a:extLst>
                <a:ext uri="{FF2B5EF4-FFF2-40B4-BE49-F238E27FC236}">
                  <a16:creationId xmlns:a16="http://schemas.microsoft.com/office/drawing/2014/main" id="{538926A3-F53F-48ED-820C-08BA8E7BE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3460"/>
              <a:ext cx="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 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52" name="Rectangle 76">
              <a:extLst>
                <a:ext uri="{FF2B5EF4-FFF2-40B4-BE49-F238E27FC236}">
                  <a16:creationId xmlns:a16="http://schemas.microsoft.com/office/drawing/2014/main" id="{0D089E96-B65B-4362-B9C8-BDD23FE9E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3416"/>
              <a:ext cx="5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53" name="Line 77">
              <a:extLst>
                <a:ext uri="{FF2B5EF4-FFF2-40B4-BE49-F238E27FC236}">
                  <a16:creationId xmlns:a16="http://schemas.microsoft.com/office/drawing/2014/main" id="{AFB94767-81DE-4C14-A409-C13453ACD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416"/>
              <a:ext cx="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4" name="Line 78">
              <a:extLst>
                <a:ext uri="{FF2B5EF4-FFF2-40B4-BE49-F238E27FC236}">
                  <a16:creationId xmlns:a16="http://schemas.microsoft.com/office/drawing/2014/main" id="{FB61CC19-CC03-45CE-8641-58C00DAD1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416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5" name="Rectangle 79">
              <a:extLst>
                <a:ext uri="{FF2B5EF4-FFF2-40B4-BE49-F238E27FC236}">
                  <a16:creationId xmlns:a16="http://schemas.microsoft.com/office/drawing/2014/main" id="{065C6422-5CC1-414A-A198-083552FCC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3416"/>
              <a:ext cx="50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56" name="Line 80">
              <a:extLst>
                <a:ext uri="{FF2B5EF4-FFF2-40B4-BE49-F238E27FC236}">
                  <a16:creationId xmlns:a16="http://schemas.microsoft.com/office/drawing/2014/main" id="{D0D8E661-A7B7-451B-8C87-80DA3C5A2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3416"/>
              <a:ext cx="50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7" name="Rectangle 81">
              <a:extLst>
                <a:ext uri="{FF2B5EF4-FFF2-40B4-BE49-F238E27FC236}">
                  <a16:creationId xmlns:a16="http://schemas.microsoft.com/office/drawing/2014/main" id="{50363325-9DAC-4758-95E7-1B9073249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3416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58" name="Line 82">
              <a:extLst>
                <a:ext uri="{FF2B5EF4-FFF2-40B4-BE49-F238E27FC236}">
                  <a16:creationId xmlns:a16="http://schemas.microsoft.com/office/drawing/2014/main" id="{DDE51E86-8172-4B29-86F0-956C31434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3416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9" name="Line 83">
              <a:extLst>
                <a:ext uri="{FF2B5EF4-FFF2-40B4-BE49-F238E27FC236}">
                  <a16:creationId xmlns:a16="http://schemas.microsoft.com/office/drawing/2014/main" id="{F33504A2-DA61-484F-A431-E767BFD3D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3416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0" name="Rectangle 84">
              <a:extLst>
                <a:ext uri="{FF2B5EF4-FFF2-40B4-BE49-F238E27FC236}">
                  <a16:creationId xmlns:a16="http://schemas.microsoft.com/office/drawing/2014/main" id="{60F96ADF-8855-4461-B592-752BC5616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416"/>
              <a:ext cx="50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61" name="Line 85">
              <a:extLst>
                <a:ext uri="{FF2B5EF4-FFF2-40B4-BE49-F238E27FC236}">
                  <a16:creationId xmlns:a16="http://schemas.microsoft.com/office/drawing/2014/main" id="{EDB05BF6-4600-464E-BC48-2C3C7F630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3416"/>
              <a:ext cx="50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2" name="Rectangle 86">
              <a:extLst>
                <a:ext uri="{FF2B5EF4-FFF2-40B4-BE49-F238E27FC236}">
                  <a16:creationId xmlns:a16="http://schemas.microsoft.com/office/drawing/2014/main" id="{050C6943-9C37-42E1-B35C-C1204FED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3416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63" name="Line 87">
              <a:extLst>
                <a:ext uri="{FF2B5EF4-FFF2-40B4-BE49-F238E27FC236}">
                  <a16:creationId xmlns:a16="http://schemas.microsoft.com/office/drawing/2014/main" id="{CA32934C-C07C-4A10-93FC-515391DDE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3416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4" name="Line 88">
              <a:extLst>
                <a:ext uri="{FF2B5EF4-FFF2-40B4-BE49-F238E27FC236}">
                  <a16:creationId xmlns:a16="http://schemas.microsoft.com/office/drawing/2014/main" id="{D285DD43-7F52-41FD-8317-2393D7E99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3416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5" name="Rectangle 89">
              <a:extLst>
                <a:ext uri="{FF2B5EF4-FFF2-40B4-BE49-F238E27FC236}">
                  <a16:creationId xmlns:a16="http://schemas.microsoft.com/office/drawing/2014/main" id="{8504AD2F-F1BC-4D21-B927-2B25EBED9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3419"/>
              <a:ext cx="5" cy="1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66" name="Line 90">
              <a:extLst>
                <a:ext uri="{FF2B5EF4-FFF2-40B4-BE49-F238E27FC236}">
                  <a16:creationId xmlns:a16="http://schemas.microsoft.com/office/drawing/2014/main" id="{B7239285-F425-4160-81C9-024BA3FAF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419"/>
              <a:ext cx="0" cy="1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7" name="Rectangle 91">
              <a:extLst>
                <a:ext uri="{FF2B5EF4-FFF2-40B4-BE49-F238E27FC236}">
                  <a16:creationId xmlns:a16="http://schemas.microsoft.com/office/drawing/2014/main" id="{8051D3F6-6493-4637-BA99-4E5063101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3419"/>
              <a:ext cx="4" cy="1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68" name="Line 92">
              <a:extLst>
                <a:ext uri="{FF2B5EF4-FFF2-40B4-BE49-F238E27FC236}">
                  <a16:creationId xmlns:a16="http://schemas.microsoft.com/office/drawing/2014/main" id="{67A55C7F-3E49-4E5F-97B9-157CFD95B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3419"/>
              <a:ext cx="0" cy="1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9" name="Rectangle 93">
              <a:extLst>
                <a:ext uri="{FF2B5EF4-FFF2-40B4-BE49-F238E27FC236}">
                  <a16:creationId xmlns:a16="http://schemas.microsoft.com/office/drawing/2014/main" id="{C57EBF02-6080-4457-934C-57FA2C9F6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3419"/>
              <a:ext cx="4" cy="1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70" name="Line 94">
              <a:extLst>
                <a:ext uri="{FF2B5EF4-FFF2-40B4-BE49-F238E27FC236}">
                  <a16:creationId xmlns:a16="http://schemas.microsoft.com/office/drawing/2014/main" id="{57AC2696-D32A-4696-AF51-8A34AC1AD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3419"/>
              <a:ext cx="0" cy="1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1" name="Rectangle 95">
              <a:extLst>
                <a:ext uri="{FF2B5EF4-FFF2-40B4-BE49-F238E27FC236}">
                  <a16:creationId xmlns:a16="http://schemas.microsoft.com/office/drawing/2014/main" id="{522181DB-CC7F-422D-9F82-EDA728EF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365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1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72" name="Rectangle 96">
              <a:extLst>
                <a:ext uri="{FF2B5EF4-FFF2-40B4-BE49-F238E27FC236}">
                  <a16:creationId xmlns:a16="http://schemas.microsoft.com/office/drawing/2014/main" id="{E1E375E9-39A9-49DC-A548-03697528B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3650"/>
              <a:ext cx="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 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73" name="Rectangle 97">
              <a:extLst>
                <a:ext uri="{FF2B5EF4-FFF2-40B4-BE49-F238E27FC236}">
                  <a16:creationId xmlns:a16="http://schemas.microsoft.com/office/drawing/2014/main" id="{1D507E21-A211-49B8-8042-1FE383EC7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3650"/>
              <a:ext cx="19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8850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74" name="Rectangle 98">
              <a:extLst>
                <a:ext uri="{FF2B5EF4-FFF2-40B4-BE49-F238E27FC236}">
                  <a16:creationId xmlns:a16="http://schemas.microsoft.com/office/drawing/2014/main" id="{AE330475-D02D-441F-A63E-66A749A65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" y="3650"/>
              <a:ext cx="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 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75" name="Rectangle 99">
              <a:extLst>
                <a:ext uri="{FF2B5EF4-FFF2-40B4-BE49-F238E27FC236}">
                  <a16:creationId xmlns:a16="http://schemas.microsoft.com/office/drawing/2014/main" id="{DD5BC59F-1C6B-49EF-8FD1-E62D9B4C2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3650"/>
              <a:ext cx="24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90003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76" name="Rectangle 100">
              <a:extLst>
                <a:ext uri="{FF2B5EF4-FFF2-40B4-BE49-F238E27FC236}">
                  <a16:creationId xmlns:a16="http://schemas.microsoft.com/office/drawing/2014/main" id="{66529FC0-2ED6-4898-9B7F-48B5D621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3650"/>
              <a:ext cx="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100">
                  <a:solidFill>
                    <a:srgbClr val="0000FF"/>
                  </a:solidFill>
                  <a:latin typeface="Palatino"/>
                </a:rPr>
                <a:t> 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77" name="Rectangle 101">
              <a:extLst>
                <a:ext uri="{FF2B5EF4-FFF2-40B4-BE49-F238E27FC236}">
                  <a16:creationId xmlns:a16="http://schemas.microsoft.com/office/drawing/2014/main" id="{20839023-969D-4952-B554-B4ECEBB44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3606"/>
              <a:ext cx="5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78" name="Line 102">
              <a:extLst>
                <a:ext uri="{FF2B5EF4-FFF2-40B4-BE49-F238E27FC236}">
                  <a16:creationId xmlns:a16="http://schemas.microsoft.com/office/drawing/2014/main" id="{ED3B7125-0760-4D0A-A3F1-A19516531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606"/>
              <a:ext cx="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9" name="Line 103">
              <a:extLst>
                <a:ext uri="{FF2B5EF4-FFF2-40B4-BE49-F238E27FC236}">
                  <a16:creationId xmlns:a16="http://schemas.microsoft.com/office/drawing/2014/main" id="{C8A7183C-3B05-4AD9-B9D1-E1ADD9FB6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606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0" name="Rectangle 104">
              <a:extLst>
                <a:ext uri="{FF2B5EF4-FFF2-40B4-BE49-F238E27FC236}">
                  <a16:creationId xmlns:a16="http://schemas.microsoft.com/office/drawing/2014/main" id="{8DD47FD6-B062-4A1D-B976-94B9CD757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3606"/>
              <a:ext cx="50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81" name="Line 105">
              <a:extLst>
                <a:ext uri="{FF2B5EF4-FFF2-40B4-BE49-F238E27FC236}">
                  <a16:creationId xmlns:a16="http://schemas.microsoft.com/office/drawing/2014/main" id="{89189FA0-23A9-45E3-991E-BCB159A86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3606"/>
              <a:ext cx="50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2" name="Rectangle 106">
              <a:extLst>
                <a:ext uri="{FF2B5EF4-FFF2-40B4-BE49-F238E27FC236}">
                  <a16:creationId xmlns:a16="http://schemas.microsoft.com/office/drawing/2014/main" id="{D799C89F-4601-456A-9E4E-6CCC82DC2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3606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83" name="Line 107">
              <a:extLst>
                <a:ext uri="{FF2B5EF4-FFF2-40B4-BE49-F238E27FC236}">
                  <a16:creationId xmlns:a16="http://schemas.microsoft.com/office/drawing/2014/main" id="{FD1FFFBA-107B-46A8-82A2-234141764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3606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4" name="Line 108">
              <a:extLst>
                <a:ext uri="{FF2B5EF4-FFF2-40B4-BE49-F238E27FC236}">
                  <a16:creationId xmlns:a16="http://schemas.microsoft.com/office/drawing/2014/main" id="{A864E86B-7503-4BCC-A168-5D572C5D9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3606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5" name="Rectangle 109">
              <a:extLst>
                <a:ext uri="{FF2B5EF4-FFF2-40B4-BE49-F238E27FC236}">
                  <a16:creationId xmlns:a16="http://schemas.microsoft.com/office/drawing/2014/main" id="{C7120DA7-4740-4D73-BC53-6A1A11054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606"/>
              <a:ext cx="50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86" name="Line 110">
              <a:extLst>
                <a:ext uri="{FF2B5EF4-FFF2-40B4-BE49-F238E27FC236}">
                  <a16:creationId xmlns:a16="http://schemas.microsoft.com/office/drawing/2014/main" id="{8834063C-1BE5-4C07-B846-47C35C5D9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3606"/>
              <a:ext cx="50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7" name="Rectangle 111">
              <a:extLst>
                <a:ext uri="{FF2B5EF4-FFF2-40B4-BE49-F238E27FC236}">
                  <a16:creationId xmlns:a16="http://schemas.microsoft.com/office/drawing/2014/main" id="{E941DE60-3A26-4BE7-A5B3-2F77D8D6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3606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88" name="Line 112">
              <a:extLst>
                <a:ext uri="{FF2B5EF4-FFF2-40B4-BE49-F238E27FC236}">
                  <a16:creationId xmlns:a16="http://schemas.microsoft.com/office/drawing/2014/main" id="{D494FB67-FB4E-4EAB-88C4-807EF9BE0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3606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9" name="Line 113">
              <a:extLst>
                <a:ext uri="{FF2B5EF4-FFF2-40B4-BE49-F238E27FC236}">
                  <a16:creationId xmlns:a16="http://schemas.microsoft.com/office/drawing/2014/main" id="{98FC9028-54F0-4562-85F2-D75945A1C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3606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0" name="Rectangle 114">
              <a:extLst>
                <a:ext uri="{FF2B5EF4-FFF2-40B4-BE49-F238E27FC236}">
                  <a16:creationId xmlns:a16="http://schemas.microsoft.com/office/drawing/2014/main" id="{410E013D-B7B6-4EFC-A205-E1EBCEA7C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3609"/>
              <a:ext cx="5" cy="1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91" name="Line 115">
              <a:extLst>
                <a:ext uri="{FF2B5EF4-FFF2-40B4-BE49-F238E27FC236}">
                  <a16:creationId xmlns:a16="http://schemas.microsoft.com/office/drawing/2014/main" id="{181D44F2-6B39-43BD-97BE-A76C6A0CA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609"/>
              <a:ext cx="0" cy="1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2" name="Rectangle 116">
              <a:extLst>
                <a:ext uri="{FF2B5EF4-FFF2-40B4-BE49-F238E27FC236}">
                  <a16:creationId xmlns:a16="http://schemas.microsoft.com/office/drawing/2014/main" id="{4EBE7C6A-F612-4C74-BC22-2A5BFFC84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3796"/>
              <a:ext cx="5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93" name="Line 117">
              <a:extLst>
                <a:ext uri="{FF2B5EF4-FFF2-40B4-BE49-F238E27FC236}">
                  <a16:creationId xmlns:a16="http://schemas.microsoft.com/office/drawing/2014/main" id="{5AEAF0F3-C25F-42A1-B599-DF8C240EC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796"/>
              <a:ext cx="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4" name="Line 118">
              <a:extLst>
                <a:ext uri="{FF2B5EF4-FFF2-40B4-BE49-F238E27FC236}">
                  <a16:creationId xmlns:a16="http://schemas.microsoft.com/office/drawing/2014/main" id="{B28224F6-589F-4FC9-9038-47CC13A3E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796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5" name="Rectangle 119">
              <a:extLst>
                <a:ext uri="{FF2B5EF4-FFF2-40B4-BE49-F238E27FC236}">
                  <a16:creationId xmlns:a16="http://schemas.microsoft.com/office/drawing/2014/main" id="{67A5B764-CB2C-41F2-877C-B0C0077F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3796"/>
              <a:ext cx="5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96" name="Line 120">
              <a:extLst>
                <a:ext uri="{FF2B5EF4-FFF2-40B4-BE49-F238E27FC236}">
                  <a16:creationId xmlns:a16="http://schemas.microsoft.com/office/drawing/2014/main" id="{204CDF07-05B6-43CF-8FFA-FF5876E41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796"/>
              <a:ext cx="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7" name="Line 121">
              <a:extLst>
                <a:ext uri="{FF2B5EF4-FFF2-40B4-BE49-F238E27FC236}">
                  <a16:creationId xmlns:a16="http://schemas.microsoft.com/office/drawing/2014/main" id="{F3752CB0-67D9-4221-A871-EEF933686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796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8" name="Rectangle 122">
              <a:extLst>
                <a:ext uri="{FF2B5EF4-FFF2-40B4-BE49-F238E27FC236}">
                  <a16:creationId xmlns:a16="http://schemas.microsoft.com/office/drawing/2014/main" id="{7ED8D2EA-6083-40C6-B0AB-C4EC53503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3796"/>
              <a:ext cx="50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99" name="Line 123">
              <a:extLst>
                <a:ext uri="{FF2B5EF4-FFF2-40B4-BE49-F238E27FC236}">
                  <a16:creationId xmlns:a16="http://schemas.microsoft.com/office/drawing/2014/main" id="{4FBB5643-1521-4801-A2F8-9508DC7A1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3796"/>
              <a:ext cx="50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0" name="Rectangle 124">
              <a:extLst>
                <a:ext uri="{FF2B5EF4-FFF2-40B4-BE49-F238E27FC236}">
                  <a16:creationId xmlns:a16="http://schemas.microsoft.com/office/drawing/2014/main" id="{6C8D8B42-F9E0-4829-84EE-AE0A02605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3609"/>
              <a:ext cx="4" cy="1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501" name="Line 125">
              <a:extLst>
                <a:ext uri="{FF2B5EF4-FFF2-40B4-BE49-F238E27FC236}">
                  <a16:creationId xmlns:a16="http://schemas.microsoft.com/office/drawing/2014/main" id="{87B9EB46-242C-44AA-BA84-3251FE2B5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3609"/>
              <a:ext cx="0" cy="1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2" name="Rectangle 126">
              <a:extLst>
                <a:ext uri="{FF2B5EF4-FFF2-40B4-BE49-F238E27FC236}">
                  <a16:creationId xmlns:a16="http://schemas.microsoft.com/office/drawing/2014/main" id="{4EFC6ADB-C2B9-4982-8897-D5E00FFC6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3796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503" name="Line 127">
              <a:extLst>
                <a:ext uri="{FF2B5EF4-FFF2-40B4-BE49-F238E27FC236}">
                  <a16:creationId xmlns:a16="http://schemas.microsoft.com/office/drawing/2014/main" id="{66702E73-682B-4743-A296-A7FDC2FF6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3796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4" name="Line 128">
              <a:extLst>
                <a:ext uri="{FF2B5EF4-FFF2-40B4-BE49-F238E27FC236}">
                  <a16:creationId xmlns:a16="http://schemas.microsoft.com/office/drawing/2014/main" id="{7671D0FD-C59E-485E-A8A1-7B705E28B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3796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5" name="Rectangle 129">
              <a:extLst>
                <a:ext uri="{FF2B5EF4-FFF2-40B4-BE49-F238E27FC236}">
                  <a16:creationId xmlns:a16="http://schemas.microsoft.com/office/drawing/2014/main" id="{8E5845DE-5388-40EA-BD50-9E0689E14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796"/>
              <a:ext cx="50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506" name="Line 130">
              <a:extLst>
                <a:ext uri="{FF2B5EF4-FFF2-40B4-BE49-F238E27FC236}">
                  <a16:creationId xmlns:a16="http://schemas.microsoft.com/office/drawing/2014/main" id="{FB029E40-0165-4205-9CD9-217F6048E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3796"/>
              <a:ext cx="50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7" name="Rectangle 131">
              <a:extLst>
                <a:ext uri="{FF2B5EF4-FFF2-40B4-BE49-F238E27FC236}">
                  <a16:creationId xmlns:a16="http://schemas.microsoft.com/office/drawing/2014/main" id="{AE1BB229-A610-46B0-954C-D0F3C09A8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3609"/>
              <a:ext cx="4" cy="1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508" name="Line 132">
              <a:extLst>
                <a:ext uri="{FF2B5EF4-FFF2-40B4-BE49-F238E27FC236}">
                  <a16:creationId xmlns:a16="http://schemas.microsoft.com/office/drawing/2014/main" id="{F04C044D-2A98-43B3-A3AA-CA5973A80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3609"/>
              <a:ext cx="0" cy="1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9" name="Rectangle 133">
              <a:extLst>
                <a:ext uri="{FF2B5EF4-FFF2-40B4-BE49-F238E27FC236}">
                  <a16:creationId xmlns:a16="http://schemas.microsoft.com/office/drawing/2014/main" id="{4833C3D3-2160-4CFE-9BAD-C16377186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3796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510" name="Line 134">
              <a:extLst>
                <a:ext uri="{FF2B5EF4-FFF2-40B4-BE49-F238E27FC236}">
                  <a16:creationId xmlns:a16="http://schemas.microsoft.com/office/drawing/2014/main" id="{0F67469F-4549-4A79-B36B-0B51C3800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3796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1" name="Line 135">
              <a:extLst>
                <a:ext uri="{FF2B5EF4-FFF2-40B4-BE49-F238E27FC236}">
                  <a16:creationId xmlns:a16="http://schemas.microsoft.com/office/drawing/2014/main" id="{39310790-9E00-4638-BE53-A7CE48121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3796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2" name="Rectangle 136">
              <a:extLst>
                <a:ext uri="{FF2B5EF4-FFF2-40B4-BE49-F238E27FC236}">
                  <a16:creationId xmlns:a16="http://schemas.microsoft.com/office/drawing/2014/main" id="{42970D89-3031-4DB9-8B93-FEF79B558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3796"/>
              <a:ext cx="4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513" name="Line 137">
              <a:extLst>
                <a:ext uri="{FF2B5EF4-FFF2-40B4-BE49-F238E27FC236}">
                  <a16:creationId xmlns:a16="http://schemas.microsoft.com/office/drawing/2014/main" id="{9A15188A-FA88-4765-B057-F4A85BDB1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3796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4" name="Line 138">
              <a:extLst>
                <a:ext uri="{FF2B5EF4-FFF2-40B4-BE49-F238E27FC236}">
                  <a16:creationId xmlns:a16="http://schemas.microsoft.com/office/drawing/2014/main" id="{67A9CEF3-6BA5-43C4-9E84-182DE172D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3796"/>
              <a:ext cx="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>
            <a:extLst>
              <a:ext uri="{FF2B5EF4-FFF2-40B4-BE49-F238E27FC236}">
                <a16:creationId xmlns:a16="http://schemas.microsoft.com/office/drawing/2014/main" id="{5D907E33-BCBB-4D39-9612-FAE3F8954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4450" y="163513"/>
            <a:ext cx="6764338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Background</a:t>
            </a:r>
          </a:p>
        </p:txBody>
      </p:sp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3EA60F3D-13F4-43FE-8B3E-FB1EDF070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250950"/>
            <a:ext cx="6578600" cy="44831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Program must be brought (from disk)  into memory and placed within a process for it to be run</a:t>
            </a:r>
            <a:endParaRPr lang="en-US" altLang="en-US" sz="80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Main memory and registers are only storage CPU can access directly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Memory unit only sees a stream of addresses + read requests, or address + data and write requests</a:t>
            </a:r>
            <a:endParaRPr lang="en-US" altLang="en-US" sz="80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Register access in one CPU clock (or less)</a:t>
            </a:r>
            <a:endParaRPr lang="en-US" altLang="en-US" sz="80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Protection of memory required to ensure correct operation</a:t>
            </a:r>
          </a:p>
          <a:p>
            <a:pPr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endParaRPr lang="en-US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ED4B1CB-A174-41A5-AA91-FB218BC7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891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Address Binding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3422599-6AC4-4774-9D6D-5C5BF497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0" y="1144588"/>
            <a:ext cx="7448550" cy="4926012"/>
          </a:xfrm>
        </p:spPr>
        <p:txBody>
          <a:bodyPr/>
          <a:lstStyle/>
          <a:p>
            <a:pPr eaLnBrk="1" hangingPunct="1"/>
            <a:r>
              <a:rPr lang="en-US" altLang="en-US" sz="1600"/>
              <a:t>Programs on disk, ready to be brought into memory to execute form an </a:t>
            </a:r>
            <a:r>
              <a:rPr lang="en-US" altLang="en-US" sz="1600" b="1">
                <a:solidFill>
                  <a:srgbClr val="0000FF"/>
                </a:solidFill>
              </a:rPr>
              <a:t>input queue</a:t>
            </a:r>
          </a:p>
          <a:p>
            <a:pPr lvl="1" eaLnBrk="1" hangingPunct="1"/>
            <a:r>
              <a:rPr lang="en-US" altLang="en-US" sz="1600"/>
              <a:t>Without support, must be loaded into address 0000</a:t>
            </a:r>
          </a:p>
          <a:p>
            <a:pPr eaLnBrk="1" hangingPunct="1"/>
            <a:r>
              <a:rPr lang="en-US" altLang="en-US" sz="1600"/>
              <a:t>Inconvenient to have first user process physical address always at 0000 </a:t>
            </a:r>
          </a:p>
          <a:p>
            <a:pPr lvl="1" eaLnBrk="1" hangingPunct="1"/>
            <a:r>
              <a:rPr lang="en-US" altLang="en-US" sz="1600"/>
              <a:t>How can it not be?</a:t>
            </a:r>
          </a:p>
          <a:p>
            <a:pPr eaLnBrk="1" hangingPunct="1"/>
            <a:r>
              <a:rPr lang="en-US" altLang="en-US" sz="1600"/>
              <a:t>Further, addresses represented in different ways at different stages of a program</a:t>
            </a:r>
            <a:r>
              <a:rPr lang="ja-JP" altLang="en-US" sz="1600"/>
              <a:t>’</a:t>
            </a:r>
            <a:r>
              <a:rPr lang="en-US" altLang="ja-JP" sz="1600"/>
              <a:t>s life</a:t>
            </a:r>
          </a:p>
          <a:p>
            <a:pPr lvl="1" eaLnBrk="1" hangingPunct="1"/>
            <a:r>
              <a:rPr lang="en-US" altLang="en-US" sz="1600"/>
              <a:t>Source code addresses usually symbolic</a:t>
            </a:r>
          </a:p>
          <a:p>
            <a:pPr lvl="1" eaLnBrk="1" hangingPunct="1"/>
            <a:r>
              <a:rPr lang="en-US" altLang="en-US" sz="1600"/>
              <a:t>Compiled code addresses </a:t>
            </a:r>
            <a:r>
              <a:rPr lang="en-US" altLang="en-US" sz="1600" b="1">
                <a:solidFill>
                  <a:srgbClr val="0000FF"/>
                </a:solidFill>
              </a:rPr>
              <a:t>bind </a:t>
            </a:r>
            <a:r>
              <a:rPr lang="en-US" altLang="en-US" sz="1600"/>
              <a:t>to relocatable addresses</a:t>
            </a:r>
          </a:p>
          <a:p>
            <a:pPr lvl="2" eaLnBrk="1" hangingPunct="1"/>
            <a:r>
              <a:rPr lang="en-US" altLang="en-US" sz="1600"/>
              <a:t>i.e. </a:t>
            </a:r>
            <a:r>
              <a:rPr lang="ja-JP" altLang="en-US" sz="1600"/>
              <a:t>“</a:t>
            </a:r>
            <a:r>
              <a:rPr lang="en-US" altLang="ja-JP" sz="1600"/>
              <a:t>14 bytes from beginning of this module</a:t>
            </a:r>
            <a:r>
              <a:rPr lang="ja-JP" altLang="en-US" sz="1600"/>
              <a:t>”</a:t>
            </a:r>
            <a:endParaRPr lang="en-US" altLang="ja-JP" sz="1600"/>
          </a:p>
          <a:p>
            <a:pPr lvl="1" eaLnBrk="1" hangingPunct="1"/>
            <a:r>
              <a:rPr lang="en-US" altLang="en-US" sz="1600"/>
              <a:t>Linker or loader will bind relocatable addresses to absolute addresses</a:t>
            </a:r>
          </a:p>
          <a:p>
            <a:pPr lvl="2" eaLnBrk="1" hangingPunct="1"/>
            <a:r>
              <a:rPr lang="en-US" altLang="en-US" sz="1600"/>
              <a:t>i.e. 74014</a:t>
            </a:r>
          </a:p>
          <a:p>
            <a:pPr lvl="1" eaLnBrk="1" hangingPunct="1"/>
            <a:r>
              <a:rPr lang="en-US" altLang="en-US" sz="1600"/>
              <a:t>Each binding maps one address space to another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A210F6C-9376-4009-B683-4C581F771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7950" y="290513"/>
            <a:ext cx="813435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/>
              <a:t>Binding of Instructions and Data to Memory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689BC82-3684-4B3B-BC64-2D4BD05E9A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809625"/>
            <a:ext cx="7131050" cy="41148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Address binding of instructions and data to memory addresses can happen at three different stages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b="1"/>
              <a:t>Compile time</a:t>
            </a:r>
            <a:r>
              <a:rPr lang="en-US" altLang="en-US"/>
              <a:t>:  If memory location known a priori, </a:t>
            </a:r>
            <a:r>
              <a:rPr lang="en-US" altLang="en-US" b="1">
                <a:solidFill>
                  <a:srgbClr val="3366FF"/>
                </a:solidFill>
              </a:rPr>
              <a:t>absolute code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can be generated; must recompile code if starting location changes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b="1"/>
              <a:t>Load time</a:t>
            </a:r>
            <a:r>
              <a:rPr lang="en-US" altLang="en-US"/>
              <a:t>:  Must generate </a:t>
            </a:r>
            <a:r>
              <a:rPr lang="en-US" altLang="en-US" b="1">
                <a:solidFill>
                  <a:srgbClr val="3366FF"/>
                </a:solidFill>
              </a:rPr>
              <a:t>relocatable code</a:t>
            </a:r>
            <a:r>
              <a:rPr lang="en-US" altLang="en-US"/>
              <a:t> if memory location is not known at compile time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b="1"/>
              <a:t>Execution time</a:t>
            </a:r>
            <a:r>
              <a:rPr lang="en-US" altLang="en-US"/>
              <a:t>:  Binding delayed until run time if the process can be moved during its execution from one memory segment to another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/>
              <a:t>Need hardware support for address maps (e.g., base and limit</a:t>
            </a:r>
            <a:r>
              <a:rPr lang="en-US" altLang="en-US" i="1"/>
              <a:t> </a:t>
            </a:r>
            <a:r>
              <a:rPr lang="en-US" altLang="en-US"/>
              <a:t>registers)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1618507-8214-4FB5-8552-717D791A1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6200" y="100013"/>
            <a:ext cx="795655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Multistep Processing of a User Program </a:t>
            </a:r>
          </a:p>
        </p:txBody>
      </p:sp>
      <p:pic>
        <p:nvPicPr>
          <p:cNvPr id="34819" name="Picture 4" descr="8">
            <a:extLst>
              <a:ext uri="{FF2B5EF4-FFF2-40B4-BE49-F238E27FC236}">
                <a16:creationId xmlns:a16="http://schemas.microsoft.com/office/drawing/2014/main" id="{40935ADA-208C-48CF-9A04-4C9EA33D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1231900"/>
            <a:ext cx="2554287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E944915-C4E1-47ED-A9B2-13594F7AB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0363" y="198438"/>
            <a:ext cx="7548562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Logical vs. Physical Address Space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E95E874-F696-42EE-90E7-D7A90350F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7125" y="1236663"/>
            <a:ext cx="7127875" cy="4468812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The concept of a logical address space that is bound to a separate </a:t>
            </a:r>
            <a:r>
              <a:rPr lang="en-US" altLang="en-US" b="1">
                <a:solidFill>
                  <a:srgbClr val="3366FF"/>
                </a:solidFill>
              </a:rPr>
              <a:t>physical address space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is central to proper memory management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b="1">
                <a:solidFill>
                  <a:srgbClr val="3366FF"/>
                </a:solidFill>
              </a:rPr>
              <a:t>Logical address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generated by the CPU; also referred to as </a:t>
            </a:r>
            <a:r>
              <a:rPr lang="en-US" altLang="en-US" b="1">
                <a:solidFill>
                  <a:srgbClr val="3366FF"/>
                </a:solidFill>
              </a:rPr>
              <a:t>virtual address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b="1">
                <a:solidFill>
                  <a:srgbClr val="3366FF"/>
                </a:solidFill>
              </a:rPr>
              <a:t>Physical address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address seen by the memory unit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>
                <a:solidFill>
                  <a:srgbClr val="3366FF"/>
                </a:solidFill>
              </a:rPr>
              <a:t>Logical address space </a:t>
            </a:r>
            <a:r>
              <a:rPr lang="en-US" altLang="en-US"/>
              <a:t>is the set of all logical addresses generated by a program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>
                <a:solidFill>
                  <a:srgbClr val="3366FF"/>
                </a:solidFill>
              </a:rPr>
              <a:t>Physical address space </a:t>
            </a:r>
            <a:r>
              <a:rPr lang="en-US" altLang="en-US"/>
              <a:t>is the set of all physical addresses generated by a program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55DFB19D-8CD7-374E-93C3-3427CC06C4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812AAC09-44D3-5540-A76F-F76F8887BB3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D494B3FE-53B0-E440-9A9B-ABF54A0C63FE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ABB46C2A-DBBF-2F44-9DD8-9AA6E3D75EB1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3B148348-D753-0A4F-BC14-61EDA13F40B8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10879</TotalTime>
  <Words>2782</Words>
  <Application>Microsoft Office PowerPoint</Application>
  <PresentationFormat>Widescreen</PresentationFormat>
  <Paragraphs>495</Paragraphs>
  <Slides>42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Arial</vt:lpstr>
      <vt:lpstr>Calibri</vt:lpstr>
      <vt:lpstr>Calibri Light</vt:lpstr>
      <vt:lpstr>Helvetica</vt:lpstr>
      <vt:lpstr>Monotype Sorts</vt:lpstr>
      <vt:lpstr>Palatino</vt:lpstr>
      <vt:lpstr>Times New Roman</vt:lpstr>
      <vt:lpstr>Verdana</vt:lpstr>
      <vt:lpstr>Wingdings</vt:lpstr>
      <vt:lpstr>Presentation3</vt:lpstr>
      <vt:lpstr>Custom Design</vt:lpstr>
      <vt:lpstr>1_Custom Design</vt:lpstr>
      <vt:lpstr>2_Custom Design</vt:lpstr>
      <vt:lpstr>3_Custom Design</vt:lpstr>
      <vt:lpstr>Document</vt:lpstr>
      <vt:lpstr>PowerPoint Presentation</vt:lpstr>
      <vt:lpstr>Chapter 8:  Memory Management</vt:lpstr>
      <vt:lpstr>Main Memory – Chapter 8</vt:lpstr>
      <vt:lpstr>PowerPoint Presentation</vt:lpstr>
      <vt:lpstr>Background</vt:lpstr>
      <vt:lpstr>Address Binding</vt:lpstr>
      <vt:lpstr>Binding of Instructions and Data to Memory</vt:lpstr>
      <vt:lpstr>Multistep Processing of a User Program </vt:lpstr>
      <vt:lpstr>Logical vs. Physical Address Space</vt:lpstr>
      <vt:lpstr>Swapping</vt:lpstr>
      <vt:lpstr>Schematic View of Swapping</vt:lpstr>
      <vt:lpstr>Contiguous Allocation</vt:lpstr>
      <vt:lpstr>Multiple-partition allocation </vt:lpstr>
      <vt:lpstr>Dynamic Storage-Allocation Problem</vt:lpstr>
      <vt:lpstr>Fragmentation</vt:lpstr>
      <vt:lpstr>Fragmentation (Cont.)</vt:lpstr>
      <vt:lpstr>Paging</vt:lpstr>
      <vt:lpstr>Address Translation Scheme</vt:lpstr>
      <vt:lpstr>Paging Hardware</vt:lpstr>
      <vt:lpstr>Paging Model of Logical and  Physical Memory</vt:lpstr>
      <vt:lpstr>Paging Example</vt:lpstr>
      <vt:lpstr>Free Frames</vt:lpstr>
      <vt:lpstr>Associative Memory</vt:lpstr>
      <vt:lpstr>Paging Hardware With TLB</vt:lpstr>
      <vt:lpstr>Effective Access Time</vt:lpstr>
      <vt:lpstr>Memory Protection</vt:lpstr>
      <vt:lpstr>Valid (v) or Invalid (i) Bit In A Page Table</vt:lpstr>
      <vt:lpstr>Page Table Structure</vt:lpstr>
      <vt:lpstr>Two-level paging example</vt:lpstr>
      <vt:lpstr>Two-level paging example</vt:lpstr>
      <vt:lpstr>Address-translation scheme</vt:lpstr>
      <vt:lpstr>Hashed Page Tables</vt:lpstr>
      <vt:lpstr>Inverted Page Table</vt:lpstr>
      <vt:lpstr>Inverted page table architecture</vt:lpstr>
      <vt:lpstr>Shared pages</vt:lpstr>
      <vt:lpstr>Shared pages example</vt:lpstr>
      <vt:lpstr>Segmentation</vt:lpstr>
      <vt:lpstr>Logical view of segmentation</vt:lpstr>
      <vt:lpstr>Segmentation architecture</vt:lpstr>
      <vt:lpstr>Segmentation architecture (cont.) </vt:lpstr>
      <vt:lpstr>Segmentation Hardware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Samantha Rajapaksha</cp:lastModifiedBy>
  <cp:revision>273</cp:revision>
  <cp:lastPrinted>2013-09-30T19:34:56Z</cp:lastPrinted>
  <dcterms:created xsi:type="dcterms:W3CDTF">2011-01-13T23:43:38Z</dcterms:created>
  <dcterms:modified xsi:type="dcterms:W3CDTF">2022-04-24T03:22:13Z</dcterms:modified>
</cp:coreProperties>
</file>