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D910C-8CC8-4CD3-AC5E-38E797FAFE8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D1175-CF86-49C2-8CE7-AE91DF77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0A0F-98AB-4DD4-BC94-44D49E98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356BA-28DC-4A92-925B-4E8A1C140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B91C-4BE5-4F06-B411-A716CBD5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2725-D4A4-46FC-AE30-1E3CC0B1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BD53B-05BA-44E7-A014-98D42F5B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64F9-1D7F-4693-BC1B-C51DCD59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7064C-65CE-4498-9CEC-4573BB31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9A4B-2A7F-4C8A-A63A-1344725C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6D40D-DE48-40B4-8DCD-2C5AA179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71-3BC3-4F07-A8D1-E84EDAF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4948B-6E7A-4C05-8497-6FC28ECD8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1099E-69E8-46CF-80B8-92197DBB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79AA3-6C31-4A91-A79D-E004E768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FBE8-FAAD-44AF-837F-03431416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FF5A-9CD8-4E73-B0AD-999693F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51E3-E171-462E-83CC-F528C096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FF75-7606-4330-976E-868181E8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6440-DBF7-4450-B2FD-FC019C4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7204E-9E5D-4FF5-8788-58133E09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3B2-9739-4E61-963A-0E6EB8BC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0437-1727-4B5A-B30A-11A29455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A88B7-EAE7-4194-8487-EFEDEAE2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2682-A7E6-40AD-AA79-7EE3EAFC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67D7-7DAB-4C89-B8D8-AC296CBF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6206-0CCD-4E45-9118-A317BD4A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8CF9-547D-4FC1-9419-06BF60CD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7025-783A-4111-B7F6-D1C63B5B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920EC-DFB8-4261-AF2B-DB12404B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44283-99A3-4E86-BAED-9DF15941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5C9A4-7C87-476A-9664-3E7959ED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CB04-8E4F-49DF-B6C8-B904306D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0232-FAF0-44D4-AB5E-ADD84FB6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004E-D42D-4C81-91AF-78FCC519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871C1-9671-40EB-994D-5ECD0BF1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BE7DA-394C-4865-8DE6-49070BF6A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FF08-C7CF-49D3-B4E9-5DE14C948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54506-BA78-4EB5-9454-30CAB3C4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6A5D7-6A8D-4FD9-AC3C-98B0CBA0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B1653-4F63-4F5F-B049-A7BBAE6E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F36A-C52E-4FBC-A54A-A0CDD824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A7FBD-829E-454D-90D9-A7823A18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D8F91-89C5-4FD9-AA10-76D67B91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C41FB-2DFF-444F-A5A0-05BD061A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1FD78-8690-4DC6-8A29-14C4B5C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6B316-7E26-44DE-A99D-B5B63323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3F56-E71A-4AB8-9D91-8C40B503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9E09-BA97-49E5-BDC7-5CC7703F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F767-7DE2-4400-AFB5-54F7F158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BBDC3-5966-4E55-938D-9A225220C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5B86D-F20D-42AE-B937-D0213A46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C940F-8F1E-4E39-A562-9263CD34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0D30-B16A-4EC4-906A-CFEB2225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0536-BDB0-4221-86CD-53C72A27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26F56-1EDA-453C-8FF8-D18AB68B6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209F0-7DD7-46E7-A16E-BC7C4743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7A4F-0DF5-4B74-9BB3-7A9271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4624-9D65-403A-A636-F877EDAB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CD670-5E13-465B-87B7-697A34D1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1D937-4202-48DF-A624-918B94A7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9B68-18F8-4E52-BAD1-90DBEEEDD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B736-E34E-4A89-A49A-5FBDE8BF9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24F9-538E-4406-94D0-1CC7ED0A491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9B58-1397-498A-8C2C-3341DC58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C16B-447D-4C9F-960C-D9243133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EFB36-C91A-47CF-BC92-FE1B2127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.gov.lk/moh_final/english/public/elfinder/files/Downloade/NCDbook2018.pdf" TargetMode="External"/><Relationship Id="rId2" Type="http://schemas.openxmlformats.org/officeDocument/2006/relationships/hyperlink" Target="https://adicsrilanka.org/alcohol-fact-sheet-202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baccotactics.org/wiki/sri-lanka-country-profi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BB3D7C-C7AE-451A-B128-848D49D72308}"/>
              </a:ext>
            </a:extLst>
          </p:cNvPr>
          <p:cNvGrpSpPr/>
          <p:nvPr/>
        </p:nvGrpSpPr>
        <p:grpSpPr>
          <a:xfrm>
            <a:off x="0" y="-2"/>
            <a:ext cx="12192000" cy="515391"/>
            <a:chOff x="0" y="-2"/>
            <a:chExt cx="12192000" cy="515391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CBDD6FC-4545-4C45-A6F9-620A4B63594E}"/>
                </a:ext>
              </a:extLst>
            </p:cNvPr>
            <p:cNvSpPr/>
            <p:nvPr/>
          </p:nvSpPr>
          <p:spPr>
            <a:xfrm flipH="1" flipV="1">
              <a:off x="0" y="-1"/>
              <a:ext cx="12192000" cy="51539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8AF8817-8D4F-47E3-B140-86FDE29BA229}"/>
                </a:ext>
              </a:extLst>
            </p:cNvPr>
            <p:cNvSpPr/>
            <p:nvPr/>
          </p:nvSpPr>
          <p:spPr>
            <a:xfrm flipH="1" flipV="1">
              <a:off x="0" y="-2"/>
              <a:ext cx="12192000" cy="31588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2C04A-B188-48FC-A4D3-A7FBA40F5855}"/>
              </a:ext>
            </a:extLst>
          </p:cNvPr>
          <p:cNvGrpSpPr/>
          <p:nvPr/>
        </p:nvGrpSpPr>
        <p:grpSpPr>
          <a:xfrm>
            <a:off x="0" y="6339041"/>
            <a:ext cx="12192000" cy="568837"/>
            <a:chOff x="0" y="6093227"/>
            <a:chExt cx="12192000" cy="5688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78AFD9-81A6-475E-BCC0-8333AFEAA9C6}"/>
                </a:ext>
              </a:extLst>
            </p:cNvPr>
            <p:cNvGrpSpPr/>
            <p:nvPr/>
          </p:nvGrpSpPr>
          <p:grpSpPr>
            <a:xfrm rot="10800000">
              <a:off x="0" y="6093227"/>
              <a:ext cx="12192000" cy="515391"/>
              <a:chOff x="0" y="-2"/>
              <a:chExt cx="12192000" cy="51539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797708E-5C50-4D59-A72C-9C6C0697CA24}"/>
                  </a:ext>
                </a:extLst>
              </p:cNvPr>
              <p:cNvSpPr/>
              <p:nvPr/>
            </p:nvSpPr>
            <p:spPr>
              <a:xfrm flipH="1" flipV="1">
                <a:off x="0" y="-1"/>
                <a:ext cx="12192000" cy="51539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E50ED8CD-EF4E-4897-AF08-83EA2772E59E}"/>
                  </a:ext>
                </a:extLst>
              </p:cNvPr>
              <p:cNvSpPr/>
              <p:nvPr/>
            </p:nvSpPr>
            <p:spPr>
              <a:xfrm flipH="1" flipV="1">
                <a:off x="0" y="-2"/>
                <a:ext cx="12192000" cy="31588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B4AC1-02F5-4F22-9555-EBC4FA4D0E02}"/>
                </a:ext>
              </a:extLst>
            </p:cNvPr>
            <p:cNvSpPr txBox="1"/>
            <p:nvPr/>
          </p:nvSpPr>
          <p:spPr>
            <a:xfrm>
              <a:off x="0" y="6292732"/>
              <a:ext cx="7664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Hewavitharana D.L. 	IT21189630	Batch 10.2 G2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3B137F-D335-4135-9E9C-527EC823E551}"/>
              </a:ext>
            </a:extLst>
          </p:cNvPr>
          <p:cNvSpPr txBox="1"/>
          <p:nvPr/>
        </p:nvSpPr>
        <p:spPr>
          <a:xfrm>
            <a:off x="1766454" y="496466"/>
            <a:ext cx="865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Government actions to fight against </a:t>
            </a:r>
          </a:p>
          <a:p>
            <a:pPr algn="ctr"/>
            <a:r>
              <a:rPr lang="en-US" sz="3600" dirty="0">
                <a:latin typeface="Helvetica" pitchFamily="2" charset="0"/>
              </a:rPr>
              <a:t>non-communicable diseases in Sri Lanka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8DEDB-168D-4C99-8F0A-7804ED4644B6}"/>
              </a:ext>
            </a:extLst>
          </p:cNvPr>
          <p:cNvSpPr txBox="1"/>
          <p:nvPr/>
        </p:nvSpPr>
        <p:spPr>
          <a:xfrm>
            <a:off x="290946" y="1981214"/>
            <a:ext cx="11163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National policy and strategic framework for prevent and control non-communicable diseases.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C26FE-DA14-4D98-9350-8FFBC3450340}"/>
              </a:ext>
            </a:extLst>
          </p:cNvPr>
          <p:cNvSpPr txBox="1"/>
          <p:nvPr/>
        </p:nvSpPr>
        <p:spPr>
          <a:xfrm>
            <a:off x="290944" y="2815547"/>
            <a:ext cx="11163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Actions for reduce harmful use of alcohol.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566C9-92EF-4710-8EC1-256DBC7105BD}"/>
              </a:ext>
            </a:extLst>
          </p:cNvPr>
          <p:cNvSpPr txBox="1"/>
          <p:nvPr/>
        </p:nvSpPr>
        <p:spPr>
          <a:xfrm>
            <a:off x="290944" y="3277212"/>
            <a:ext cx="11163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Actions for reduce tobacco use.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B1048-6329-4F47-BC86-8884A068E33C}"/>
              </a:ext>
            </a:extLst>
          </p:cNvPr>
          <p:cNvSpPr txBox="1"/>
          <p:nvPr/>
        </p:nvSpPr>
        <p:spPr>
          <a:xfrm>
            <a:off x="290943" y="3738877"/>
            <a:ext cx="11163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Actions for prevent heart attacks and strokes.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0F0C3-EAC1-49D6-B935-86334D126368}"/>
              </a:ext>
            </a:extLst>
          </p:cNvPr>
          <p:cNvSpPr txBox="1"/>
          <p:nvPr/>
        </p:nvSpPr>
        <p:spPr>
          <a:xfrm>
            <a:off x="290942" y="4200542"/>
            <a:ext cx="11163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Actions for improve access to medicine and technologies.</a:t>
            </a:r>
          </a:p>
        </p:txBody>
      </p:sp>
    </p:spTree>
    <p:extLst>
      <p:ext uri="{BB962C8B-B14F-4D97-AF65-F5344CB8AC3E}">
        <p14:creationId xmlns:p14="http://schemas.microsoft.com/office/powerpoint/2010/main" val="62318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BB3D7C-C7AE-451A-B128-848D49D72308}"/>
              </a:ext>
            </a:extLst>
          </p:cNvPr>
          <p:cNvGrpSpPr/>
          <p:nvPr/>
        </p:nvGrpSpPr>
        <p:grpSpPr>
          <a:xfrm>
            <a:off x="0" y="-2"/>
            <a:ext cx="12192000" cy="515391"/>
            <a:chOff x="0" y="-2"/>
            <a:chExt cx="12192000" cy="515391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CBDD6FC-4545-4C45-A6F9-620A4B63594E}"/>
                </a:ext>
              </a:extLst>
            </p:cNvPr>
            <p:cNvSpPr/>
            <p:nvPr/>
          </p:nvSpPr>
          <p:spPr>
            <a:xfrm flipH="1" flipV="1">
              <a:off x="0" y="-1"/>
              <a:ext cx="12192000" cy="51539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8AF8817-8D4F-47E3-B140-86FDE29BA229}"/>
                </a:ext>
              </a:extLst>
            </p:cNvPr>
            <p:cNvSpPr/>
            <p:nvPr/>
          </p:nvSpPr>
          <p:spPr>
            <a:xfrm flipH="1" flipV="1">
              <a:off x="0" y="-2"/>
              <a:ext cx="12192000" cy="31588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2C04A-B188-48FC-A4D3-A7FBA40F5855}"/>
              </a:ext>
            </a:extLst>
          </p:cNvPr>
          <p:cNvGrpSpPr/>
          <p:nvPr/>
        </p:nvGrpSpPr>
        <p:grpSpPr>
          <a:xfrm>
            <a:off x="0" y="6339041"/>
            <a:ext cx="12192000" cy="568837"/>
            <a:chOff x="0" y="6093227"/>
            <a:chExt cx="12192000" cy="5688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78AFD9-81A6-475E-BCC0-8333AFEAA9C6}"/>
                </a:ext>
              </a:extLst>
            </p:cNvPr>
            <p:cNvGrpSpPr/>
            <p:nvPr/>
          </p:nvGrpSpPr>
          <p:grpSpPr>
            <a:xfrm rot="10800000">
              <a:off x="0" y="6093227"/>
              <a:ext cx="12192000" cy="515391"/>
              <a:chOff x="0" y="-2"/>
              <a:chExt cx="12192000" cy="51539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797708E-5C50-4D59-A72C-9C6C0697CA24}"/>
                  </a:ext>
                </a:extLst>
              </p:cNvPr>
              <p:cNvSpPr/>
              <p:nvPr/>
            </p:nvSpPr>
            <p:spPr>
              <a:xfrm flipH="1" flipV="1">
                <a:off x="0" y="-1"/>
                <a:ext cx="12192000" cy="51539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E50ED8CD-EF4E-4897-AF08-83EA2772E59E}"/>
                  </a:ext>
                </a:extLst>
              </p:cNvPr>
              <p:cNvSpPr/>
              <p:nvPr/>
            </p:nvSpPr>
            <p:spPr>
              <a:xfrm flipH="1" flipV="1">
                <a:off x="0" y="-2"/>
                <a:ext cx="12192000" cy="31588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B4AC1-02F5-4F22-9555-EBC4FA4D0E02}"/>
                </a:ext>
              </a:extLst>
            </p:cNvPr>
            <p:cNvSpPr txBox="1"/>
            <p:nvPr/>
          </p:nvSpPr>
          <p:spPr>
            <a:xfrm>
              <a:off x="0" y="6292732"/>
              <a:ext cx="7664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Hewavitharana D.L. 	IT21189630	Batch 10.2 G2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F2C706B-037C-4066-955E-C4B5ED37812E}"/>
              </a:ext>
            </a:extLst>
          </p:cNvPr>
          <p:cNvSpPr txBox="1"/>
          <p:nvPr/>
        </p:nvSpPr>
        <p:spPr>
          <a:xfrm>
            <a:off x="307571" y="351918"/>
            <a:ext cx="11139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sz="3600" dirty="0">
                <a:latin typeface="Helvetica" pitchFamily="2" charset="0"/>
              </a:rPr>
              <a:t>National policy and strategic framework for </a:t>
            </a:r>
          </a:p>
          <a:p>
            <a:pPr algn="ctr"/>
            <a:r>
              <a:rPr lang="en-US" sz="3600" dirty="0">
                <a:latin typeface="Helvetica" pitchFamily="2" charset="0"/>
              </a:rPr>
              <a:t>prevent &amp; control NCD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6A141-F303-41A1-BF38-52C0A89E01B0}"/>
              </a:ext>
            </a:extLst>
          </p:cNvPr>
          <p:cNvSpPr txBox="1"/>
          <p:nvPr/>
        </p:nvSpPr>
        <p:spPr>
          <a:xfrm>
            <a:off x="307571" y="1508709"/>
            <a:ext cx="1097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2010, Ministry of Health published the national policy and framework to prevent &amp; control non-communicable diseases in Sri Lanka.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20A7D-A93D-4B3B-BD6A-4AAA2BA12CC8}"/>
              </a:ext>
            </a:extLst>
          </p:cNvPr>
          <p:cNvSpPr txBox="1"/>
          <p:nvPr/>
        </p:nvSpPr>
        <p:spPr>
          <a:xfrm>
            <a:off x="307571" y="2339706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achieve the main intention, they have focused on </a:t>
            </a:r>
            <a:r>
              <a:rPr lang="en-US" sz="2400" dirty="0">
                <a:solidFill>
                  <a:srgbClr val="FF0000"/>
                </a:solidFill>
              </a:rPr>
              <a:t>three</a:t>
            </a:r>
            <a:r>
              <a:rPr lang="en-US" sz="2400" dirty="0"/>
              <a:t> approaches. Those are,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950F4-BD37-4C42-B6DD-12F5C30E3DC0}"/>
              </a:ext>
            </a:extLst>
          </p:cNvPr>
          <p:cNvSpPr txBox="1"/>
          <p:nvPr/>
        </p:nvSpPr>
        <p:spPr>
          <a:xfrm>
            <a:off x="1238596" y="2867762"/>
            <a:ext cx="198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Awareness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F25B2-9632-49C6-B3AD-8FAB926448EC}"/>
              </a:ext>
            </a:extLst>
          </p:cNvPr>
          <p:cNvSpPr txBox="1"/>
          <p:nvPr/>
        </p:nvSpPr>
        <p:spPr>
          <a:xfrm>
            <a:off x="1839883" y="3277543"/>
            <a:ext cx="987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They have mentioned a brief description of what are the most common NCDs in Sri Lanka and what are the causes for that.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0B834-7BED-4FC6-9DD9-4C6AC3092958}"/>
              </a:ext>
            </a:extLst>
          </p:cNvPr>
          <p:cNvSpPr txBox="1"/>
          <p:nvPr/>
        </p:nvSpPr>
        <p:spPr>
          <a:xfrm>
            <a:off x="1238596" y="4071356"/>
            <a:ext cx="198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Counselling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ACDC-83E5-4910-8256-046C79F7D84A}"/>
              </a:ext>
            </a:extLst>
          </p:cNvPr>
          <p:cNvSpPr txBox="1"/>
          <p:nvPr/>
        </p:nvSpPr>
        <p:spPr>
          <a:xfrm>
            <a:off x="1839883" y="4505100"/>
            <a:ext cx="987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help the citizen who addicted to the unhealthy habits which leads to NCDs to stop those habits.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98A33B-324B-4098-9B8F-B8D496CF71CA}"/>
              </a:ext>
            </a:extLst>
          </p:cNvPr>
          <p:cNvSpPr txBox="1"/>
          <p:nvPr/>
        </p:nvSpPr>
        <p:spPr>
          <a:xfrm>
            <a:off x="1238596" y="5312682"/>
            <a:ext cx="8919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Create environments that encourage healthy lifestyle.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65429-7910-4952-8ED1-FA0F9F1A1333}"/>
              </a:ext>
            </a:extLst>
          </p:cNvPr>
          <p:cNvSpPr txBox="1"/>
          <p:nvPr/>
        </p:nvSpPr>
        <p:spPr>
          <a:xfrm>
            <a:off x="1839882" y="5676082"/>
            <a:ext cx="987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Actions to empower the society for promote healthy lifestyle for prevent &amp; control NCDs</a:t>
            </a:r>
          </a:p>
        </p:txBody>
      </p:sp>
    </p:spTree>
    <p:extLst>
      <p:ext uri="{BB962C8B-B14F-4D97-AF65-F5344CB8AC3E}">
        <p14:creationId xmlns:p14="http://schemas.microsoft.com/office/powerpoint/2010/main" val="20371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BB3D7C-C7AE-451A-B128-848D49D72308}"/>
              </a:ext>
            </a:extLst>
          </p:cNvPr>
          <p:cNvGrpSpPr/>
          <p:nvPr/>
        </p:nvGrpSpPr>
        <p:grpSpPr>
          <a:xfrm>
            <a:off x="0" y="-2"/>
            <a:ext cx="12192000" cy="515391"/>
            <a:chOff x="0" y="-2"/>
            <a:chExt cx="12192000" cy="515391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CBDD6FC-4545-4C45-A6F9-620A4B63594E}"/>
                </a:ext>
              </a:extLst>
            </p:cNvPr>
            <p:cNvSpPr/>
            <p:nvPr/>
          </p:nvSpPr>
          <p:spPr>
            <a:xfrm flipH="1" flipV="1">
              <a:off x="0" y="-1"/>
              <a:ext cx="12192000" cy="51539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8AF8817-8D4F-47E3-B140-86FDE29BA229}"/>
                </a:ext>
              </a:extLst>
            </p:cNvPr>
            <p:cNvSpPr/>
            <p:nvPr/>
          </p:nvSpPr>
          <p:spPr>
            <a:xfrm flipH="1" flipV="1">
              <a:off x="0" y="-2"/>
              <a:ext cx="12192000" cy="31588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2C04A-B188-48FC-A4D3-A7FBA40F5855}"/>
              </a:ext>
            </a:extLst>
          </p:cNvPr>
          <p:cNvGrpSpPr/>
          <p:nvPr/>
        </p:nvGrpSpPr>
        <p:grpSpPr>
          <a:xfrm>
            <a:off x="0" y="6339041"/>
            <a:ext cx="12192000" cy="568837"/>
            <a:chOff x="0" y="6093227"/>
            <a:chExt cx="12192000" cy="5688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78AFD9-81A6-475E-BCC0-8333AFEAA9C6}"/>
                </a:ext>
              </a:extLst>
            </p:cNvPr>
            <p:cNvGrpSpPr/>
            <p:nvPr/>
          </p:nvGrpSpPr>
          <p:grpSpPr>
            <a:xfrm rot="10800000">
              <a:off x="0" y="6093227"/>
              <a:ext cx="12192000" cy="515391"/>
              <a:chOff x="0" y="-2"/>
              <a:chExt cx="12192000" cy="51539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797708E-5C50-4D59-A72C-9C6C0697CA24}"/>
                  </a:ext>
                </a:extLst>
              </p:cNvPr>
              <p:cNvSpPr/>
              <p:nvPr/>
            </p:nvSpPr>
            <p:spPr>
              <a:xfrm flipH="1" flipV="1">
                <a:off x="0" y="-1"/>
                <a:ext cx="12192000" cy="51539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E50ED8CD-EF4E-4897-AF08-83EA2772E59E}"/>
                  </a:ext>
                </a:extLst>
              </p:cNvPr>
              <p:cNvSpPr/>
              <p:nvPr/>
            </p:nvSpPr>
            <p:spPr>
              <a:xfrm flipH="1" flipV="1">
                <a:off x="0" y="-2"/>
                <a:ext cx="12192000" cy="31588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B4AC1-02F5-4F22-9555-EBC4FA4D0E02}"/>
                </a:ext>
              </a:extLst>
            </p:cNvPr>
            <p:cNvSpPr txBox="1"/>
            <p:nvPr/>
          </p:nvSpPr>
          <p:spPr>
            <a:xfrm>
              <a:off x="0" y="6292732"/>
              <a:ext cx="7664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Hewavitharana D.L. 	IT21189630	Batch 10.2 G1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67E376-6A77-4FA3-9D47-8F0AFB758DE8}"/>
              </a:ext>
            </a:extLst>
          </p:cNvPr>
          <p:cNvSpPr txBox="1"/>
          <p:nvPr/>
        </p:nvSpPr>
        <p:spPr>
          <a:xfrm>
            <a:off x="526473" y="315884"/>
            <a:ext cx="1113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en-US" sz="3600" dirty="0">
                <a:latin typeface="Helvetica" pitchFamily="2" charset="0"/>
              </a:rPr>
              <a:t>Actions for reduce harmful use of alcohol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A0840-4D13-45F7-AF61-214F2E4F183F}"/>
              </a:ext>
            </a:extLst>
          </p:cNvPr>
          <p:cNvSpPr txBox="1"/>
          <p:nvPr/>
        </p:nvSpPr>
        <p:spPr>
          <a:xfrm>
            <a:off x="307571" y="1076227"/>
            <a:ext cx="1097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Harmful use of alcohol cause many non-communicable diseases like, </a:t>
            </a:r>
            <a:r>
              <a:rPr lang="en-US" sz="2400" dirty="0">
                <a:solidFill>
                  <a:srgbClr val="FF0000"/>
                </a:solidFill>
              </a:rPr>
              <a:t>cirrhosis of the liver, pancreatitis , cancers</a:t>
            </a:r>
            <a:r>
              <a:rPr lang="en-US" sz="2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66071-AA5A-436E-BBC4-695607D324E6}"/>
              </a:ext>
            </a:extLst>
          </p:cNvPr>
          <p:cNvSpPr txBox="1"/>
          <p:nvPr/>
        </p:nvSpPr>
        <p:spPr>
          <a:xfrm>
            <a:off x="307571" y="1931628"/>
            <a:ext cx="1097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There are some policies and interventions taken by the government to reduce harmful use of alcohol.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BDDCA-8E8B-4BF9-937D-49C33E18E9CE}"/>
              </a:ext>
            </a:extLst>
          </p:cNvPr>
          <p:cNvSpPr txBox="1"/>
          <p:nvPr/>
        </p:nvSpPr>
        <p:spPr>
          <a:xfrm>
            <a:off x="714893" y="2890735"/>
            <a:ext cx="352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Marketing policy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7E182-770D-4C05-BA1A-043A7D0516D0}"/>
              </a:ext>
            </a:extLst>
          </p:cNvPr>
          <p:cNvSpPr txBox="1"/>
          <p:nvPr/>
        </p:nvSpPr>
        <p:spPr>
          <a:xfrm>
            <a:off x="714892" y="3312318"/>
            <a:ext cx="630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Pricing trade and investment policies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96232-2841-478C-B410-6EDCEDCA1E43}"/>
              </a:ext>
            </a:extLst>
          </p:cNvPr>
          <p:cNvSpPr txBox="1"/>
          <p:nvPr/>
        </p:nvSpPr>
        <p:spPr>
          <a:xfrm>
            <a:off x="714892" y="3733901"/>
            <a:ext cx="630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Drink driving policies and countermeasures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FDB6C-F9AB-47FB-95EE-A1F7B1B16E7F}"/>
              </a:ext>
            </a:extLst>
          </p:cNvPr>
          <p:cNvSpPr txBox="1"/>
          <p:nvPr/>
        </p:nvSpPr>
        <p:spPr>
          <a:xfrm>
            <a:off x="714892" y="4155484"/>
            <a:ext cx="630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Community 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0577C-3AEF-49E7-9013-B7979F677503}"/>
              </a:ext>
            </a:extLst>
          </p:cNvPr>
          <p:cNvSpPr txBox="1"/>
          <p:nvPr/>
        </p:nvSpPr>
        <p:spPr>
          <a:xfrm>
            <a:off x="714891" y="4577066"/>
            <a:ext cx="76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Availability and accessibility of alcohol products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12369F-EA54-499D-A961-9B434BE9A90F}"/>
              </a:ext>
            </a:extLst>
          </p:cNvPr>
          <p:cNvGrpSpPr/>
          <p:nvPr/>
        </p:nvGrpSpPr>
        <p:grpSpPr>
          <a:xfrm>
            <a:off x="6835830" y="2668109"/>
            <a:ext cx="5101244" cy="3786624"/>
            <a:chOff x="6835830" y="2668109"/>
            <a:chExt cx="5101244" cy="3786624"/>
          </a:xfrm>
        </p:grpSpPr>
        <p:pic>
          <p:nvPicPr>
            <p:cNvPr id="3" name="Picture 2" descr="Chart, sunburst chart&#10;&#10;Description automatically generated">
              <a:extLst>
                <a:ext uri="{FF2B5EF4-FFF2-40B4-BE49-F238E27FC236}">
                  <a16:creationId xmlns:a16="http://schemas.microsoft.com/office/drawing/2014/main" id="{E055FC85-1E87-4C23-A819-C43649B06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2" t="5354" r="3594"/>
            <a:stretch/>
          </p:blipFill>
          <p:spPr>
            <a:xfrm>
              <a:off x="6835830" y="2668109"/>
              <a:ext cx="5101244" cy="30713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66A2FE-7883-434F-A589-542FA293D0FB}"/>
                </a:ext>
              </a:extLst>
            </p:cNvPr>
            <p:cNvSpPr txBox="1"/>
            <p:nvPr/>
          </p:nvSpPr>
          <p:spPr>
            <a:xfrm>
              <a:off x="6835830" y="5716069"/>
              <a:ext cx="34747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Graph: Status of Alcohol use among males </a:t>
              </a:r>
            </a:p>
            <a:p>
              <a:pPr algn="ctr"/>
              <a:r>
                <a:rPr lang="en-US" sz="1400" dirty="0"/>
                <a:t>Source: ADIC Trend Survey 2019</a:t>
              </a:r>
            </a:p>
            <a:p>
              <a:pPr algn="ctr"/>
              <a:r>
                <a:rPr lang="en-US" sz="1400" dirty="0"/>
                <a:t>(Alcohol &amp; Drug Information Centre)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76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BB3D7C-C7AE-451A-B128-848D49D72308}"/>
              </a:ext>
            </a:extLst>
          </p:cNvPr>
          <p:cNvGrpSpPr/>
          <p:nvPr/>
        </p:nvGrpSpPr>
        <p:grpSpPr>
          <a:xfrm>
            <a:off x="0" y="-2"/>
            <a:ext cx="12192000" cy="515391"/>
            <a:chOff x="0" y="-2"/>
            <a:chExt cx="12192000" cy="515391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CBDD6FC-4545-4C45-A6F9-620A4B63594E}"/>
                </a:ext>
              </a:extLst>
            </p:cNvPr>
            <p:cNvSpPr/>
            <p:nvPr/>
          </p:nvSpPr>
          <p:spPr>
            <a:xfrm flipH="1" flipV="1">
              <a:off x="0" y="-1"/>
              <a:ext cx="12192000" cy="51539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8AF8817-8D4F-47E3-B140-86FDE29BA229}"/>
                </a:ext>
              </a:extLst>
            </p:cNvPr>
            <p:cNvSpPr/>
            <p:nvPr/>
          </p:nvSpPr>
          <p:spPr>
            <a:xfrm flipH="1" flipV="1">
              <a:off x="0" y="-2"/>
              <a:ext cx="12192000" cy="31588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2C04A-B188-48FC-A4D3-A7FBA40F5855}"/>
              </a:ext>
            </a:extLst>
          </p:cNvPr>
          <p:cNvGrpSpPr/>
          <p:nvPr/>
        </p:nvGrpSpPr>
        <p:grpSpPr>
          <a:xfrm>
            <a:off x="0" y="6339041"/>
            <a:ext cx="12192000" cy="568837"/>
            <a:chOff x="0" y="6093227"/>
            <a:chExt cx="12192000" cy="5688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78AFD9-81A6-475E-BCC0-8333AFEAA9C6}"/>
                </a:ext>
              </a:extLst>
            </p:cNvPr>
            <p:cNvGrpSpPr/>
            <p:nvPr/>
          </p:nvGrpSpPr>
          <p:grpSpPr>
            <a:xfrm rot="10800000">
              <a:off x="0" y="6093227"/>
              <a:ext cx="12192000" cy="515391"/>
              <a:chOff x="0" y="-2"/>
              <a:chExt cx="12192000" cy="51539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797708E-5C50-4D59-A72C-9C6C0697CA24}"/>
                  </a:ext>
                </a:extLst>
              </p:cNvPr>
              <p:cNvSpPr/>
              <p:nvPr/>
            </p:nvSpPr>
            <p:spPr>
              <a:xfrm flipH="1" flipV="1">
                <a:off x="0" y="-1"/>
                <a:ext cx="12192000" cy="51539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E50ED8CD-EF4E-4897-AF08-83EA2772E59E}"/>
                  </a:ext>
                </a:extLst>
              </p:cNvPr>
              <p:cNvSpPr/>
              <p:nvPr/>
            </p:nvSpPr>
            <p:spPr>
              <a:xfrm flipH="1" flipV="1">
                <a:off x="0" y="-2"/>
                <a:ext cx="12192000" cy="31588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B4AC1-02F5-4F22-9555-EBC4FA4D0E02}"/>
                </a:ext>
              </a:extLst>
            </p:cNvPr>
            <p:cNvSpPr txBox="1"/>
            <p:nvPr/>
          </p:nvSpPr>
          <p:spPr>
            <a:xfrm>
              <a:off x="0" y="6292732"/>
              <a:ext cx="7664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Hewavitharana D.L. 	IT21189630	Batch 10.2 G2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AFDFBA-C426-4B9D-A58D-E55D92D0B03A}"/>
              </a:ext>
            </a:extLst>
          </p:cNvPr>
          <p:cNvSpPr txBox="1"/>
          <p:nvPr/>
        </p:nvSpPr>
        <p:spPr>
          <a:xfrm>
            <a:off x="526473" y="315884"/>
            <a:ext cx="1113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en-US" sz="3600" dirty="0">
                <a:latin typeface="Helvetica" pitchFamily="2" charset="0"/>
              </a:rPr>
              <a:t>Actions for reduce tobacco 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56C0D-F5C4-4ED4-943D-D5BB9A837E13}"/>
              </a:ext>
            </a:extLst>
          </p:cNvPr>
          <p:cNvSpPr txBox="1"/>
          <p:nvPr/>
        </p:nvSpPr>
        <p:spPr>
          <a:xfrm>
            <a:off x="307571" y="962215"/>
            <a:ext cx="1097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Tobacco is considered as the most responsible reason for 1 in every 10 adult deaths in Sri Lanka.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6BA2D-2BEA-41CD-BD5E-5EDB554997F5}"/>
              </a:ext>
            </a:extLst>
          </p:cNvPr>
          <p:cNvSpPr txBox="1"/>
          <p:nvPr/>
        </p:nvSpPr>
        <p:spPr>
          <a:xfrm>
            <a:off x="307571" y="1763577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There are several tobacco control initiatives taken by Sri Lankan government.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38B51-CC33-4154-8A54-6DEF25D77C7C}"/>
              </a:ext>
            </a:extLst>
          </p:cNvPr>
          <p:cNvSpPr txBox="1"/>
          <p:nvPr/>
        </p:nvSpPr>
        <p:spPr>
          <a:xfrm>
            <a:off x="307571" y="2195607"/>
            <a:ext cx="1097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Among those initiatives the “NATA Act” is very special.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7C3A4-EF6E-4DB6-9B43-32363127CCC5}"/>
              </a:ext>
            </a:extLst>
          </p:cNvPr>
          <p:cNvSpPr txBox="1"/>
          <p:nvPr/>
        </p:nvSpPr>
        <p:spPr>
          <a:xfrm>
            <a:off x="307571" y="2627637"/>
            <a:ext cx="1097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National Authority on Tobacco and Alcohol also known as “NATA” is the authority which is deployed to reduce the tobacco and alcohol.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935C01-B2D3-4182-9CF8-A2FEF9E42C30}"/>
              </a:ext>
            </a:extLst>
          </p:cNvPr>
          <p:cNvSpPr txBox="1"/>
          <p:nvPr/>
        </p:nvSpPr>
        <p:spPr>
          <a:xfrm>
            <a:off x="307571" y="3429000"/>
            <a:ext cx="339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NATA act prohibits,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840B4-FE29-4EBE-8806-A306704BF0A1}"/>
              </a:ext>
            </a:extLst>
          </p:cNvPr>
          <p:cNvSpPr txBox="1"/>
          <p:nvPr/>
        </p:nvSpPr>
        <p:spPr>
          <a:xfrm>
            <a:off x="1246907" y="3890665"/>
            <a:ext cx="798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Sell tobacco products to person below 21 years of age.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68D43-5442-4CF4-A723-3DBD3AD52773}"/>
              </a:ext>
            </a:extLst>
          </p:cNvPr>
          <p:cNvSpPr txBox="1"/>
          <p:nvPr/>
        </p:nvSpPr>
        <p:spPr>
          <a:xfrm>
            <a:off x="1246907" y="4310421"/>
            <a:ext cx="1041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Free distribution , promotion or advertisements related to tobacco products.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144B3-FB39-4E2E-A801-E664EA2CA932}"/>
              </a:ext>
            </a:extLst>
          </p:cNvPr>
          <p:cNvSpPr txBox="1"/>
          <p:nvPr/>
        </p:nvSpPr>
        <p:spPr>
          <a:xfrm>
            <a:off x="1246907" y="4730177"/>
            <a:ext cx="1041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Installation of vending machines for tobacco products.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9C80D5-5054-486B-95C5-CECB50EFF85B}"/>
              </a:ext>
            </a:extLst>
          </p:cNvPr>
          <p:cNvSpPr txBox="1"/>
          <p:nvPr/>
        </p:nvSpPr>
        <p:spPr>
          <a:xfrm>
            <a:off x="1246907" y="5149934"/>
            <a:ext cx="433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Smoking in public places.</a:t>
            </a:r>
          </a:p>
        </p:txBody>
      </p:sp>
    </p:spTree>
    <p:extLst>
      <p:ext uri="{BB962C8B-B14F-4D97-AF65-F5344CB8AC3E}">
        <p14:creationId xmlns:p14="http://schemas.microsoft.com/office/powerpoint/2010/main" val="10428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BB3D7C-C7AE-451A-B128-848D49D72308}"/>
              </a:ext>
            </a:extLst>
          </p:cNvPr>
          <p:cNvGrpSpPr/>
          <p:nvPr/>
        </p:nvGrpSpPr>
        <p:grpSpPr>
          <a:xfrm>
            <a:off x="0" y="-2"/>
            <a:ext cx="12192000" cy="515391"/>
            <a:chOff x="0" y="-2"/>
            <a:chExt cx="12192000" cy="515391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CBDD6FC-4545-4C45-A6F9-620A4B63594E}"/>
                </a:ext>
              </a:extLst>
            </p:cNvPr>
            <p:cNvSpPr/>
            <p:nvPr/>
          </p:nvSpPr>
          <p:spPr>
            <a:xfrm flipH="1" flipV="1">
              <a:off x="0" y="-1"/>
              <a:ext cx="12192000" cy="51539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8AF8817-8D4F-47E3-B140-86FDE29BA229}"/>
                </a:ext>
              </a:extLst>
            </p:cNvPr>
            <p:cNvSpPr/>
            <p:nvPr/>
          </p:nvSpPr>
          <p:spPr>
            <a:xfrm flipH="1" flipV="1">
              <a:off x="0" y="-2"/>
              <a:ext cx="12192000" cy="31588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2C04A-B188-48FC-A4D3-A7FBA40F5855}"/>
              </a:ext>
            </a:extLst>
          </p:cNvPr>
          <p:cNvGrpSpPr/>
          <p:nvPr/>
        </p:nvGrpSpPr>
        <p:grpSpPr>
          <a:xfrm>
            <a:off x="0" y="6339041"/>
            <a:ext cx="12192000" cy="568837"/>
            <a:chOff x="0" y="6093227"/>
            <a:chExt cx="12192000" cy="5688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78AFD9-81A6-475E-BCC0-8333AFEAA9C6}"/>
                </a:ext>
              </a:extLst>
            </p:cNvPr>
            <p:cNvGrpSpPr/>
            <p:nvPr/>
          </p:nvGrpSpPr>
          <p:grpSpPr>
            <a:xfrm rot="10800000">
              <a:off x="0" y="6093227"/>
              <a:ext cx="12192000" cy="515391"/>
              <a:chOff x="0" y="-2"/>
              <a:chExt cx="12192000" cy="51539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797708E-5C50-4D59-A72C-9C6C0697CA24}"/>
                  </a:ext>
                </a:extLst>
              </p:cNvPr>
              <p:cNvSpPr/>
              <p:nvPr/>
            </p:nvSpPr>
            <p:spPr>
              <a:xfrm flipH="1" flipV="1">
                <a:off x="0" y="-1"/>
                <a:ext cx="12192000" cy="51539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E50ED8CD-EF4E-4897-AF08-83EA2772E59E}"/>
                  </a:ext>
                </a:extLst>
              </p:cNvPr>
              <p:cNvSpPr/>
              <p:nvPr/>
            </p:nvSpPr>
            <p:spPr>
              <a:xfrm flipH="1" flipV="1">
                <a:off x="0" y="-2"/>
                <a:ext cx="12192000" cy="31588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B4AC1-02F5-4F22-9555-EBC4FA4D0E02}"/>
                </a:ext>
              </a:extLst>
            </p:cNvPr>
            <p:cNvSpPr txBox="1"/>
            <p:nvPr/>
          </p:nvSpPr>
          <p:spPr>
            <a:xfrm>
              <a:off x="0" y="6292732"/>
              <a:ext cx="7664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Hewavitharana D.L. 	IT21189630	Batch 10.2 G2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AFDFBA-C426-4B9D-A58D-E55D92D0B03A}"/>
              </a:ext>
            </a:extLst>
          </p:cNvPr>
          <p:cNvSpPr txBox="1"/>
          <p:nvPr/>
        </p:nvSpPr>
        <p:spPr>
          <a:xfrm>
            <a:off x="526473" y="315884"/>
            <a:ext cx="1113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en-US" sz="3600" dirty="0">
                <a:latin typeface="Helvetica" pitchFamily="2" charset="0"/>
              </a:rPr>
              <a:t>Actions for reduce tobacco use cont.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935C01-B2D3-4182-9CF8-A2FEF9E42C30}"/>
              </a:ext>
            </a:extLst>
          </p:cNvPr>
          <p:cNvSpPr txBox="1"/>
          <p:nvPr/>
        </p:nvSpPr>
        <p:spPr>
          <a:xfrm>
            <a:off x="274320" y="937866"/>
            <a:ext cx="817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Also, we can list some other important initiatives as below,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840B4-FE29-4EBE-8806-A306704BF0A1}"/>
              </a:ext>
            </a:extLst>
          </p:cNvPr>
          <p:cNvSpPr txBox="1"/>
          <p:nvPr/>
        </p:nvSpPr>
        <p:spPr>
          <a:xfrm>
            <a:off x="1246908" y="1388575"/>
            <a:ext cx="502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Packaging and labeling restrictions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68D43-5442-4CF4-A723-3DBD3AD52773}"/>
              </a:ext>
            </a:extLst>
          </p:cNvPr>
          <p:cNvSpPr txBox="1"/>
          <p:nvPr/>
        </p:nvSpPr>
        <p:spPr>
          <a:xfrm>
            <a:off x="1246907" y="3050166"/>
            <a:ext cx="1041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Price and Tax measures.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1DDDC6-353B-42E1-9714-325D5ABFC1C7}"/>
              </a:ext>
            </a:extLst>
          </p:cNvPr>
          <p:cNvSpPr txBox="1"/>
          <p:nvPr/>
        </p:nvSpPr>
        <p:spPr>
          <a:xfrm>
            <a:off x="1806631" y="1849837"/>
            <a:ext cx="10205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On 1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 of June 2015 Sri Lanka recommended to add pictorial health warnings covering 80% of the top surface area of both front and back covers of tobacco packets.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574159-39A4-47A3-9798-46FD4C3D1DB8}"/>
              </a:ext>
            </a:extLst>
          </p:cNvPr>
          <p:cNvSpPr txBox="1"/>
          <p:nvPr/>
        </p:nvSpPr>
        <p:spPr>
          <a:xfrm>
            <a:off x="1806630" y="3465178"/>
            <a:ext cx="10205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According to a proposal of NATA, cabinet approval was obtained for a 74% increase in tax on cigarettes in 2016. </a:t>
            </a:r>
            <a:endParaRPr lang="en-US" sz="3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F1ACA8-F77F-4605-AF94-8C6D779FDCFE}"/>
              </a:ext>
            </a:extLst>
          </p:cNvPr>
          <p:cNvGrpSpPr/>
          <p:nvPr/>
        </p:nvGrpSpPr>
        <p:grpSpPr>
          <a:xfrm>
            <a:off x="7404147" y="4040545"/>
            <a:ext cx="4607742" cy="2498001"/>
            <a:chOff x="7404147" y="4040545"/>
            <a:chExt cx="4607742" cy="2498001"/>
          </a:xfrm>
        </p:grpSpPr>
        <p:pic>
          <p:nvPicPr>
            <p:cNvPr id="15" name="Picture 14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10EB17BB-E76E-417E-B537-673BD677B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147" y="4393241"/>
              <a:ext cx="4607742" cy="214530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BCCC21-0F1D-4418-A2EE-E7CE71EFAE23}"/>
                </a:ext>
              </a:extLst>
            </p:cNvPr>
            <p:cNvSpPr txBox="1"/>
            <p:nvPr/>
          </p:nvSpPr>
          <p:spPr>
            <a:xfrm>
              <a:off x="8670176" y="4040545"/>
              <a:ext cx="2244436" cy="34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10503010101010104" pitchFamily="2" charset="0"/>
                </a:rPr>
                <a:t>Pictorial warnings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BB3D7C-C7AE-451A-B128-848D49D72308}"/>
              </a:ext>
            </a:extLst>
          </p:cNvPr>
          <p:cNvGrpSpPr/>
          <p:nvPr/>
        </p:nvGrpSpPr>
        <p:grpSpPr>
          <a:xfrm>
            <a:off x="0" y="-2"/>
            <a:ext cx="12192000" cy="515391"/>
            <a:chOff x="0" y="-2"/>
            <a:chExt cx="12192000" cy="515391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CBDD6FC-4545-4C45-A6F9-620A4B63594E}"/>
                </a:ext>
              </a:extLst>
            </p:cNvPr>
            <p:cNvSpPr/>
            <p:nvPr/>
          </p:nvSpPr>
          <p:spPr>
            <a:xfrm flipH="1" flipV="1">
              <a:off x="0" y="-1"/>
              <a:ext cx="12192000" cy="51539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8AF8817-8D4F-47E3-B140-86FDE29BA229}"/>
                </a:ext>
              </a:extLst>
            </p:cNvPr>
            <p:cNvSpPr/>
            <p:nvPr/>
          </p:nvSpPr>
          <p:spPr>
            <a:xfrm flipH="1" flipV="1">
              <a:off x="0" y="-2"/>
              <a:ext cx="12192000" cy="31588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2C04A-B188-48FC-A4D3-A7FBA40F5855}"/>
              </a:ext>
            </a:extLst>
          </p:cNvPr>
          <p:cNvGrpSpPr/>
          <p:nvPr/>
        </p:nvGrpSpPr>
        <p:grpSpPr>
          <a:xfrm>
            <a:off x="0" y="6339041"/>
            <a:ext cx="12192000" cy="568837"/>
            <a:chOff x="0" y="6093227"/>
            <a:chExt cx="12192000" cy="5688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78AFD9-81A6-475E-BCC0-8333AFEAA9C6}"/>
                </a:ext>
              </a:extLst>
            </p:cNvPr>
            <p:cNvGrpSpPr/>
            <p:nvPr/>
          </p:nvGrpSpPr>
          <p:grpSpPr>
            <a:xfrm rot="10800000">
              <a:off x="0" y="6093227"/>
              <a:ext cx="12192000" cy="515391"/>
              <a:chOff x="0" y="-2"/>
              <a:chExt cx="12192000" cy="51539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797708E-5C50-4D59-A72C-9C6C0697CA24}"/>
                  </a:ext>
                </a:extLst>
              </p:cNvPr>
              <p:cNvSpPr/>
              <p:nvPr/>
            </p:nvSpPr>
            <p:spPr>
              <a:xfrm flipH="1" flipV="1">
                <a:off x="0" y="-1"/>
                <a:ext cx="12192000" cy="51539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E50ED8CD-EF4E-4897-AF08-83EA2772E59E}"/>
                  </a:ext>
                </a:extLst>
              </p:cNvPr>
              <p:cNvSpPr/>
              <p:nvPr/>
            </p:nvSpPr>
            <p:spPr>
              <a:xfrm flipH="1" flipV="1">
                <a:off x="0" y="-2"/>
                <a:ext cx="12192000" cy="31588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B4AC1-02F5-4F22-9555-EBC4FA4D0E02}"/>
                </a:ext>
              </a:extLst>
            </p:cNvPr>
            <p:cNvSpPr txBox="1"/>
            <p:nvPr/>
          </p:nvSpPr>
          <p:spPr>
            <a:xfrm>
              <a:off x="0" y="6292732"/>
              <a:ext cx="7664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Hewavitharana D.L. 	IT21189630	Batch 10.2 G2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90374F-30D1-40E1-AAB4-7F309C3CC5E2}"/>
              </a:ext>
            </a:extLst>
          </p:cNvPr>
          <p:cNvSpPr txBox="1"/>
          <p:nvPr/>
        </p:nvSpPr>
        <p:spPr>
          <a:xfrm>
            <a:off x="526473" y="315884"/>
            <a:ext cx="1113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en-US" sz="3600" dirty="0">
                <a:latin typeface="Helvetica" pitchFamily="2" charset="0"/>
              </a:rPr>
              <a:t>Actions for prevent heart attacks &amp; strokes</a:t>
            </a:r>
          </a:p>
        </p:txBody>
      </p:sp>
    </p:spTree>
    <p:extLst>
      <p:ext uri="{BB962C8B-B14F-4D97-AF65-F5344CB8AC3E}">
        <p14:creationId xmlns:p14="http://schemas.microsoft.com/office/powerpoint/2010/main" val="223993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BB3D7C-C7AE-451A-B128-848D49D72308}"/>
              </a:ext>
            </a:extLst>
          </p:cNvPr>
          <p:cNvGrpSpPr/>
          <p:nvPr/>
        </p:nvGrpSpPr>
        <p:grpSpPr>
          <a:xfrm>
            <a:off x="0" y="-2"/>
            <a:ext cx="12192000" cy="515391"/>
            <a:chOff x="0" y="-2"/>
            <a:chExt cx="12192000" cy="515391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CBDD6FC-4545-4C45-A6F9-620A4B63594E}"/>
                </a:ext>
              </a:extLst>
            </p:cNvPr>
            <p:cNvSpPr/>
            <p:nvPr/>
          </p:nvSpPr>
          <p:spPr>
            <a:xfrm flipH="1" flipV="1">
              <a:off x="0" y="-1"/>
              <a:ext cx="12192000" cy="51539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8AF8817-8D4F-47E3-B140-86FDE29BA229}"/>
                </a:ext>
              </a:extLst>
            </p:cNvPr>
            <p:cNvSpPr/>
            <p:nvPr/>
          </p:nvSpPr>
          <p:spPr>
            <a:xfrm flipH="1" flipV="1">
              <a:off x="0" y="-2"/>
              <a:ext cx="12192000" cy="31588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2C04A-B188-48FC-A4D3-A7FBA40F5855}"/>
              </a:ext>
            </a:extLst>
          </p:cNvPr>
          <p:cNvGrpSpPr/>
          <p:nvPr/>
        </p:nvGrpSpPr>
        <p:grpSpPr>
          <a:xfrm>
            <a:off x="0" y="6339041"/>
            <a:ext cx="12192000" cy="568837"/>
            <a:chOff x="0" y="6093227"/>
            <a:chExt cx="12192000" cy="5688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78AFD9-81A6-475E-BCC0-8333AFEAA9C6}"/>
                </a:ext>
              </a:extLst>
            </p:cNvPr>
            <p:cNvGrpSpPr/>
            <p:nvPr/>
          </p:nvGrpSpPr>
          <p:grpSpPr>
            <a:xfrm rot="10800000">
              <a:off x="0" y="6093227"/>
              <a:ext cx="12192000" cy="515391"/>
              <a:chOff x="0" y="-2"/>
              <a:chExt cx="12192000" cy="51539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797708E-5C50-4D59-A72C-9C6C0697CA24}"/>
                  </a:ext>
                </a:extLst>
              </p:cNvPr>
              <p:cNvSpPr/>
              <p:nvPr/>
            </p:nvSpPr>
            <p:spPr>
              <a:xfrm flipH="1" flipV="1">
                <a:off x="0" y="-1"/>
                <a:ext cx="12192000" cy="51539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E50ED8CD-EF4E-4897-AF08-83EA2772E59E}"/>
                  </a:ext>
                </a:extLst>
              </p:cNvPr>
              <p:cNvSpPr/>
              <p:nvPr/>
            </p:nvSpPr>
            <p:spPr>
              <a:xfrm flipH="1" flipV="1">
                <a:off x="0" y="-2"/>
                <a:ext cx="12192000" cy="315886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B4AC1-02F5-4F22-9555-EBC4FA4D0E02}"/>
                </a:ext>
              </a:extLst>
            </p:cNvPr>
            <p:cNvSpPr txBox="1"/>
            <p:nvPr/>
          </p:nvSpPr>
          <p:spPr>
            <a:xfrm>
              <a:off x="0" y="6292732"/>
              <a:ext cx="7664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Hewavitharana D.L. 	IT21189630	Batch 10.2 G2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43ABF9-A200-4AF5-808B-C15C0021181C}"/>
              </a:ext>
            </a:extLst>
          </p:cNvPr>
          <p:cNvSpPr txBox="1"/>
          <p:nvPr/>
        </p:nvSpPr>
        <p:spPr>
          <a:xfrm>
            <a:off x="457198" y="588109"/>
            <a:ext cx="352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Reference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F126F-E06E-4D73-A30A-F64BCB62A115}"/>
              </a:ext>
            </a:extLst>
          </p:cNvPr>
          <p:cNvSpPr txBox="1"/>
          <p:nvPr/>
        </p:nvSpPr>
        <p:spPr>
          <a:xfrm>
            <a:off x="1390994" y="1049774"/>
            <a:ext cx="9631682" cy="317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Sri Lanka alcohol fact sheet 2020 by ADIC </a:t>
            </a:r>
          </a:p>
          <a:p>
            <a:pPr algn="just"/>
            <a:r>
              <a:rPr lang="en-US" sz="2400" dirty="0">
                <a:hlinkClick r:id="rId2"/>
              </a:rPr>
              <a:t>https://adicsrilanka.org/alcohol-fact-sheet-2020/</a:t>
            </a:r>
            <a:endParaRPr lang="en-US" sz="2400" dirty="0"/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“Prevention and Control of Noncommunicable Diseases” Book –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  <a:hlinkClick r:id="rId3"/>
              </a:rPr>
              <a:t>http://www.health.gov.lk/moh_final/english/public/elfinder/files/Downloade/NCDbook2018.pdf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10503010101010104" pitchFamily="2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</a:rPr>
              <a:t>Tobacco Tactics by University of Bath –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10503010101010104" pitchFamily="2" charset="0"/>
                <a:hlinkClick r:id="rId4"/>
              </a:rPr>
              <a:t>https://tobaccotactics.org/wiki/sri-lanka-country-profile/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10503010101010104" pitchFamily="2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86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602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Hewavitharana D.L. it21189630</dc:creator>
  <cp:lastModifiedBy>Hewavitharana D.L. it21189630</cp:lastModifiedBy>
  <cp:revision>6</cp:revision>
  <dcterms:created xsi:type="dcterms:W3CDTF">2022-04-26T15:50:56Z</dcterms:created>
  <dcterms:modified xsi:type="dcterms:W3CDTF">2022-04-26T19:21:26Z</dcterms:modified>
</cp:coreProperties>
</file>