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[MATRIZ ANTEPROYECTO 2021 AL 23-12-20.xls]RESUMEN!Tabla dinámica3</c:name>
    <c:fmtId val="24"/>
  </c:pivotSource>
  <c:chart>
    <c:title>
      <c:tx>
        <c:rich>
          <a:bodyPr/>
          <a:lstStyle/>
          <a:p>
            <a:pPr>
              <a:defRPr/>
            </a:pPr>
            <a:r>
              <a:rPr lang="es-ES"/>
              <a:t>Resumen</a:t>
            </a:r>
            <a:r>
              <a:rPr lang="es-ES" baseline="0"/>
              <a:t> Evento Anteproyecto 2020</a:t>
            </a:r>
            <a:endParaRPr lang="es-ES"/>
          </a:p>
        </c:rich>
      </c:tx>
      <c:overlay val="0"/>
    </c:title>
    <c:autoTitleDeleted val="0"/>
    <c:pivotFmts>
      <c:pivotFmt>
        <c:idx val="0"/>
        <c:spPr>
          <a:solidFill>
            <a:srgbClr val="DE101F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 w="25400">
            <a:noFill/>
          </a:ln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FF00"/>
          </a:solidFill>
          <a:ln w="25400">
            <a:noFill/>
          </a:ln>
        </c:spPr>
      </c:pivotFmt>
      <c:pivotFmt>
        <c:idx val="3"/>
        <c:spPr>
          <a:solidFill>
            <a:srgbClr val="FFC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DE101F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C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E101F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RESUMEN!$B$5:$B$6</c:f>
              <c:strCache>
                <c:ptCount val="1"/>
                <c:pt idx="0">
                  <c:v>RENGLONES SOMETIDOS</c:v>
                </c:pt>
              </c:strCache>
            </c:strRef>
          </c:tx>
          <c:spPr>
            <a:solidFill>
              <a:srgbClr val="DE101F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RESUMEN!$A$7:$A$20</c:f>
              <c:strCache>
                <c:ptCount val="13"/>
                <c:pt idx="0">
                  <c:v>AMBIENTE</c:v>
                </c:pt>
                <c:pt idx="1">
                  <c:v>COMPRESIÓN DE GAS</c:v>
                </c:pt>
                <c:pt idx="2">
                  <c:v>COORDINACIÓN OPERACIONAL</c:v>
                </c:pt>
                <c:pt idx="3">
                  <c:v>DIVISION SUR DEL LAGO TRUJILLO</c:v>
                </c:pt>
                <c:pt idx="4">
                  <c:v>GIV</c:v>
                </c:pt>
                <c:pt idx="5">
                  <c:v>LAGO</c:v>
                </c:pt>
                <c:pt idx="6">
                  <c:v>MYMG</c:v>
                </c:pt>
                <c:pt idx="7">
                  <c:v>PLANTAS DE INYECCIÓN DE AGUA</c:v>
                </c:pt>
                <c:pt idx="8">
                  <c:v>SERVICIOS ELÉCTRICOS</c:v>
                </c:pt>
                <c:pt idx="9">
                  <c:v>SERVICIOS LOGÍSTICOS</c:v>
                </c:pt>
                <c:pt idx="10">
                  <c:v>SIHO</c:v>
                </c:pt>
                <c:pt idx="11">
                  <c:v>TALLERES CENTRALES</c:v>
                </c:pt>
                <c:pt idx="12">
                  <c:v>TRANSPORTE TERRESTRE</c:v>
                </c:pt>
              </c:strCache>
            </c:strRef>
          </c:cat>
          <c:val>
            <c:numRef>
              <c:f>RESUMEN!$B$7:$B$20</c:f>
              <c:numCache>
                <c:formatCode>General</c:formatCode>
                <c:ptCount val="13"/>
                <c:pt idx="0">
                  <c:v>1</c:v>
                </c:pt>
                <c:pt idx="1">
                  <c:v>5</c:v>
                </c:pt>
                <c:pt idx="2">
                  <c:v>24</c:v>
                </c:pt>
                <c:pt idx="3">
                  <c:v>9</c:v>
                </c:pt>
                <c:pt idx="4">
                  <c:v>1</c:v>
                </c:pt>
                <c:pt idx="5">
                  <c:v>14</c:v>
                </c:pt>
                <c:pt idx="6">
                  <c:v>2</c:v>
                </c:pt>
                <c:pt idx="7">
                  <c:v>2</c:v>
                </c:pt>
                <c:pt idx="8">
                  <c:v>15</c:v>
                </c:pt>
                <c:pt idx="9">
                  <c:v>12</c:v>
                </c:pt>
                <c:pt idx="10">
                  <c:v>3</c:v>
                </c:pt>
                <c:pt idx="11">
                  <c:v>8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3-46DA-9A5B-E07C0E4D2B65}"/>
            </c:ext>
          </c:extLst>
        </c:ser>
        <c:ser>
          <c:idx val="1"/>
          <c:order val="1"/>
          <c:tx>
            <c:strRef>
              <c:f>RESUMEN!$C$5:$C$6</c:f>
              <c:strCache>
                <c:ptCount val="1"/>
                <c:pt idx="0">
                  <c:v> CARGADOS EN EL SEE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RESUMEN!$A$7:$A$20</c:f>
              <c:strCache>
                <c:ptCount val="13"/>
                <c:pt idx="0">
                  <c:v>AMBIENTE</c:v>
                </c:pt>
                <c:pt idx="1">
                  <c:v>COMPRESIÓN DE GAS</c:v>
                </c:pt>
                <c:pt idx="2">
                  <c:v>COORDINACIÓN OPERACIONAL</c:v>
                </c:pt>
                <c:pt idx="3">
                  <c:v>DIVISION SUR DEL LAGO TRUJILLO</c:v>
                </c:pt>
                <c:pt idx="4">
                  <c:v>GIV</c:v>
                </c:pt>
                <c:pt idx="5">
                  <c:v>LAGO</c:v>
                </c:pt>
                <c:pt idx="6">
                  <c:v>MYMG</c:v>
                </c:pt>
                <c:pt idx="7">
                  <c:v>PLANTAS DE INYECCIÓN DE AGUA</c:v>
                </c:pt>
                <c:pt idx="8">
                  <c:v>SERVICIOS ELÉCTRICOS</c:v>
                </c:pt>
                <c:pt idx="9">
                  <c:v>SERVICIOS LOGÍSTICOS</c:v>
                </c:pt>
                <c:pt idx="10">
                  <c:v>SIHO</c:v>
                </c:pt>
                <c:pt idx="11">
                  <c:v>TALLERES CENTRALES</c:v>
                </c:pt>
                <c:pt idx="12">
                  <c:v>TRANSPORTE TERRESTRE</c:v>
                </c:pt>
              </c:strCache>
            </c:strRef>
          </c:cat>
          <c:val>
            <c:numRef>
              <c:f>RESUMEN!$C$7:$C$20</c:f>
              <c:numCache>
                <c:formatCode>General</c:formatCode>
                <c:ptCount val="13"/>
                <c:pt idx="0">
                  <c:v>1</c:v>
                </c:pt>
                <c:pt idx="2">
                  <c:v>11</c:v>
                </c:pt>
                <c:pt idx="3">
                  <c:v>2</c:v>
                </c:pt>
                <c:pt idx="5">
                  <c:v>11</c:v>
                </c:pt>
                <c:pt idx="7">
                  <c:v>1</c:v>
                </c:pt>
                <c:pt idx="8">
                  <c:v>15</c:v>
                </c:pt>
                <c:pt idx="9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93-46DA-9A5B-E07C0E4D2B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173619344"/>
        <c:axId val="-1173618256"/>
      </c:barChart>
      <c:catAx>
        <c:axId val="-117361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-1173618256"/>
        <c:crosses val="autoZero"/>
        <c:auto val="0"/>
        <c:lblAlgn val="ctr"/>
        <c:lblOffset val="100"/>
        <c:noMultiLvlLbl val="0"/>
      </c:catAx>
      <c:valAx>
        <c:axId val="-1173618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173619344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0F836-6276-42F3-8BE9-2BBBAFDB946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2407-CCCD-4447-B2EE-94ED2AA6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3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2407-CCCD-4447-B2EE-94ED2AA60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5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36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32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7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6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8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1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4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2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0315-CF30-4C64-AC2C-D7B66CB792E7}" type="datetimeFigureOut">
              <a:rPr lang="es-ES" smtClean="0"/>
              <a:t>24/12/2020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A267-96A2-498F-83E9-C6640C59C2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62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031066" y="2367747"/>
            <a:ext cx="6620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0" strike="noStrike" dirty="0">
                <a:solidFill>
                  <a:srgbClr val="FF0000"/>
                </a:solidFill>
                <a:effectLst/>
                <a:latin typeface="Bahnschrift SemiBold" panose="020B0502040204020203" pitchFamily="34" charset="0"/>
              </a:rPr>
              <a:t>RESUMEN EVENTO </a:t>
            </a:r>
          </a:p>
          <a:p>
            <a:pPr algn="ctr"/>
            <a:r>
              <a:rPr lang="es-ES" sz="4000" b="0" strike="noStrike" dirty="0">
                <a:solidFill>
                  <a:srgbClr val="FF0000"/>
                </a:solidFill>
                <a:effectLst/>
                <a:latin typeface="Bahnschrift SemiBold" panose="020B0502040204020203" pitchFamily="34" charset="0"/>
              </a:rPr>
              <a:t>ANTEPROYECTO 2021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2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83594"/>
              </p:ext>
            </p:extLst>
          </p:nvPr>
        </p:nvGraphicFramePr>
        <p:xfrm>
          <a:off x="216958" y="328483"/>
          <a:ext cx="11758083" cy="6170553"/>
        </p:xfrm>
        <a:graphic>
          <a:graphicData uri="http://schemas.openxmlformats.org/drawingml/2006/table">
            <a:tbl>
              <a:tblPr/>
              <a:tblGrid>
                <a:gridCol w="304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588">
                  <a:extLst>
                    <a:ext uri="{9D8B030D-6E8A-4147-A177-3AD203B41FA5}">
                      <a16:colId xmlns:a16="http://schemas.microsoft.com/office/drawing/2014/main" val="1389767636"/>
                    </a:ext>
                  </a:extLst>
                </a:gridCol>
              </a:tblGrid>
              <a:tr h="310530">
                <a:tc gridSpan="4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GERENCIAS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RENGLONES SOMETIDOS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CARGADOS EN EL SEE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Sin observaciones.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COMPRESIÓN DE GAS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VE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En espera de solicitud y asignación de clave SEE para realizar la carga.</a:t>
                      </a:r>
                      <a:endParaRPr lang="es-ES" sz="10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COORDINACIÓN OPERACIONAL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VE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 resto de los renglones no han sido cargados debido a que no son propuestas firmes por lo que no aplican a ser sometidos a presupuesto.</a:t>
                      </a:r>
                      <a:endParaRPr lang="es-ES" sz="10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DIVISION SUR DEL LAGO TRUJILLO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b="0" i="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 renglones cargados pertenecen a Desarrollo de Yacimiento. El resto de los proyectos pertenecientes a Optimización e Infraestructura no se tiene información al respecto y se espera lograr la comunicación efectiva con los responsables de los proyectos.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GIV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En espera de solicitud y asignación de clave SEE para realizar la carga.</a:t>
                      </a:r>
                      <a:endParaRPr lang="es-ES" sz="10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LAGO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Los renglones cargados pertenecen a Infraestructura lago. Los 3 renglones faltantes pertenecen a servicios lacustre los cuales no han podido ser cargados por falta de transporte hacia las instalaciones.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MYMG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Sin información al respecto y se espera lograr la comunicación efectiva con los responsables de los proyectos.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PLANTAS DE INYECCIÓN DE AGUA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El proyecto que falta por cargar no se ha tenido información al respecto y se espera lograr la comunicación efectiva con los responsables de los proyectos.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SERVICIOS ELÉCTRICOS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Sin observaciones.</a:t>
                      </a:r>
                    </a:p>
                    <a:p>
                      <a:pPr algn="just" fontAlgn="b"/>
                      <a:endParaRPr lang="es-ES" sz="1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SERVICIOS LOGÍSTICOS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Sin observaciones.</a:t>
                      </a:r>
                    </a:p>
                    <a:p>
                      <a:pPr algn="just" fontAlgn="b"/>
                      <a:endParaRPr lang="es-ES" sz="1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SIHO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El renglón que falta por cargar no se ha podido realizar ya que la persona encargada del proyecto no esta familiarizada con el sistema.</a:t>
                      </a:r>
                    </a:p>
                    <a:p>
                      <a:pPr algn="just" fontAlgn="b"/>
                      <a:endParaRPr lang="es-ES" sz="1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TALLERES CENTRALES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Sin observaciones.</a:t>
                      </a:r>
                    </a:p>
                    <a:p>
                      <a:pPr algn="just" fontAlgn="b"/>
                      <a:endParaRPr lang="es-ES" sz="1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TRANSPORTE TERRESTRE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b="0" i="0" u="none" strike="noStrike" dirty="0">
                          <a:effectLst/>
                          <a:latin typeface="+mn-lt"/>
                        </a:rPr>
                        <a:t>En espera de validación de clave SEE por falta del personal encargado.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0530">
                <a:tc gridSpan="4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6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684533"/>
              </p:ext>
            </p:extLst>
          </p:nvPr>
        </p:nvGraphicFramePr>
        <p:xfrm>
          <a:off x="1276786" y="408102"/>
          <a:ext cx="10119347" cy="606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653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296</Words>
  <Application>Microsoft Office PowerPoint</Application>
  <PresentationFormat>Widescreen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Roiner Adrianza</cp:lastModifiedBy>
  <cp:revision>13</cp:revision>
  <dcterms:created xsi:type="dcterms:W3CDTF">2020-12-23T21:22:42Z</dcterms:created>
  <dcterms:modified xsi:type="dcterms:W3CDTF">2020-12-24T13:52:58Z</dcterms:modified>
</cp:coreProperties>
</file>