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82" r:id="rId7"/>
    <p:sldId id="283" r:id="rId8"/>
    <p:sldId id="284" r:id="rId9"/>
    <p:sldId id="285" r:id="rId10"/>
    <p:sldId id="286"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 id="287" r:id="rId24"/>
    <p:sldId id="288" r:id="rId25"/>
    <p:sldId id="289" r:id="rId26"/>
    <p:sldId id="276" r:id="rId27"/>
    <p:sldId id="277" r:id="rId28"/>
    <p:sldId id="278" r:id="rId29"/>
    <p:sldId id="290" r:id="rId30"/>
    <p:sldId id="291" r:id="rId31"/>
    <p:sldId id="279" r:id="rId32"/>
    <p:sldId id="280"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C0085-B34B-4C46-B0F6-64CA4B62AB31}"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39612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C0085-B34B-4C46-B0F6-64CA4B62AB31}"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28121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C0085-B34B-4C46-B0F6-64CA4B62AB31}"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199307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C0085-B34B-4C46-B0F6-64CA4B62AB31}"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305184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C0085-B34B-4C46-B0F6-64CA4B62AB31}" type="datetimeFigureOut">
              <a:rPr lang="en-IN" smtClean="0"/>
              <a:t>07-05-2020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98715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C0085-B34B-4C46-B0F6-64CA4B62AB31}" type="datetimeFigureOut">
              <a:rPr lang="en-IN" smtClean="0"/>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195902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C0085-B34B-4C46-B0F6-64CA4B62AB31}" type="datetimeFigureOut">
              <a:rPr lang="en-IN" smtClean="0"/>
              <a:t>07-05-2020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15569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C0085-B34B-4C46-B0F6-64CA4B62AB31}" type="datetimeFigureOut">
              <a:rPr lang="en-IN" smtClean="0"/>
              <a:t>07-05-2020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61371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C0085-B34B-4C46-B0F6-64CA4B62AB31}" type="datetimeFigureOut">
              <a:rPr lang="en-IN" smtClean="0"/>
              <a:t>07-05-2020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68887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C0085-B34B-4C46-B0F6-64CA4B62AB31}" type="datetimeFigureOut">
              <a:rPr lang="en-IN" smtClean="0"/>
              <a:t>07-05-2020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18422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C0085-B34B-4C46-B0F6-64CA4B62AB31}" type="datetimeFigureOut">
              <a:rPr lang="en-IN" smtClean="0"/>
              <a:t>07-05-2020</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FECD-E81D-4CD1-AA01-AE3DD7085D4D}" type="slidenum">
              <a:rPr lang="en-IN" smtClean="0"/>
              <a:t>‹#›</a:t>
            </a:fld>
            <a:endParaRPr lang="en-IN"/>
          </a:p>
        </p:txBody>
      </p:sp>
    </p:spTree>
    <p:extLst>
      <p:ext uri="{BB962C8B-B14F-4D97-AF65-F5344CB8AC3E}">
        <p14:creationId xmlns:p14="http://schemas.microsoft.com/office/powerpoint/2010/main" val="240161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C0085-B34B-4C46-B0F6-64CA4B62AB31}" type="datetimeFigureOut">
              <a:rPr lang="en-IN" smtClean="0"/>
              <a:t>07-05-2020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BFECD-E81D-4CD1-AA01-AE3DD7085D4D}" type="slidenum">
              <a:rPr lang="en-IN" smtClean="0"/>
              <a:t>‹#›</a:t>
            </a:fld>
            <a:endParaRPr lang="en-IN"/>
          </a:p>
        </p:txBody>
      </p:sp>
    </p:spTree>
    <p:extLst>
      <p:ext uri="{BB962C8B-B14F-4D97-AF65-F5344CB8AC3E}">
        <p14:creationId xmlns:p14="http://schemas.microsoft.com/office/powerpoint/2010/main" val="2554552003"/>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DCE3-466B-45CD-A561-A67DE0EDA4DD}"/>
              </a:ext>
            </a:extLst>
          </p:cNvPr>
          <p:cNvSpPr>
            <a:spLocks noGrp="1"/>
          </p:cNvSpPr>
          <p:nvPr>
            <p:ph type="ctrTitle"/>
          </p:nvPr>
        </p:nvSpPr>
        <p:spPr>
          <a:xfrm>
            <a:off x="272716" y="100745"/>
            <a:ext cx="10806764" cy="4846159"/>
          </a:xfrm>
        </p:spPr>
        <p:txBody>
          <a:bodyPr>
            <a:normAutofit/>
          </a:bodyPr>
          <a:lstStyle/>
          <a:p>
            <a:br>
              <a:rPr lang="en-IN" dirty="0"/>
            </a:br>
            <a:endParaRPr lang="en-IN" dirty="0"/>
          </a:p>
        </p:txBody>
      </p:sp>
      <p:sp>
        <p:nvSpPr>
          <p:cNvPr id="3" name="Subtitle 2">
            <a:extLst>
              <a:ext uri="{FF2B5EF4-FFF2-40B4-BE49-F238E27FC236}">
                <a16:creationId xmlns:a16="http://schemas.microsoft.com/office/drawing/2014/main" id="{A43339ED-4D52-45C1-951B-24371BBD281A}"/>
              </a:ext>
            </a:extLst>
          </p:cNvPr>
          <p:cNvSpPr>
            <a:spLocks noGrp="1"/>
          </p:cNvSpPr>
          <p:nvPr>
            <p:ph type="subTitle" idx="1"/>
          </p:nvPr>
        </p:nvSpPr>
        <p:spPr>
          <a:xfrm>
            <a:off x="7812505" y="4865195"/>
            <a:ext cx="4379495" cy="2257500"/>
          </a:xfrm>
        </p:spPr>
        <p:txBody>
          <a:bodyPr>
            <a:normAutofit fontScale="25000" lnSpcReduction="20000"/>
          </a:bodyPr>
          <a:lstStyle/>
          <a:p>
            <a:r>
              <a:rPr lang="en-IN" sz="14400" dirty="0" err="1">
                <a:ln w="0"/>
                <a:effectLst>
                  <a:outerShdw blurRad="38100" dist="19050" dir="2700000" algn="tl" rotWithShape="0">
                    <a:schemeClr val="dk1">
                      <a:alpha val="40000"/>
                    </a:schemeClr>
                  </a:outerShdw>
                </a:effectLst>
              </a:rPr>
              <a:t>Rakshit</a:t>
            </a:r>
            <a:r>
              <a:rPr lang="en-IN" sz="14400" dirty="0">
                <a:ln w="0"/>
                <a:effectLst>
                  <a:outerShdw blurRad="38100" dist="19050" dir="2700000" algn="tl" rotWithShape="0">
                    <a:schemeClr val="dk1">
                      <a:alpha val="40000"/>
                    </a:schemeClr>
                  </a:outerShdw>
                </a:effectLst>
              </a:rPr>
              <a:t> Parashar 16CSU285</a:t>
            </a:r>
          </a:p>
          <a:p>
            <a:r>
              <a:rPr lang="en-IN" sz="14400" dirty="0">
                <a:ln w="0"/>
                <a:effectLst>
                  <a:outerShdw blurRad="38100" dist="19050" dir="2700000" algn="tl" rotWithShape="0">
                    <a:schemeClr val="dk1">
                      <a:alpha val="40000"/>
                    </a:schemeClr>
                  </a:outerShdw>
                </a:effectLst>
              </a:rPr>
              <a:t>Raunaq Raj Singh 16CSU290</a:t>
            </a:r>
          </a:p>
          <a:p>
            <a:r>
              <a:rPr lang="en-IN" sz="3600" dirty="0"/>
              <a:t> </a:t>
            </a:r>
          </a:p>
          <a:p>
            <a:endParaRPr lang="en-IN" dirty="0"/>
          </a:p>
        </p:txBody>
      </p:sp>
      <p:pic>
        <p:nvPicPr>
          <p:cNvPr id="4" name="image1.png">
            <a:extLst>
              <a:ext uri="{FF2B5EF4-FFF2-40B4-BE49-F238E27FC236}">
                <a16:creationId xmlns:a16="http://schemas.microsoft.com/office/drawing/2014/main" id="{5E2E739A-98D4-4891-885F-979A0F16863C}"/>
              </a:ext>
            </a:extLst>
          </p:cNvPr>
          <p:cNvPicPr/>
          <p:nvPr/>
        </p:nvPicPr>
        <p:blipFill>
          <a:blip r:embed="rId2"/>
          <a:srcRect/>
          <a:stretch>
            <a:fillRect/>
          </a:stretch>
        </p:blipFill>
        <p:spPr>
          <a:xfrm>
            <a:off x="3547344" y="1801328"/>
            <a:ext cx="5097311" cy="2574756"/>
          </a:xfrm>
          <a:prstGeom prst="rect">
            <a:avLst/>
          </a:prstGeom>
          <a:ln/>
        </p:spPr>
      </p:pic>
      <p:sp>
        <p:nvSpPr>
          <p:cNvPr id="5" name="Rectangle 4">
            <a:extLst>
              <a:ext uri="{FF2B5EF4-FFF2-40B4-BE49-F238E27FC236}">
                <a16:creationId xmlns:a16="http://schemas.microsoft.com/office/drawing/2014/main" id="{46912E80-9D75-458E-832D-59E2E1832C7C}"/>
              </a:ext>
            </a:extLst>
          </p:cNvPr>
          <p:cNvSpPr/>
          <p:nvPr/>
        </p:nvSpPr>
        <p:spPr>
          <a:xfrm>
            <a:off x="88183" y="307179"/>
            <a:ext cx="12015634" cy="923330"/>
          </a:xfrm>
          <a:prstGeom prst="rect">
            <a:avLst/>
          </a:prstGeom>
          <a:noFill/>
        </p:spPr>
        <p:txBody>
          <a:bodyPr wrap="squar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rPr>
              <a:t>Malware analysis using Machine Learning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09669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FD4-24E3-47C4-A0F7-027C21BDB472}"/>
              </a:ext>
            </a:extLst>
          </p:cNvPr>
          <p:cNvSpPr>
            <a:spLocks noGrp="1"/>
          </p:cNvSpPr>
          <p:nvPr>
            <p:ph type="title"/>
          </p:nvPr>
        </p:nvSpPr>
        <p:spPr/>
        <p:txBody>
          <a:bodyPr/>
          <a:lstStyle/>
          <a:p>
            <a:r>
              <a:rPr lang="en-US" dirty="0"/>
              <a:t>Naïve </a:t>
            </a:r>
            <a:r>
              <a:rPr lang="en-US" dirty="0" err="1"/>
              <a:t>bayes</a:t>
            </a:r>
            <a:endParaRPr lang="en-US" dirty="0"/>
          </a:p>
        </p:txBody>
      </p:sp>
      <p:sp>
        <p:nvSpPr>
          <p:cNvPr id="3" name="Content Placeholder 2">
            <a:extLst>
              <a:ext uri="{FF2B5EF4-FFF2-40B4-BE49-F238E27FC236}">
                <a16:creationId xmlns:a16="http://schemas.microsoft.com/office/drawing/2014/main" id="{E6FC82C4-133F-4236-9143-37321CBF0A74}"/>
              </a:ext>
            </a:extLst>
          </p:cNvPr>
          <p:cNvSpPr>
            <a:spLocks noGrp="1"/>
          </p:cNvSpPr>
          <p:nvPr>
            <p:ph idx="1"/>
          </p:nvPr>
        </p:nvSpPr>
        <p:spPr/>
        <p:txBody>
          <a:bodyPr>
            <a:normAutofit fontScale="92500"/>
          </a:bodyPr>
          <a:lstStyle/>
          <a:p>
            <a:r>
              <a:rPr lang="en-IN" dirty="0"/>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endParaRPr lang="en-US" dirty="0"/>
          </a:p>
          <a:p>
            <a:r>
              <a:rPr lang="en-IN"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This assumption is called class conditional independence.</a:t>
            </a:r>
            <a:endParaRPr lang="en-US" dirty="0"/>
          </a:p>
          <a:p>
            <a:endParaRPr lang="en-US" dirty="0"/>
          </a:p>
        </p:txBody>
      </p:sp>
    </p:spTree>
    <p:extLst>
      <p:ext uri="{BB962C8B-B14F-4D97-AF65-F5344CB8AC3E}">
        <p14:creationId xmlns:p14="http://schemas.microsoft.com/office/powerpoint/2010/main" val="127547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B080-57BF-4A00-9786-B9FB016FF58A}"/>
              </a:ext>
            </a:extLst>
          </p:cNvPr>
          <p:cNvSpPr>
            <a:spLocks noGrp="1"/>
          </p:cNvSpPr>
          <p:nvPr>
            <p:ph type="title"/>
          </p:nvPr>
        </p:nvSpPr>
        <p:spPr>
          <a:xfrm>
            <a:off x="1069848" y="386977"/>
            <a:ext cx="10058400" cy="1609344"/>
          </a:xfrm>
        </p:spPr>
        <p:txBody>
          <a:bodyPr>
            <a:normAutofit/>
          </a:bodyPr>
          <a:lstStyle/>
          <a:p>
            <a:r>
              <a:rPr lang="en-IN" b="1" dirty="0"/>
              <a:t>          </a:t>
            </a:r>
            <a:br>
              <a:rPr lang="en-IN" b="1" dirty="0"/>
            </a:br>
            <a:r>
              <a:rPr lang="en-IN" sz="4000" b="1" dirty="0"/>
              <a:t>Functional    Partitioning of Project </a:t>
            </a:r>
            <a:endParaRPr lang="en-IN" dirty="0"/>
          </a:p>
        </p:txBody>
      </p:sp>
      <p:sp>
        <p:nvSpPr>
          <p:cNvPr id="3" name="Content Placeholder 2">
            <a:extLst>
              <a:ext uri="{FF2B5EF4-FFF2-40B4-BE49-F238E27FC236}">
                <a16:creationId xmlns:a16="http://schemas.microsoft.com/office/drawing/2014/main" id="{17788D05-B8E7-4EFA-8632-5D7C32EE74C0}"/>
              </a:ext>
            </a:extLst>
          </p:cNvPr>
          <p:cNvSpPr>
            <a:spLocks noGrp="1"/>
          </p:cNvSpPr>
          <p:nvPr>
            <p:ph idx="1"/>
          </p:nvPr>
        </p:nvSpPr>
        <p:spPr/>
        <p:txBody>
          <a:bodyPr>
            <a:normAutofit fontScale="92500" lnSpcReduction="20000"/>
          </a:bodyPr>
          <a:lstStyle/>
          <a:p>
            <a:pPr marL="0" indent="0">
              <a:buNone/>
            </a:pPr>
            <a:r>
              <a:rPr lang="en-IN" b="1" dirty="0"/>
              <a:t> </a:t>
            </a:r>
          </a:p>
          <a:p>
            <a:r>
              <a:rPr lang="en-IN" dirty="0"/>
              <a:t>Overall Project is partitioned into various phases:</a:t>
            </a:r>
          </a:p>
          <a:p>
            <a:pPr marL="0" indent="0">
              <a:buNone/>
            </a:pPr>
            <a:endParaRPr lang="en-IN" dirty="0"/>
          </a:p>
          <a:p>
            <a:r>
              <a:rPr lang="en-IN" b="1" dirty="0"/>
              <a:t>a) Phase 1: </a:t>
            </a:r>
            <a:r>
              <a:rPr lang="en-IN" dirty="0"/>
              <a:t>Downloading 1,38,000+ dataset of malicious and legitimate PE files </a:t>
            </a:r>
          </a:p>
          <a:p>
            <a:br>
              <a:rPr lang="en-IN" dirty="0"/>
            </a:br>
            <a:r>
              <a:rPr lang="en-IN" b="1" dirty="0"/>
              <a:t>b) Phase 2: </a:t>
            </a:r>
            <a:r>
              <a:rPr lang="en-IN" dirty="0"/>
              <a:t>Performing Malware analysis and classification, choosing best out of 5 ML algos and feature classification </a:t>
            </a:r>
          </a:p>
          <a:p>
            <a:br>
              <a:rPr lang="en-IN" dirty="0"/>
            </a:br>
            <a:r>
              <a:rPr lang="en-IN" b="1" dirty="0"/>
              <a:t>c) Phase 3: </a:t>
            </a:r>
            <a:r>
              <a:rPr lang="en-IN" dirty="0"/>
              <a:t>Deploying Full stack Flask framework using </a:t>
            </a:r>
            <a:r>
              <a:rPr lang="en-IN" dirty="0" err="1"/>
              <a:t>HTML,Bootstrap,CSS,Javascript</a:t>
            </a:r>
            <a:r>
              <a:rPr lang="en-IN" dirty="0"/>
              <a:t> for static analysis </a:t>
            </a:r>
            <a:br>
              <a:rPr lang="en-IN" dirty="0"/>
            </a:br>
            <a:endParaRPr lang="en-IN" dirty="0"/>
          </a:p>
          <a:p>
            <a:endParaRPr lang="en-IN" dirty="0"/>
          </a:p>
        </p:txBody>
      </p:sp>
    </p:spTree>
    <p:extLst>
      <p:ext uri="{BB962C8B-B14F-4D97-AF65-F5344CB8AC3E}">
        <p14:creationId xmlns:p14="http://schemas.microsoft.com/office/powerpoint/2010/main" val="17757903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2C47-62BA-41F7-8337-048C2A7D4678}"/>
              </a:ext>
            </a:extLst>
          </p:cNvPr>
          <p:cNvSpPr>
            <a:spLocks noGrp="1"/>
          </p:cNvSpPr>
          <p:nvPr>
            <p:ph type="title"/>
          </p:nvPr>
        </p:nvSpPr>
        <p:spPr/>
        <p:txBody>
          <a:bodyPr>
            <a:normAutofit/>
          </a:bodyPr>
          <a:lstStyle/>
          <a:p>
            <a:r>
              <a:rPr lang="en-IN" sz="4000" b="1" dirty="0"/>
              <a:t>           Understanding PE files </a:t>
            </a:r>
            <a:endParaRPr lang="en-IN" sz="4000" dirty="0"/>
          </a:p>
        </p:txBody>
      </p:sp>
      <p:sp>
        <p:nvSpPr>
          <p:cNvPr id="3" name="Content Placeholder 2">
            <a:extLst>
              <a:ext uri="{FF2B5EF4-FFF2-40B4-BE49-F238E27FC236}">
                <a16:creationId xmlns:a16="http://schemas.microsoft.com/office/drawing/2014/main" id="{91D68AC4-5B42-4BFD-97A6-00C3E1B776CB}"/>
              </a:ext>
            </a:extLst>
          </p:cNvPr>
          <p:cNvSpPr>
            <a:spLocks noGrp="1"/>
          </p:cNvSpPr>
          <p:nvPr>
            <p:ph idx="1"/>
          </p:nvPr>
        </p:nvSpPr>
        <p:spPr/>
        <p:txBody>
          <a:bodyPr>
            <a:normAutofit fontScale="92500" lnSpcReduction="10000"/>
          </a:bodyPr>
          <a:lstStyle/>
          <a:p>
            <a:r>
              <a:rPr lang="en-IN" dirty="0"/>
              <a:t>PE stands for portable executable. It is the native executable format of Win32. Its specification is derived somewhat from the Unix COFF (common object file format). The format information of PE file is illustrated in Figure 8. It is basically a data structure that encapsulates the information necessary for the Windows OS loader to manage the wrapped executable code. A PE file consists of a PE file header and a section table (section headers) followed by the sections’ data. The PE file header consists of a MS DOS header, the PE signature, the image file header, and an optional header. The file headers are followed immediately by section headers. Section header provides information about its associated section, including location, length, and characteristics. Section is the basic unit of code or data within a PE or COFF file. Different functional areas, such as code and data areas, are separated logically into sections.</a:t>
            </a:r>
          </a:p>
        </p:txBody>
      </p:sp>
    </p:spTree>
    <p:extLst>
      <p:ext uri="{BB962C8B-B14F-4D97-AF65-F5344CB8AC3E}">
        <p14:creationId xmlns:p14="http://schemas.microsoft.com/office/powerpoint/2010/main" val="24975237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57435F-BE41-4CC4-93E7-279D3C3B0E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40855" y="29422"/>
            <a:ext cx="5823752" cy="6799155"/>
          </a:xfrm>
          <a:prstGeom prst="rect">
            <a:avLst/>
          </a:prstGeom>
        </p:spPr>
      </p:pic>
    </p:spTree>
    <p:extLst>
      <p:ext uri="{BB962C8B-B14F-4D97-AF65-F5344CB8AC3E}">
        <p14:creationId xmlns:p14="http://schemas.microsoft.com/office/powerpoint/2010/main" val="38716107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C2B3-16D4-4CB6-8075-74F3F2C3ACC8}"/>
              </a:ext>
            </a:extLst>
          </p:cNvPr>
          <p:cNvSpPr>
            <a:spLocks noGrp="1"/>
          </p:cNvSpPr>
          <p:nvPr>
            <p:ph type="title"/>
          </p:nvPr>
        </p:nvSpPr>
        <p:spPr/>
        <p:txBody>
          <a:bodyPr/>
          <a:lstStyle/>
          <a:p>
            <a:r>
              <a:rPr lang="en-IN" dirty="0"/>
              <a:t>               </a:t>
            </a:r>
            <a:r>
              <a:rPr lang="en-IN" sz="4000" dirty="0"/>
              <a:t>EXPERIMENT</a:t>
            </a:r>
            <a:endParaRPr lang="en-IN" dirty="0"/>
          </a:p>
        </p:txBody>
      </p:sp>
      <p:sp>
        <p:nvSpPr>
          <p:cNvPr id="3" name="Content Placeholder 2">
            <a:extLst>
              <a:ext uri="{FF2B5EF4-FFF2-40B4-BE49-F238E27FC236}">
                <a16:creationId xmlns:a16="http://schemas.microsoft.com/office/drawing/2014/main" id="{5F3CD4C3-C9CB-4F54-82AC-97A721820142}"/>
              </a:ext>
            </a:extLst>
          </p:cNvPr>
          <p:cNvSpPr>
            <a:spLocks noGrp="1"/>
          </p:cNvSpPr>
          <p:nvPr>
            <p:ph idx="1"/>
          </p:nvPr>
        </p:nvSpPr>
        <p:spPr/>
        <p:txBody>
          <a:bodyPr>
            <a:normAutofit fontScale="92500"/>
          </a:bodyPr>
          <a:lstStyle/>
          <a:p>
            <a:r>
              <a:rPr lang="en-IN" b="1" dirty="0"/>
              <a:t>Dataset</a:t>
            </a:r>
          </a:p>
          <a:p>
            <a:pPr marL="0" indent="0">
              <a:buNone/>
            </a:pPr>
            <a:r>
              <a:rPr lang="en-IN" sz="2400" dirty="0"/>
              <a:t>Dataset is divided into malware and benign software. We should obtain enough representative training dataset in actual antivirus software. Because we just verify the feasibility of our method, we collected 41324 types of benign software and 96724 types of malware. All are in the Windows PE format. We obtained benign software from Windows folder and Program Files folder and used commercial software to verify that each executable was indeed benign. We obtained malware from the website </a:t>
            </a:r>
            <a:r>
              <a:rPr lang="en-IN" sz="2400" dirty="0" err="1"/>
              <a:t>VirusShare</a:t>
            </a:r>
            <a:r>
              <a:rPr lang="en-IN" sz="2400" dirty="0"/>
              <a:t>.</a:t>
            </a:r>
          </a:p>
          <a:p>
            <a:r>
              <a:rPr lang="en-IN" b="1" dirty="0"/>
              <a:t>Feature Extraction</a:t>
            </a:r>
            <a:endParaRPr lang="en-IN" dirty="0"/>
          </a:p>
          <a:p>
            <a:pPr marL="0" indent="0">
              <a:buNone/>
            </a:pPr>
            <a:r>
              <a:rPr lang="en-IN" sz="2400" dirty="0"/>
              <a:t>There are many format features in PE files, but most of those features are not helpful in distinguishing malware and benign software. Based on our empirical studies and in-depth analysis of the format features of the PE files, we extracted 54 features that have the potential to distinguish between benign software and malware, from given PE files. </a:t>
            </a:r>
          </a:p>
        </p:txBody>
      </p:sp>
    </p:spTree>
    <p:extLst>
      <p:ext uri="{BB962C8B-B14F-4D97-AF65-F5344CB8AC3E}">
        <p14:creationId xmlns:p14="http://schemas.microsoft.com/office/powerpoint/2010/main" val="29728328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EC68D-D0AF-4E79-89AA-1A45C0D7FFF9}"/>
              </a:ext>
            </a:extLst>
          </p:cNvPr>
          <p:cNvSpPr>
            <a:spLocks noGrp="1"/>
          </p:cNvSpPr>
          <p:nvPr>
            <p:ph idx="1"/>
          </p:nvPr>
        </p:nvSpPr>
        <p:spPr>
          <a:xfrm>
            <a:off x="128337" y="176462"/>
            <a:ext cx="12063663" cy="6577263"/>
          </a:xfrm>
        </p:spPr>
        <p:txBody>
          <a:bodyPr>
            <a:normAutofit/>
          </a:bodyPr>
          <a:lstStyle/>
          <a:p>
            <a:r>
              <a:rPr lang="en-IN" b="1" dirty="0"/>
              <a:t>DOS Header</a:t>
            </a:r>
            <a:endParaRPr lang="en-IN" dirty="0"/>
          </a:p>
          <a:p>
            <a:pPr marL="0" indent="0">
              <a:buNone/>
            </a:pPr>
            <a:r>
              <a:rPr lang="en-IN" sz="2400" dirty="0"/>
              <a:t> </a:t>
            </a:r>
            <a:r>
              <a:rPr lang="en-IN" sz="2600" dirty="0"/>
              <a:t>This field is used to identify an MS-DOS-compatible file type. All MS-DOS-compatible executable files set this value to 0x54AD, which represents the ASCII characters MZ. MS-DOS headers are sometimes referred to as MZ headers for this reason. It starts at offset 0 (this can be view with a hex editor).</a:t>
            </a:r>
          </a:p>
          <a:p>
            <a:r>
              <a:rPr lang="en-IN" b="1" dirty="0"/>
              <a:t>DOS Stub</a:t>
            </a:r>
            <a:endParaRPr lang="en-IN" dirty="0"/>
          </a:p>
          <a:p>
            <a:pPr marL="0" indent="0">
              <a:buNone/>
            </a:pPr>
            <a:r>
              <a:rPr lang="en-IN" dirty="0"/>
              <a:t>The DOS stub usually just prints a string, something like the message, “This program cannot be run in DOS mode.” It can be a full-blown DOS program. When building applications on Windows, the linker sends instruction to a binary called winstub.exe to the executable file. This file is kept in the address 0x3c, which is offset to the next PE header section.</a:t>
            </a:r>
          </a:p>
          <a:p>
            <a:endParaRPr lang="en-IN" dirty="0"/>
          </a:p>
        </p:txBody>
      </p:sp>
    </p:spTree>
    <p:extLst>
      <p:ext uri="{BB962C8B-B14F-4D97-AF65-F5344CB8AC3E}">
        <p14:creationId xmlns:p14="http://schemas.microsoft.com/office/powerpoint/2010/main" val="177772420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7157D-5A5E-4791-A7D4-0DAF76D6F174}"/>
              </a:ext>
            </a:extLst>
          </p:cNvPr>
          <p:cNvSpPr>
            <a:spLocks noGrp="1"/>
          </p:cNvSpPr>
          <p:nvPr>
            <p:ph idx="1"/>
          </p:nvPr>
        </p:nvSpPr>
        <p:spPr>
          <a:xfrm>
            <a:off x="128337" y="144378"/>
            <a:ext cx="11935326" cy="6713621"/>
          </a:xfrm>
        </p:spPr>
        <p:txBody>
          <a:bodyPr>
            <a:normAutofit/>
          </a:bodyPr>
          <a:lstStyle/>
          <a:p>
            <a:r>
              <a:rPr lang="en-IN" b="1" dirty="0"/>
              <a:t>PE File Header</a:t>
            </a:r>
            <a:endParaRPr lang="en-IN" dirty="0"/>
          </a:p>
          <a:p>
            <a:pPr marL="0" indent="0">
              <a:buNone/>
            </a:pPr>
            <a:r>
              <a:rPr lang="en-US" dirty="0"/>
              <a:t>Like other executable files, a PE file has a collection of fields that defines what the rest of file looks like. The header contains info such as the location and size of code, as we discussed earlier. The first few hundred bytes of the typical PE file are taken up by the MS-DOS stub. The PE file is located by indexing the </a:t>
            </a:r>
            <a:r>
              <a:rPr lang="en-US" dirty="0" err="1"/>
              <a:t>e_ifanew</a:t>
            </a:r>
            <a:r>
              <a:rPr lang="en-US" dirty="0"/>
              <a:t> of the MS DOS header. The </a:t>
            </a:r>
            <a:r>
              <a:rPr lang="en-US" dirty="0" err="1"/>
              <a:t>e_ifanew</a:t>
            </a:r>
            <a:r>
              <a:rPr lang="en-US" dirty="0"/>
              <a:t> simply gives the offset to the file, so add the file’s memory-mapped address to determine the actual memory-mapped address.</a:t>
            </a:r>
            <a:endParaRPr lang="en-IN" dirty="0"/>
          </a:p>
          <a:p>
            <a:pPr marL="0" indent="0">
              <a:buNone/>
            </a:pPr>
            <a:r>
              <a:rPr lang="en-US" dirty="0"/>
              <a:t>There are some basic sub-sections defined in the header section itself; they are listed below:</a:t>
            </a:r>
            <a:endParaRPr lang="en-IN" dirty="0"/>
          </a:p>
          <a:p>
            <a:r>
              <a:rPr lang="en-US" dirty="0"/>
              <a:t>Signature</a:t>
            </a:r>
            <a:endParaRPr lang="en-IN" dirty="0"/>
          </a:p>
          <a:p>
            <a:r>
              <a:rPr lang="en-US" dirty="0"/>
              <a:t>Machines</a:t>
            </a:r>
            <a:endParaRPr lang="en-IN" dirty="0"/>
          </a:p>
          <a:p>
            <a:r>
              <a:rPr lang="en-US" dirty="0" err="1"/>
              <a:t>NumberOfSections</a:t>
            </a:r>
            <a:endParaRPr lang="en-IN" dirty="0"/>
          </a:p>
          <a:p>
            <a:r>
              <a:rPr lang="en-US" dirty="0" err="1"/>
              <a:t>SizeOfOptionalHeader</a:t>
            </a:r>
            <a:endParaRPr lang="en-IN" dirty="0"/>
          </a:p>
          <a:p>
            <a:endParaRPr lang="en-IN" dirty="0"/>
          </a:p>
        </p:txBody>
      </p:sp>
    </p:spTree>
    <p:extLst>
      <p:ext uri="{BB962C8B-B14F-4D97-AF65-F5344CB8AC3E}">
        <p14:creationId xmlns:p14="http://schemas.microsoft.com/office/powerpoint/2010/main" val="24354977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95B8-F345-4564-9E81-964F139EF204}"/>
              </a:ext>
            </a:extLst>
          </p:cNvPr>
          <p:cNvSpPr>
            <a:spLocks noGrp="1"/>
          </p:cNvSpPr>
          <p:nvPr>
            <p:ph type="title"/>
          </p:nvPr>
        </p:nvSpPr>
        <p:spPr/>
        <p:txBody>
          <a:bodyPr/>
          <a:lstStyle/>
          <a:p>
            <a:r>
              <a:rPr lang="en-IN" b="1" dirty="0"/>
              <a:t>        </a:t>
            </a:r>
            <a:r>
              <a:rPr lang="en-IN" sz="4000" b="1" dirty="0"/>
              <a:t>Understanding Flask</a:t>
            </a:r>
            <a:endParaRPr lang="en-IN" dirty="0"/>
          </a:p>
        </p:txBody>
      </p:sp>
      <p:sp>
        <p:nvSpPr>
          <p:cNvPr id="3" name="Content Placeholder 2">
            <a:extLst>
              <a:ext uri="{FF2B5EF4-FFF2-40B4-BE49-F238E27FC236}">
                <a16:creationId xmlns:a16="http://schemas.microsoft.com/office/drawing/2014/main" id="{42A2A633-CDB7-4E04-9A82-618424EE526B}"/>
              </a:ext>
            </a:extLst>
          </p:cNvPr>
          <p:cNvSpPr>
            <a:spLocks noGrp="1"/>
          </p:cNvSpPr>
          <p:nvPr>
            <p:ph idx="1"/>
          </p:nvPr>
        </p:nvSpPr>
        <p:spPr/>
        <p:txBody>
          <a:bodyPr>
            <a:normAutofit fontScale="77500" lnSpcReduction="20000"/>
          </a:bodyPr>
          <a:lstStyle/>
          <a:p>
            <a:r>
              <a:rPr lang="en-IN" sz="2400" dirty="0"/>
              <a:t>Flask is a micro web framework written in Python. It is classified as a micro framework because it does not require particular tools or libraries. It has no database abstraction layer, form validation, or any other components where pre-existing third-party libraries provide co</a:t>
            </a:r>
          </a:p>
          <a:p>
            <a:pPr marL="0" indent="0">
              <a:buNone/>
            </a:pPr>
            <a:r>
              <a:rPr lang="en-IN" dirty="0"/>
              <a:t>Flask depends on the Jinja template engine and the </a:t>
            </a:r>
            <a:r>
              <a:rPr lang="en-IN" dirty="0" err="1"/>
              <a:t>Werkzeug</a:t>
            </a:r>
            <a:r>
              <a:rPr lang="en-IN" dirty="0"/>
              <a:t> WSGI toolkit.</a:t>
            </a:r>
          </a:p>
          <a:p>
            <a:pPr marL="0" indent="0">
              <a:buNone/>
            </a:pPr>
            <a:r>
              <a:rPr lang="en-IN" dirty="0"/>
              <a:t> </a:t>
            </a:r>
          </a:p>
          <a:p>
            <a:pPr marL="0" indent="0">
              <a:buNone/>
            </a:pPr>
            <a:r>
              <a:rPr lang="en-US" b="1" dirty="0"/>
              <a:t>from</a:t>
            </a:r>
            <a:r>
              <a:rPr lang="en-US" dirty="0"/>
              <a:t> flask </a:t>
            </a:r>
            <a:r>
              <a:rPr lang="en-US" b="1" dirty="0"/>
              <a:t>import</a:t>
            </a:r>
            <a:r>
              <a:rPr lang="en-US" dirty="0"/>
              <a:t> Flask </a:t>
            </a:r>
            <a:endParaRPr lang="en-IN" dirty="0"/>
          </a:p>
          <a:p>
            <a:pPr marL="0" indent="0">
              <a:buNone/>
            </a:pPr>
            <a:r>
              <a:rPr lang="en-US" dirty="0"/>
              <a:t>app = Flask</a:t>
            </a:r>
            <a:r>
              <a:rPr lang="en-US" b="1" dirty="0"/>
              <a:t>(</a:t>
            </a:r>
            <a:r>
              <a:rPr lang="en-US" dirty="0"/>
              <a:t>__name__</a:t>
            </a:r>
            <a:r>
              <a:rPr lang="en-US" b="1" dirty="0"/>
              <a:t>)</a:t>
            </a:r>
            <a:endParaRPr lang="en-IN" dirty="0"/>
          </a:p>
          <a:p>
            <a:pPr marL="0" indent="0">
              <a:buNone/>
            </a:pPr>
            <a:r>
              <a:rPr lang="en-US" dirty="0"/>
              <a:t> </a:t>
            </a:r>
            <a:endParaRPr lang="en-IN" dirty="0"/>
          </a:p>
          <a:p>
            <a:pPr marL="0" indent="0">
              <a:buNone/>
            </a:pPr>
            <a:r>
              <a:rPr lang="en-US" dirty="0"/>
              <a:t>@</a:t>
            </a:r>
            <a:r>
              <a:rPr lang="en-US" dirty="0" err="1"/>
              <a:t>app.route</a:t>
            </a:r>
            <a:r>
              <a:rPr lang="en-US" b="1" dirty="0"/>
              <a:t>(</a:t>
            </a:r>
            <a:r>
              <a:rPr lang="en-US" dirty="0"/>
              <a:t>'/'</a:t>
            </a:r>
            <a:r>
              <a:rPr lang="en-US" b="1" dirty="0"/>
              <a:t>)</a:t>
            </a:r>
            <a:endParaRPr lang="en-IN" dirty="0"/>
          </a:p>
          <a:p>
            <a:pPr marL="0" indent="0">
              <a:buNone/>
            </a:pPr>
            <a:r>
              <a:rPr lang="en-US" b="1" dirty="0"/>
              <a:t>def</a:t>
            </a:r>
            <a:r>
              <a:rPr lang="en-US" dirty="0"/>
              <a:t> hello</a:t>
            </a:r>
            <a:r>
              <a:rPr lang="en-US" b="1" dirty="0"/>
              <a:t>():</a:t>
            </a:r>
            <a:endParaRPr lang="en-IN" dirty="0"/>
          </a:p>
          <a:p>
            <a:pPr marL="0" indent="0">
              <a:buNone/>
            </a:pPr>
            <a:r>
              <a:rPr lang="en-US" dirty="0"/>
              <a:t>    </a:t>
            </a:r>
            <a:r>
              <a:rPr lang="en-US" b="1" dirty="0"/>
              <a:t>return</a:t>
            </a:r>
            <a:r>
              <a:rPr lang="en-US" dirty="0"/>
              <a:t> 'Hello, World!'</a:t>
            </a:r>
            <a:endParaRPr lang="en-IN" dirty="0"/>
          </a:p>
          <a:p>
            <a:pPr marL="0" indent="0">
              <a:buNone/>
            </a:pPr>
            <a:r>
              <a:rPr lang="en-IN" dirty="0"/>
              <a:t> </a:t>
            </a:r>
          </a:p>
          <a:p>
            <a:pPr marL="0" indent="0">
              <a:buNone/>
            </a:pPr>
            <a:r>
              <a:rPr lang="en-IN" sz="2400" dirty="0" err="1"/>
              <a:t>mmon</a:t>
            </a:r>
            <a:r>
              <a:rPr lang="en-IN" sz="2400" dirty="0"/>
              <a:t> functions. </a:t>
            </a:r>
          </a:p>
        </p:txBody>
      </p:sp>
    </p:spTree>
    <p:extLst>
      <p:ext uri="{BB962C8B-B14F-4D97-AF65-F5344CB8AC3E}">
        <p14:creationId xmlns:p14="http://schemas.microsoft.com/office/powerpoint/2010/main" val="9953643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1203-8913-4172-AB44-3FB9CCED3D97}"/>
              </a:ext>
            </a:extLst>
          </p:cNvPr>
          <p:cNvSpPr>
            <a:spLocks noGrp="1"/>
          </p:cNvSpPr>
          <p:nvPr>
            <p:ph type="title"/>
          </p:nvPr>
        </p:nvSpPr>
        <p:spPr/>
        <p:txBody>
          <a:bodyPr>
            <a:normAutofit/>
          </a:bodyPr>
          <a:lstStyle/>
          <a:p>
            <a:r>
              <a:rPr lang="en-IN" sz="4000" b="1" dirty="0"/>
              <a:t>                              Jinja</a:t>
            </a:r>
            <a:endParaRPr lang="en-IN" sz="4000" dirty="0"/>
          </a:p>
        </p:txBody>
      </p:sp>
      <p:sp>
        <p:nvSpPr>
          <p:cNvPr id="3" name="Content Placeholder 2">
            <a:extLst>
              <a:ext uri="{FF2B5EF4-FFF2-40B4-BE49-F238E27FC236}">
                <a16:creationId xmlns:a16="http://schemas.microsoft.com/office/drawing/2014/main" id="{0181D882-C6A3-4868-91D2-15C9DF5BEF87}"/>
              </a:ext>
            </a:extLst>
          </p:cNvPr>
          <p:cNvSpPr>
            <a:spLocks noGrp="1"/>
          </p:cNvSpPr>
          <p:nvPr>
            <p:ph idx="1"/>
          </p:nvPr>
        </p:nvSpPr>
        <p:spPr/>
        <p:txBody>
          <a:bodyPr>
            <a:normAutofit fontScale="77500" lnSpcReduction="20000"/>
          </a:bodyPr>
          <a:lstStyle/>
          <a:p>
            <a:r>
              <a:rPr lang="en-IN" dirty="0"/>
              <a:t>Jinja2 is a full-featured template engine for Python. It has full </a:t>
            </a:r>
            <a:r>
              <a:rPr lang="en-IN" dirty="0" err="1"/>
              <a:t>unicode</a:t>
            </a:r>
            <a:r>
              <a:rPr lang="en-IN" dirty="0"/>
              <a:t> support, an optional integrated sandboxed execution environment, widely used and BSD licensed.</a:t>
            </a:r>
          </a:p>
          <a:p>
            <a:pPr latinLnBrk="1"/>
            <a:r>
              <a:rPr lang="en-US" i="1" dirty="0"/>
              <a:t> </a:t>
            </a:r>
            <a:endParaRPr lang="en-IN" dirty="0"/>
          </a:p>
          <a:p>
            <a:pPr latinLnBrk="1"/>
            <a:r>
              <a:rPr lang="en-US" i="1" dirty="0"/>
              <a:t> </a:t>
            </a:r>
            <a:endParaRPr lang="en-IN" dirty="0"/>
          </a:p>
          <a:p>
            <a:pPr latinLnBrk="1"/>
            <a:r>
              <a:rPr lang="en-US" i="1" dirty="0"/>
              <a:t>{%</a:t>
            </a:r>
            <a:r>
              <a:rPr lang="en-US" dirty="0"/>
              <a:t> </a:t>
            </a:r>
            <a:r>
              <a:rPr lang="en-US" b="1" dirty="0"/>
              <a:t>extends</a:t>
            </a:r>
            <a:r>
              <a:rPr lang="en-US" dirty="0"/>
              <a:t> "layout.html" </a:t>
            </a:r>
            <a:r>
              <a:rPr lang="en-US" i="1" dirty="0"/>
              <a:t>%}</a:t>
            </a:r>
            <a:endParaRPr lang="en-IN" dirty="0"/>
          </a:p>
          <a:p>
            <a:pPr latinLnBrk="1"/>
            <a:r>
              <a:rPr lang="en-US" i="1" dirty="0"/>
              <a:t>{%</a:t>
            </a:r>
            <a:r>
              <a:rPr lang="en-US" dirty="0"/>
              <a:t> </a:t>
            </a:r>
            <a:r>
              <a:rPr lang="en-US" b="1" dirty="0"/>
              <a:t>block</a:t>
            </a:r>
            <a:r>
              <a:rPr lang="en-US" dirty="0"/>
              <a:t> body </a:t>
            </a:r>
            <a:r>
              <a:rPr lang="en-US" i="1" dirty="0"/>
              <a:t>%}</a:t>
            </a:r>
            <a:endParaRPr lang="en-IN" dirty="0"/>
          </a:p>
          <a:p>
            <a:pPr latinLnBrk="1"/>
            <a:r>
              <a:rPr lang="en-US" dirty="0"/>
              <a:t>  </a:t>
            </a:r>
            <a:r>
              <a:rPr lang="en-US" b="1" dirty="0"/>
              <a:t>&lt;ul&gt;</a:t>
            </a:r>
            <a:endParaRPr lang="en-IN" dirty="0"/>
          </a:p>
          <a:p>
            <a:pPr latinLnBrk="1"/>
            <a:r>
              <a:rPr lang="en-US" dirty="0"/>
              <a:t>  </a:t>
            </a:r>
            <a:r>
              <a:rPr lang="en-US" i="1" dirty="0"/>
              <a:t>{%</a:t>
            </a:r>
            <a:r>
              <a:rPr lang="en-US" dirty="0"/>
              <a:t> </a:t>
            </a:r>
            <a:r>
              <a:rPr lang="en-US" b="1" dirty="0"/>
              <a:t>for</a:t>
            </a:r>
            <a:r>
              <a:rPr lang="en-US" dirty="0"/>
              <a:t> user </a:t>
            </a:r>
            <a:r>
              <a:rPr lang="en-US" b="1" dirty="0"/>
              <a:t>in</a:t>
            </a:r>
            <a:r>
              <a:rPr lang="en-US" dirty="0"/>
              <a:t> users </a:t>
            </a:r>
            <a:r>
              <a:rPr lang="en-US" i="1" dirty="0"/>
              <a:t>%}</a:t>
            </a:r>
            <a:endParaRPr lang="en-IN" dirty="0"/>
          </a:p>
          <a:p>
            <a:pPr latinLnBrk="1"/>
            <a:r>
              <a:rPr lang="en-US" dirty="0"/>
              <a:t>    </a:t>
            </a:r>
            <a:r>
              <a:rPr lang="en-US" b="1" dirty="0"/>
              <a:t>&lt;li&gt;&lt;a</a:t>
            </a:r>
            <a:r>
              <a:rPr lang="en-US" dirty="0"/>
              <a:t> </a:t>
            </a:r>
            <a:r>
              <a:rPr lang="en-US" dirty="0" err="1"/>
              <a:t>href</a:t>
            </a:r>
            <a:r>
              <a:rPr lang="en-US" b="1" dirty="0"/>
              <a:t>=</a:t>
            </a:r>
            <a:r>
              <a:rPr lang="en-US" dirty="0"/>
              <a:t>"</a:t>
            </a:r>
            <a:r>
              <a:rPr lang="en-US" i="1" dirty="0"/>
              <a:t>{{</a:t>
            </a:r>
            <a:r>
              <a:rPr lang="en-US" dirty="0"/>
              <a:t> user.url </a:t>
            </a:r>
            <a:r>
              <a:rPr lang="en-US" i="1" dirty="0"/>
              <a:t>}}</a:t>
            </a:r>
            <a:r>
              <a:rPr lang="en-US" dirty="0"/>
              <a:t>"</a:t>
            </a:r>
            <a:r>
              <a:rPr lang="en-US" b="1" dirty="0"/>
              <a:t>&gt;</a:t>
            </a:r>
            <a:r>
              <a:rPr lang="en-US" i="1" dirty="0"/>
              <a:t>{{</a:t>
            </a:r>
            <a:r>
              <a:rPr lang="en-US" dirty="0"/>
              <a:t> </a:t>
            </a:r>
            <a:r>
              <a:rPr lang="en-US" dirty="0" err="1"/>
              <a:t>user.username</a:t>
            </a:r>
            <a:r>
              <a:rPr lang="en-US" dirty="0"/>
              <a:t> </a:t>
            </a:r>
            <a:r>
              <a:rPr lang="en-US" i="1" dirty="0"/>
              <a:t>}}</a:t>
            </a:r>
            <a:r>
              <a:rPr lang="en-US" b="1" dirty="0"/>
              <a:t>&lt;/a&gt;&lt;/li&gt;</a:t>
            </a:r>
          </a:p>
          <a:p>
            <a:pPr latinLnBrk="1"/>
            <a:r>
              <a:rPr lang="en-US" i="1" dirty="0"/>
              <a:t>{%</a:t>
            </a:r>
            <a:r>
              <a:rPr lang="en-US" dirty="0"/>
              <a:t> </a:t>
            </a:r>
            <a:r>
              <a:rPr lang="en-US" b="1" dirty="0" err="1"/>
              <a:t>endfor</a:t>
            </a:r>
            <a:r>
              <a:rPr lang="en-US" dirty="0"/>
              <a:t> </a:t>
            </a:r>
            <a:r>
              <a:rPr lang="en-US" i="1" dirty="0"/>
              <a:t>%}</a:t>
            </a:r>
            <a:endParaRPr lang="en-IN" dirty="0"/>
          </a:p>
          <a:p>
            <a:pPr latinLnBrk="1"/>
            <a:r>
              <a:rPr lang="en-US" dirty="0"/>
              <a:t>  </a:t>
            </a:r>
            <a:r>
              <a:rPr lang="en-US" b="1" dirty="0"/>
              <a:t>&lt;/ul&gt;</a:t>
            </a:r>
            <a:endParaRPr lang="en-IN" dirty="0"/>
          </a:p>
          <a:p>
            <a:pPr latinLnBrk="1"/>
            <a:r>
              <a:rPr lang="en-US" i="1" dirty="0"/>
              <a:t>{%</a:t>
            </a:r>
            <a:r>
              <a:rPr lang="en-US" dirty="0"/>
              <a:t> </a:t>
            </a:r>
            <a:r>
              <a:rPr lang="en-US" b="1" dirty="0" err="1"/>
              <a:t>endblock</a:t>
            </a:r>
            <a:r>
              <a:rPr lang="en-US" dirty="0"/>
              <a:t> </a:t>
            </a:r>
            <a:r>
              <a:rPr lang="en-US" i="1" dirty="0"/>
              <a:t>%}</a:t>
            </a:r>
            <a:endParaRPr lang="en-IN" dirty="0"/>
          </a:p>
          <a:p>
            <a:pPr latinLnBrk="1"/>
            <a:endParaRPr lang="en-IN" dirty="0"/>
          </a:p>
          <a:p>
            <a:endParaRPr lang="en-IN" dirty="0"/>
          </a:p>
        </p:txBody>
      </p:sp>
    </p:spTree>
    <p:extLst>
      <p:ext uri="{BB962C8B-B14F-4D97-AF65-F5344CB8AC3E}">
        <p14:creationId xmlns:p14="http://schemas.microsoft.com/office/powerpoint/2010/main" val="336118561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EA9F-6002-41E4-ADED-702C8FFAD0C0}"/>
              </a:ext>
            </a:extLst>
          </p:cNvPr>
          <p:cNvSpPr>
            <a:spLocks noGrp="1"/>
          </p:cNvSpPr>
          <p:nvPr>
            <p:ph type="title"/>
          </p:nvPr>
        </p:nvSpPr>
        <p:spPr/>
        <p:txBody>
          <a:bodyPr>
            <a:normAutofit/>
          </a:bodyPr>
          <a:lstStyle/>
          <a:p>
            <a:r>
              <a:rPr lang="en-IN" sz="5400" dirty="0"/>
              <a:t>               </a:t>
            </a:r>
            <a:r>
              <a:rPr lang="en-IN" sz="4000" b="1" dirty="0"/>
              <a:t>Templates</a:t>
            </a:r>
            <a:endParaRPr lang="en-IN" sz="5400" b="1" dirty="0"/>
          </a:p>
        </p:txBody>
      </p:sp>
      <p:sp>
        <p:nvSpPr>
          <p:cNvPr id="3" name="Content Placeholder 2">
            <a:extLst>
              <a:ext uri="{FF2B5EF4-FFF2-40B4-BE49-F238E27FC236}">
                <a16:creationId xmlns:a16="http://schemas.microsoft.com/office/drawing/2014/main" id="{CEC7F120-1500-49D9-B099-817E829898F8}"/>
              </a:ext>
            </a:extLst>
          </p:cNvPr>
          <p:cNvSpPr>
            <a:spLocks noGrp="1"/>
          </p:cNvSpPr>
          <p:nvPr>
            <p:ph idx="1"/>
          </p:nvPr>
        </p:nvSpPr>
        <p:spPr/>
        <p:txBody>
          <a:bodyPr>
            <a:normAutofit fontScale="92500" lnSpcReduction="20000"/>
          </a:bodyPr>
          <a:lstStyle/>
          <a:p>
            <a:r>
              <a:rPr lang="en-US" dirty="0"/>
              <a:t>The term </a:t>
            </a:r>
            <a:r>
              <a:rPr lang="en-US" b="1" dirty="0"/>
              <a:t>‘web templating system’</a:t>
            </a:r>
            <a:r>
              <a:rPr lang="en-US" dirty="0"/>
              <a:t> refers to designing an HTML script in which the variable data can be inserted dynamically. A web template system comprises of a template engine, some kind of data source and a template processor.</a:t>
            </a:r>
            <a:endParaRPr lang="en-IN" dirty="0"/>
          </a:p>
          <a:p>
            <a:r>
              <a:rPr lang="en-US" dirty="0"/>
              <a:t>Flask uses </a:t>
            </a:r>
            <a:r>
              <a:rPr lang="en-US" b="1" dirty="0"/>
              <a:t>jinja2</a:t>
            </a:r>
            <a:r>
              <a:rPr lang="en-US" dirty="0"/>
              <a:t> template engine. A web template contains HTML syntax interspersed placeholders for variables and expressions (in these case Python expressions) which are replaced values when the template is rendered.</a:t>
            </a:r>
            <a:endParaRPr lang="en-IN" b="1" dirty="0"/>
          </a:p>
          <a:p>
            <a:r>
              <a:rPr lang="en-IN" b="1" dirty="0"/>
              <a:t> HTML  </a:t>
            </a:r>
            <a:r>
              <a:rPr lang="en-IN" dirty="0"/>
              <a:t> </a:t>
            </a:r>
          </a:p>
          <a:p>
            <a:r>
              <a:rPr lang="en-US" b="1" dirty="0"/>
              <a:t>Hypertext Markup Language</a:t>
            </a:r>
            <a:r>
              <a:rPr lang="en-US" dirty="0"/>
              <a:t> (</a:t>
            </a:r>
            <a:r>
              <a:rPr lang="en-US" b="1" dirty="0"/>
              <a:t>HTML</a:t>
            </a:r>
            <a:r>
              <a:rPr lang="en-US" dirty="0"/>
              <a:t>) is the standard markup language for documents designed to be displayed in a web browser. It can be assisted by technologies such as Cascading Style Sheets (CSS) and scripting languages such as JavaScript.</a:t>
            </a:r>
            <a:endParaRPr lang="en-IN" dirty="0"/>
          </a:p>
          <a:p>
            <a:endParaRPr lang="en-IN" dirty="0"/>
          </a:p>
        </p:txBody>
      </p:sp>
    </p:spTree>
    <p:extLst>
      <p:ext uri="{BB962C8B-B14F-4D97-AF65-F5344CB8AC3E}">
        <p14:creationId xmlns:p14="http://schemas.microsoft.com/office/powerpoint/2010/main" val="28038246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7297-FB5B-4D53-B331-027D5ED91F41}"/>
              </a:ext>
            </a:extLst>
          </p:cNvPr>
          <p:cNvSpPr>
            <a:spLocks noGrp="1"/>
          </p:cNvSpPr>
          <p:nvPr>
            <p:ph type="title"/>
          </p:nvPr>
        </p:nvSpPr>
        <p:spPr/>
        <p:txBody>
          <a:bodyPr/>
          <a:lstStyle/>
          <a:p>
            <a:r>
              <a:rPr lang="en-IN" dirty="0"/>
              <a:t>              </a:t>
            </a:r>
            <a:r>
              <a:rPr lang="en-IN" sz="4000" dirty="0"/>
              <a:t>INTRODUCTION</a:t>
            </a:r>
            <a:endParaRPr lang="en-IN" dirty="0"/>
          </a:p>
        </p:txBody>
      </p:sp>
      <p:sp>
        <p:nvSpPr>
          <p:cNvPr id="3" name="Content Placeholder 2">
            <a:extLst>
              <a:ext uri="{FF2B5EF4-FFF2-40B4-BE49-F238E27FC236}">
                <a16:creationId xmlns:a16="http://schemas.microsoft.com/office/drawing/2014/main" id="{755B9F9F-E1EA-49AC-890D-6D94ED3D100D}"/>
              </a:ext>
            </a:extLst>
          </p:cNvPr>
          <p:cNvSpPr>
            <a:spLocks noGrp="1"/>
          </p:cNvSpPr>
          <p:nvPr>
            <p:ph idx="1"/>
          </p:nvPr>
        </p:nvSpPr>
        <p:spPr/>
        <p:txBody>
          <a:bodyPr>
            <a:normAutofit fontScale="92500" lnSpcReduction="10000"/>
          </a:bodyPr>
          <a:lstStyle/>
          <a:p>
            <a:pPr marL="0" indent="0">
              <a:buNone/>
            </a:pPr>
            <a:r>
              <a:rPr lang="en-IN" sz="2400" dirty="0"/>
              <a:t>"Malware" is an abbreviation for "malicious software", it is used as a single term to refer to Viruses, Trojans, Worms, etc. These programs have a variety of features, such as stealing, encrypting or deleting sensitive data, modifying or hijacking basic computer functions, and monitoring computer activity. </a:t>
            </a:r>
          </a:p>
          <a:p>
            <a:r>
              <a:rPr lang="en-IN" sz="2200" b="1" dirty="0"/>
              <a:t>Types of Malware</a:t>
            </a:r>
          </a:p>
          <a:p>
            <a:r>
              <a:rPr lang="en-IN" sz="2200" dirty="0"/>
              <a:t>Computer virus</a:t>
            </a:r>
          </a:p>
          <a:p>
            <a:pPr lvl="0"/>
            <a:r>
              <a:rPr lang="en-IN" sz="2200" dirty="0"/>
              <a:t>E-Mail worms </a:t>
            </a:r>
          </a:p>
          <a:p>
            <a:pPr lvl="0"/>
            <a:r>
              <a:rPr lang="en-IN" sz="2200" dirty="0"/>
              <a:t>Instant messaging worms </a:t>
            </a:r>
          </a:p>
          <a:p>
            <a:pPr lvl="0"/>
            <a:r>
              <a:rPr lang="en-IN" sz="2200" dirty="0"/>
              <a:t>Internet worms </a:t>
            </a:r>
          </a:p>
          <a:p>
            <a:pPr lvl="0"/>
            <a:r>
              <a:rPr lang="en-IN" sz="2200" dirty="0"/>
              <a:t>IRC worms</a:t>
            </a:r>
          </a:p>
          <a:p>
            <a:r>
              <a:rPr lang="en-IN" sz="2200" dirty="0"/>
              <a:t>File-sharing files </a:t>
            </a:r>
          </a:p>
          <a:p>
            <a:r>
              <a:rPr lang="en-IN" sz="2200" dirty="0"/>
              <a:t>Ransomware</a:t>
            </a:r>
          </a:p>
          <a:p>
            <a:endParaRPr lang="en-IN" sz="2400" dirty="0"/>
          </a:p>
        </p:txBody>
      </p:sp>
    </p:spTree>
    <p:extLst>
      <p:ext uri="{BB962C8B-B14F-4D97-AF65-F5344CB8AC3E}">
        <p14:creationId xmlns:p14="http://schemas.microsoft.com/office/powerpoint/2010/main" val="189323141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B269-277B-4408-B7B8-8E41EF8041C2}"/>
              </a:ext>
            </a:extLst>
          </p:cNvPr>
          <p:cNvSpPr>
            <a:spLocks noGrp="1"/>
          </p:cNvSpPr>
          <p:nvPr>
            <p:ph type="title"/>
          </p:nvPr>
        </p:nvSpPr>
        <p:spPr/>
        <p:txBody>
          <a:bodyPr/>
          <a:lstStyle/>
          <a:p>
            <a:r>
              <a:rPr lang="en-IN" b="1" dirty="0"/>
              <a:t>                </a:t>
            </a:r>
            <a:r>
              <a:rPr lang="en-IN" sz="4000" b="1" dirty="0"/>
              <a:t> Static Files</a:t>
            </a:r>
            <a:endParaRPr lang="en-IN" dirty="0"/>
          </a:p>
        </p:txBody>
      </p:sp>
      <p:sp>
        <p:nvSpPr>
          <p:cNvPr id="3" name="Content Placeholder 2">
            <a:extLst>
              <a:ext uri="{FF2B5EF4-FFF2-40B4-BE49-F238E27FC236}">
                <a16:creationId xmlns:a16="http://schemas.microsoft.com/office/drawing/2014/main" id="{70DAE913-C9CF-4052-8886-6011B2370F5B}"/>
              </a:ext>
            </a:extLst>
          </p:cNvPr>
          <p:cNvSpPr>
            <a:spLocks noGrp="1"/>
          </p:cNvSpPr>
          <p:nvPr>
            <p:ph idx="1"/>
          </p:nvPr>
        </p:nvSpPr>
        <p:spPr/>
        <p:txBody>
          <a:bodyPr>
            <a:normAutofit fontScale="77500" lnSpcReduction="20000"/>
          </a:bodyPr>
          <a:lstStyle/>
          <a:p>
            <a:r>
              <a:rPr lang="en-US" dirty="0"/>
              <a:t>A web application often requires a static file such as a </a:t>
            </a:r>
            <a:r>
              <a:rPr lang="en-US" b="1" dirty="0" err="1"/>
              <a:t>javascript</a:t>
            </a:r>
            <a:r>
              <a:rPr lang="en-US" dirty="0"/>
              <a:t> file or a </a:t>
            </a:r>
            <a:r>
              <a:rPr lang="en-US" b="1" dirty="0"/>
              <a:t>CSS</a:t>
            </a:r>
            <a:r>
              <a:rPr lang="en-US" dirty="0"/>
              <a:t> file supporting the display of a web page. Usually, the web server is configured to serve them for you, but during the development, these files are served from </a:t>
            </a:r>
            <a:r>
              <a:rPr lang="en-US" i="1" dirty="0"/>
              <a:t>static</a:t>
            </a:r>
            <a:r>
              <a:rPr lang="en-US" dirty="0"/>
              <a:t> folder in your package or next to your module and it will be available at </a:t>
            </a:r>
            <a:r>
              <a:rPr lang="en-US" b="1" i="1" dirty="0"/>
              <a:t>/static</a:t>
            </a:r>
            <a:r>
              <a:rPr lang="en-US" dirty="0"/>
              <a:t> on the application.</a:t>
            </a:r>
            <a:endParaRPr lang="en-IN" dirty="0"/>
          </a:p>
          <a:p>
            <a:r>
              <a:rPr lang="en-IN" b="1" dirty="0"/>
              <a:t>CSS </a:t>
            </a:r>
            <a:endParaRPr lang="en-IN" dirty="0"/>
          </a:p>
          <a:p>
            <a:r>
              <a:rPr lang="en-US" b="1" dirty="0"/>
              <a:t>Cascading Style Sheets</a:t>
            </a:r>
            <a:r>
              <a:rPr lang="en-US" dirty="0"/>
              <a:t> (</a:t>
            </a:r>
            <a:r>
              <a:rPr lang="en-US" b="1" dirty="0"/>
              <a:t>CSS</a:t>
            </a:r>
            <a:r>
              <a:rPr lang="en-US" dirty="0"/>
              <a:t>) is a style sheet language used for describing the presentation of a document written in a markup language like HTML. CSS is a cornerstone technology of the World Wide Web, alongside HTML and JavaScript.</a:t>
            </a:r>
            <a:endParaRPr lang="en-IN" dirty="0"/>
          </a:p>
          <a:p>
            <a:r>
              <a:rPr lang="en-US" dirty="0"/>
              <a:t>CSS is designed to enable the separation of presentation and content, including layout, colors, and fonts.</a:t>
            </a:r>
          </a:p>
          <a:p>
            <a:r>
              <a:rPr lang="en-IN" b="1" dirty="0" err="1"/>
              <a:t>Javascript</a:t>
            </a:r>
            <a:endParaRPr lang="en-IN" dirty="0"/>
          </a:p>
          <a:p>
            <a:r>
              <a:rPr lang="en-US" dirty="0"/>
              <a:t>JavaScript often abbreviated as JS, is a programming language that conforms to the ECMAScript specification. JavaScript is high-level, often just-in-time compiled, and multi-paradigm. It has curly-bracket syntax, dynamic typing, prototype-based object-orientation, and first-class functions.</a:t>
            </a:r>
            <a:endParaRPr lang="en-IN" dirty="0"/>
          </a:p>
          <a:p>
            <a:endParaRPr lang="en-IN" dirty="0"/>
          </a:p>
        </p:txBody>
      </p:sp>
    </p:spTree>
    <p:extLst>
      <p:ext uri="{BB962C8B-B14F-4D97-AF65-F5344CB8AC3E}">
        <p14:creationId xmlns:p14="http://schemas.microsoft.com/office/powerpoint/2010/main" val="32971750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3111-CA92-441B-832A-7FA147CF974C}"/>
              </a:ext>
            </a:extLst>
          </p:cNvPr>
          <p:cNvSpPr>
            <a:spLocks noGrp="1"/>
          </p:cNvSpPr>
          <p:nvPr>
            <p:ph type="title"/>
          </p:nvPr>
        </p:nvSpPr>
        <p:spPr/>
        <p:txBody>
          <a:bodyPr>
            <a:normAutofit/>
          </a:bodyPr>
          <a:lstStyle/>
          <a:p>
            <a:r>
              <a:rPr lang="en-IN" b="1" dirty="0"/>
              <a:t>              </a:t>
            </a:r>
            <a:r>
              <a:rPr lang="en-IN" sz="4000" b="1" dirty="0"/>
              <a:t>Implementation</a:t>
            </a:r>
            <a:br>
              <a:rPr lang="en-IN" b="1" dirty="0"/>
            </a:br>
            <a:endParaRPr lang="en-IN" dirty="0"/>
          </a:p>
        </p:txBody>
      </p:sp>
      <p:sp>
        <p:nvSpPr>
          <p:cNvPr id="3" name="Content Placeholder 2">
            <a:extLst>
              <a:ext uri="{FF2B5EF4-FFF2-40B4-BE49-F238E27FC236}">
                <a16:creationId xmlns:a16="http://schemas.microsoft.com/office/drawing/2014/main" id="{11582294-50F4-4C77-BD32-EFA965C149F5}"/>
              </a:ext>
            </a:extLst>
          </p:cNvPr>
          <p:cNvSpPr>
            <a:spLocks noGrp="1"/>
          </p:cNvSpPr>
          <p:nvPr>
            <p:ph idx="1"/>
          </p:nvPr>
        </p:nvSpPr>
        <p:spPr/>
        <p:txBody>
          <a:bodyPr>
            <a:normAutofit/>
          </a:bodyPr>
          <a:lstStyle/>
          <a:p>
            <a:pPr marL="0" indent="0">
              <a:buNone/>
            </a:pPr>
            <a:r>
              <a:rPr lang="en-IN" b="1" dirty="0"/>
              <a:t> Python Script:</a:t>
            </a:r>
            <a:r>
              <a:rPr lang="en-IN" dirty="0"/>
              <a:t> </a:t>
            </a:r>
          </a:p>
          <a:p>
            <a:r>
              <a:rPr lang="en-IN" dirty="0"/>
              <a:t>There Will be two python scripts learning.py and checker.py . First one is for training and creating machine learning model and second one is for implementing the model on real time files.</a:t>
            </a:r>
          </a:p>
          <a:p>
            <a:pPr marL="0" indent="0">
              <a:buNone/>
            </a:pPr>
            <a:r>
              <a:rPr lang="en-IN" b="1" dirty="0"/>
              <a:t>    Importing Modules</a:t>
            </a:r>
            <a:endParaRPr lang="en-IN" dirty="0"/>
          </a:p>
          <a:p>
            <a:r>
              <a:rPr lang="en-IN" dirty="0"/>
              <a:t>Using Pip to install all the packages required for the project. </a:t>
            </a:r>
          </a:p>
          <a:p>
            <a:r>
              <a:rPr lang="en-US" dirty="0"/>
              <a:t>pip install [options] &lt;requirement specifier&gt; [package-index-options]</a:t>
            </a:r>
            <a:endParaRPr lang="en-IN" dirty="0"/>
          </a:p>
          <a:p>
            <a:pPr marL="0" indent="0">
              <a:buNone/>
            </a:pPr>
            <a:r>
              <a:rPr lang="en-IN" dirty="0"/>
              <a:t> </a:t>
            </a:r>
          </a:p>
          <a:p>
            <a:endParaRPr lang="en-IN" dirty="0"/>
          </a:p>
          <a:p>
            <a:endParaRPr lang="en-IN" dirty="0"/>
          </a:p>
        </p:txBody>
      </p:sp>
    </p:spTree>
    <p:extLst>
      <p:ext uri="{BB962C8B-B14F-4D97-AF65-F5344CB8AC3E}">
        <p14:creationId xmlns:p14="http://schemas.microsoft.com/office/powerpoint/2010/main" val="9695399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EB6-8904-42A9-AA2D-B998D71C72C7}"/>
              </a:ext>
            </a:extLst>
          </p:cNvPr>
          <p:cNvSpPr>
            <a:spLocks noGrp="1"/>
          </p:cNvSpPr>
          <p:nvPr>
            <p:ph type="title"/>
          </p:nvPr>
        </p:nvSpPr>
        <p:spPr/>
        <p:txBody>
          <a:bodyPr>
            <a:normAutofit fontScale="90000"/>
          </a:bodyPr>
          <a:lstStyle/>
          <a:p>
            <a:r>
              <a:rPr lang="en-IN" b="1" dirty="0"/>
              <a:t>                     </a:t>
            </a:r>
            <a:br>
              <a:rPr lang="en-IN" b="1" dirty="0"/>
            </a:br>
            <a:r>
              <a:rPr lang="en-IN" b="1" dirty="0"/>
              <a:t>                </a:t>
            </a:r>
            <a:r>
              <a:rPr lang="en-IN" sz="4400" b="1" dirty="0"/>
              <a:t>Handling Data</a:t>
            </a:r>
            <a:br>
              <a:rPr lang="en-IN" b="1" dirty="0"/>
            </a:br>
            <a:r>
              <a:rPr lang="en-IN" dirty="0"/>
              <a:t> </a:t>
            </a:r>
          </a:p>
        </p:txBody>
      </p:sp>
      <p:sp>
        <p:nvSpPr>
          <p:cNvPr id="3" name="Content Placeholder 2">
            <a:extLst>
              <a:ext uri="{FF2B5EF4-FFF2-40B4-BE49-F238E27FC236}">
                <a16:creationId xmlns:a16="http://schemas.microsoft.com/office/drawing/2014/main" id="{448657C3-6CED-4DD6-8157-F3BFA461EC9C}"/>
              </a:ext>
            </a:extLst>
          </p:cNvPr>
          <p:cNvSpPr>
            <a:spLocks noGrp="1"/>
          </p:cNvSpPr>
          <p:nvPr>
            <p:ph idx="1"/>
          </p:nvPr>
        </p:nvSpPr>
        <p:spPr/>
        <p:txBody>
          <a:bodyPr/>
          <a:lstStyle/>
          <a:p>
            <a:r>
              <a:rPr lang="en-IN" dirty="0"/>
              <a:t>Our data includes file name and the rest is PE file headers and sections separated by ‘|’ respectively.</a:t>
            </a:r>
          </a:p>
          <a:p>
            <a:endParaRPr lang="en-IN" dirty="0"/>
          </a:p>
        </p:txBody>
      </p:sp>
      <p:pic>
        <p:nvPicPr>
          <p:cNvPr id="4" name="Picture 3">
            <a:extLst>
              <a:ext uri="{FF2B5EF4-FFF2-40B4-BE49-F238E27FC236}">
                <a16:creationId xmlns:a16="http://schemas.microsoft.com/office/drawing/2014/main" id="{0C55275F-2E33-4936-AFB5-A9000665AE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38687" y="2775584"/>
            <a:ext cx="10431263" cy="1796415"/>
          </a:xfrm>
          <a:prstGeom prst="rect">
            <a:avLst/>
          </a:prstGeom>
        </p:spPr>
      </p:pic>
      <p:pic>
        <p:nvPicPr>
          <p:cNvPr id="5" name="Picture 4">
            <a:extLst>
              <a:ext uri="{FF2B5EF4-FFF2-40B4-BE49-F238E27FC236}">
                <a16:creationId xmlns:a16="http://schemas.microsoft.com/office/drawing/2014/main" id="{9A2D45D5-FE53-4BD4-8B2E-F77DA4812D9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45219" y="4836000"/>
            <a:ext cx="10022889" cy="1138671"/>
          </a:xfrm>
          <a:prstGeom prst="rect">
            <a:avLst/>
          </a:prstGeom>
        </p:spPr>
      </p:pic>
    </p:spTree>
    <p:extLst>
      <p:ext uri="{BB962C8B-B14F-4D97-AF65-F5344CB8AC3E}">
        <p14:creationId xmlns:p14="http://schemas.microsoft.com/office/powerpoint/2010/main" val="58144403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9F58-A756-4A1A-A03D-71D8B647A088}"/>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A437EF8-102F-4E0C-9AC8-271E205969D7}"/>
              </a:ext>
            </a:extLst>
          </p:cNvPr>
          <p:cNvSpPr>
            <a:spLocks noGrp="1"/>
          </p:cNvSpPr>
          <p:nvPr>
            <p:ph idx="1"/>
          </p:nvPr>
        </p:nvSpPr>
        <p:spPr/>
        <p:txBody>
          <a:bodyPr>
            <a:normAutofit lnSpcReduction="10000"/>
          </a:bodyPr>
          <a:lstStyle/>
          <a:p>
            <a:r>
              <a:rPr lang="en-IN" b="1" dirty="0"/>
              <a:t>Extra Trees Classifier </a:t>
            </a:r>
            <a:r>
              <a:rPr lang="en-IN" dirty="0"/>
              <a:t>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endParaRPr lang="en-US" dirty="0"/>
          </a:p>
          <a:p>
            <a:r>
              <a:rPr lang="en-US" dirty="0"/>
              <a:t> </a:t>
            </a:r>
            <a:r>
              <a:rPr lang="en-IN" dirty="0" err="1"/>
              <a:t>fsel</a:t>
            </a:r>
            <a:r>
              <a:rPr lang="en-IN" dirty="0"/>
              <a:t> = </a:t>
            </a:r>
            <a:r>
              <a:rPr lang="en-IN" dirty="0" err="1"/>
              <a:t>ske.ExtraTreesClassifier</a:t>
            </a:r>
            <a:r>
              <a:rPr lang="en-IN" dirty="0"/>
              <a:t>().fit(X, y)</a:t>
            </a:r>
            <a:endParaRPr lang="en-US" dirty="0"/>
          </a:p>
          <a:p>
            <a:r>
              <a:rPr lang="en-IN" dirty="0"/>
              <a:t>model = </a:t>
            </a:r>
            <a:r>
              <a:rPr lang="en-IN" dirty="0" err="1"/>
              <a:t>SelectFromModel</a:t>
            </a:r>
            <a:r>
              <a:rPr lang="en-IN" dirty="0"/>
              <a:t>(</a:t>
            </a:r>
            <a:r>
              <a:rPr lang="en-IN" dirty="0" err="1"/>
              <a:t>fsel</a:t>
            </a:r>
            <a:r>
              <a:rPr lang="en-IN" dirty="0"/>
              <a:t>, </a:t>
            </a:r>
            <a:r>
              <a:rPr lang="en-IN" i="1" dirty="0" err="1"/>
              <a:t>prefit</a:t>
            </a:r>
            <a:r>
              <a:rPr lang="en-IN" dirty="0"/>
              <a:t>=True)</a:t>
            </a:r>
            <a:endParaRPr lang="en-US" dirty="0"/>
          </a:p>
          <a:p>
            <a:r>
              <a:rPr lang="en-IN" dirty="0" err="1"/>
              <a:t>X_new</a:t>
            </a:r>
            <a:r>
              <a:rPr lang="en-IN" dirty="0"/>
              <a:t> = </a:t>
            </a:r>
            <a:r>
              <a:rPr lang="en-IN" dirty="0" err="1"/>
              <a:t>model.transform</a:t>
            </a:r>
            <a:r>
              <a:rPr lang="en-IN" dirty="0"/>
              <a:t>(X)  # now features are only 9 :)</a:t>
            </a:r>
            <a:endParaRPr lang="en-US" dirty="0"/>
          </a:p>
          <a:p>
            <a:r>
              <a:rPr lang="en-IN" dirty="0" err="1"/>
              <a:t>nb_features</a:t>
            </a:r>
            <a:r>
              <a:rPr lang="en-IN" dirty="0"/>
              <a:t> = </a:t>
            </a:r>
            <a:r>
              <a:rPr lang="en-IN" dirty="0" err="1"/>
              <a:t>X_new.shape</a:t>
            </a:r>
            <a:r>
              <a:rPr lang="en-IN" dirty="0"/>
              <a:t>[1]  # will save value 13 as shape is (138047, 13)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5470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EABC5-665B-4294-9420-F7C9A7ACF440}"/>
              </a:ext>
            </a:extLst>
          </p:cNvPr>
          <p:cNvSpPr>
            <a:spLocks noGrp="1"/>
          </p:cNvSpPr>
          <p:nvPr>
            <p:ph idx="1"/>
          </p:nvPr>
        </p:nvSpPr>
        <p:spPr>
          <a:xfrm>
            <a:off x="176463" y="304800"/>
            <a:ext cx="12015537" cy="6384758"/>
          </a:xfrm>
        </p:spPr>
        <p:txBody>
          <a:bodyPr>
            <a:normAutofit fontScale="62500" lnSpcReduction="20000"/>
          </a:bodyPr>
          <a:lstStyle/>
          <a:p>
            <a:r>
              <a:rPr lang="en-IN" dirty="0"/>
              <a:t>Now converting in training and testing data in 20% range  ! as total x is 138047 and testing is 138047*0.2=27610 </a:t>
            </a:r>
            <a:endParaRPr lang="en-US" dirty="0"/>
          </a:p>
          <a:p>
            <a:r>
              <a:rPr lang="en-IN" dirty="0"/>
              <a:t> </a:t>
            </a:r>
            <a:endParaRPr lang="en-US" dirty="0"/>
          </a:p>
          <a:p>
            <a:r>
              <a:rPr lang="en-IN" dirty="0"/>
              <a:t> </a:t>
            </a:r>
            <a:endParaRPr lang="en-US"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model_selection.train_test_split</a:t>
            </a:r>
            <a:r>
              <a:rPr lang="en-IN" dirty="0"/>
              <a:t>(</a:t>
            </a:r>
            <a:endParaRPr lang="en-US" dirty="0"/>
          </a:p>
          <a:p>
            <a:r>
              <a:rPr lang="en-IN" dirty="0"/>
              <a:t>    </a:t>
            </a:r>
            <a:r>
              <a:rPr lang="en-IN" dirty="0" err="1"/>
              <a:t>X_new</a:t>
            </a:r>
            <a:r>
              <a:rPr lang="en-IN" dirty="0"/>
              <a:t>, y, </a:t>
            </a:r>
            <a:r>
              <a:rPr lang="en-IN" i="1" dirty="0" err="1"/>
              <a:t>test_size</a:t>
            </a:r>
            <a:r>
              <a:rPr lang="en-IN" dirty="0"/>
              <a:t>=0.2)</a:t>
            </a:r>
            <a:endParaRPr lang="en-US" dirty="0"/>
          </a:p>
          <a:p>
            <a:r>
              <a:rPr lang="en-IN" dirty="0"/>
              <a:t>features = []</a:t>
            </a:r>
            <a:endParaRPr lang="en-US" dirty="0"/>
          </a:p>
          <a:p>
            <a:r>
              <a:rPr lang="en-IN" dirty="0"/>
              <a:t> </a:t>
            </a:r>
            <a:endParaRPr lang="en-US" dirty="0"/>
          </a:p>
          <a:p>
            <a:r>
              <a:rPr lang="en-IN" dirty="0"/>
              <a:t>print('%</a:t>
            </a:r>
            <a:r>
              <a:rPr lang="en-IN" dirty="0" err="1"/>
              <a:t>i</a:t>
            </a:r>
            <a:r>
              <a:rPr lang="en-IN" dirty="0"/>
              <a:t> features identified as important:' %</a:t>
            </a:r>
            <a:endParaRPr lang="en-US" dirty="0"/>
          </a:p>
          <a:p>
            <a:r>
              <a:rPr lang="en-IN" dirty="0"/>
              <a:t>      </a:t>
            </a:r>
            <a:r>
              <a:rPr lang="en-IN" dirty="0" err="1"/>
              <a:t>nb_features</a:t>
            </a:r>
            <a:r>
              <a:rPr lang="en-IN" dirty="0"/>
              <a:t>)  # as mentioned above</a:t>
            </a:r>
            <a:endParaRPr lang="en-US" dirty="0"/>
          </a:p>
          <a:p>
            <a:r>
              <a:rPr lang="en-IN" dirty="0"/>
              <a:t> </a:t>
            </a:r>
            <a:endParaRPr lang="en-US" dirty="0"/>
          </a:p>
          <a:p>
            <a:r>
              <a:rPr lang="en-IN" b="1" dirty="0"/>
              <a:t> </a:t>
            </a:r>
            <a:endParaRPr lang="en-US" b="1" dirty="0"/>
          </a:p>
          <a:p>
            <a:r>
              <a:rPr lang="en-IN" dirty="0"/>
              <a:t>Sorting Important features for more accuracy </a:t>
            </a:r>
            <a:endParaRPr lang="en-US" dirty="0"/>
          </a:p>
          <a:p>
            <a:r>
              <a:rPr lang="en-IN" dirty="0"/>
              <a:t> </a:t>
            </a:r>
            <a:endParaRPr lang="en-US" dirty="0"/>
          </a:p>
          <a:p>
            <a:r>
              <a:rPr lang="en-IN" dirty="0"/>
              <a:t>indices = </a:t>
            </a:r>
            <a:r>
              <a:rPr lang="en-IN" dirty="0" err="1"/>
              <a:t>np.argsort</a:t>
            </a:r>
            <a:r>
              <a:rPr lang="en-IN" dirty="0"/>
              <a:t>(</a:t>
            </a:r>
            <a:r>
              <a:rPr lang="en-IN" dirty="0" err="1"/>
              <a:t>fsel.feature_importances</a:t>
            </a:r>
            <a:r>
              <a:rPr lang="en-IN" dirty="0"/>
              <a:t>_)[::-1][:</a:t>
            </a:r>
            <a:r>
              <a:rPr lang="en-IN" dirty="0" err="1"/>
              <a:t>nb_features</a:t>
            </a:r>
            <a:r>
              <a:rPr lang="en-IN" dirty="0"/>
              <a:t>]</a:t>
            </a:r>
            <a:endParaRPr lang="en-US" dirty="0"/>
          </a:p>
          <a:p>
            <a:r>
              <a:rPr lang="en-IN" dirty="0"/>
              <a:t>for f in range(</a:t>
            </a:r>
            <a:r>
              <a:rPr lang="en-IN" dirty="0" err="1"/>
              <a:t>nb_features</a:t>
            </a:r>
            <a:r>
              <a:rPr lang="en-IN" dirty="0"/>
              <a:t>):</a:t>
            </a:r>
            <a:endParaRPr lang="en-US" dirty="0"/>
          </a:p>
          <a:p>
            <a:r>
              <a:rPr lang="en-IN" dirty="0"/>
              <a:t>    print("%d. feature %s (%f)" % (</a:t>
            </a:r>
            <a:endParaRPr lang="en-US" dirty="0"/>
          </a:p>
          <a:p>
            <a:r>
              <a:rPr lang="en-IN" dirty="0"/>
              <a:t>        f + 1, </a:t>
            </a:r>
            <a:r>
              <a:rPr lang="en-IN" dirty="0" err="1"/>
              <a:t>data.columns</a:t>
            </a:r>
            <a:r>
              <a:rPr lang="en-IN" dirty="0"/>
              <a:t>[2+indices[f]], </a:t>
            </a:r>
            <a:r>
              <a:rPr lang="en-IN" dirty="0" err="1"/>
              <a:t>fsel.feature_importances</a:t>
            </a:r>
            <a:r>
              <a:rPr lang="en-IN" dirty="0"/>
              <a:t>_[indices[f]]))</a:t>
            </a:r>
            <a:endParaRPr lang="en-US" dirty="0"/>
          </a:p>
          <a:p>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77374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28B13-A4CD-41A9-925E-0375072C696C}"/>
              </a:ext>
            </a:extLst>
          </p:cNvPr>
          <p:cNvSpPr>
            <a:spLocks noGrp="1"/>
          </p:cNvSpPr>
          <p:nvPr>
            <p:ph idx="1"/>
          </p:nvPr>
        </p:nvSpPr>
        <p:spPr>
          <a:xfrm>
            <a:off x="0" y="112294"/>
            <a:ext cx="12192000" cy="6745705"/>
          </a:xfrm>
        </p:spPr>
        <p:txBody>
          <a:bodyPr>
            <a:normAutofit fontScale="62500" lnSpcReduction="20000"/>
          </a:bodyPr>
          <a:lstStyle/>
          <a:p>
            <a:pPr marL="0" indent="0">
              <a:buNone/>
            </a:pPr>
            <a:r>
              <a:rPr lang="en-US" dirty="0"/>
              <a:t>  Output</a:t>
            </a:r>
          </a:p>
          <a:p>
            <a:pPr marL="0" indent="0">
              <a:buNone/>
            </a:pPr>
            <a:endParaRPr lang="en-US" dirty="0"/>
          </a:p>
          <a:p>
            <a:r>
              <a:rPr lang="en-IN" dirty="0"/>
              <a:t>13 features identified as important:</a:t>
            </a:r>
            <a:endParaRPr lang="en-US" dirty="0"/>
          </a:p>
          <a:p>
            <a:r>
              <a:rPr lang="en-IN" dirty="0"/>
              <a:t>1. feature </a:t>
            </a:r>
            <a:r>
              <a:rPr lang="en-IN" dirty="0" err="1"/>
              <a:t>DllCharacteristics</a:t>
            </a:r>
            <a:r>
              <a:rPr lang="en-IN" dirty="0"/>
              <a:t> (0.166928)</a:t>
            </a:r>
            <a:endParaRPr lang="en-US" dirty="0"/>
          </a:p>
          <a:p>
            <a:r>
              <a:rPr lang="en-IN" dirty="0"/>
              <a:t>2. feature Characteristics (0.112034)</a:t>
            </a:r>
            <a:endParaRPr lang="en-US" dirty="0"/>
          </a:p>
          <a:p>
            <a:r>
              <a:rPr lang="en-IN" dirty="0"/>
              <a:t>3. feature Machine (0.088879)</a:t>
            </a:r>
            <a:endParaRPr lang="en-US" dirty="0"/>
          </a:p>
          <a:p>
            <a:r>
              <a:rPr lang="en-IN" dirty="0"/>
              <a:t>4. feature </a:t>
            </a:r>
            <a:r>
              <a:rPr lang="en-IN" dirty="0" err="1"/>
              <a:t>VersionInformationSize</a:t>
            </a:r>
            <a:r>
              <a:rPr lang="en-IN" dirty="0"/>
              <a:t> (0.075772)</a:t>
            </a:r>
            <a:endParaRPr lang="en-US" dirty="0"/>
          </a:p>
          <a:p>
            <a:r>
              <a:rPr lang="en-IN" dirty="0"/>
              <a:t>5. feature Subsystem (0.066985)</a:t>
            </a:r>
            <a:endParaRPr lang="en-US" dirty="0"/>
          </a:p>
          <a:p>
            <a:r>
              <a:rPr lang="en-IN" dirty="0"/>
              <a:t>6. feature </a:t>
            </a:r>
            <a:r>
              <a:rPr lang="en-IN" dirty="0" err="1"/>
              <a:t>ImageBase</a:t>
            </a:r>
            <a:r>
              <a:rPr lang="en-IN" dirty="0"/>
              <a:t> (0.051829)</a:t>
            </a:r>
            <a:endParaRPr lang="en-US" dirty="0"/>
          </a:p>
          <a:p>
            <a:r>
              <a:rPr lang="en-IN" dirty="0"/>
              <a:t>7. feature </a:t>
            </a:r>
            <a:r>
              <a:rPr lang="en-IN" dirty="0" err="1"/>
              <a:t>SizeOfOptionalHeader</a:t>
            </a:r>
            <a:r>
              <a:rPr lang="en-IN" dirty="0"/>
              <a:t> (0.051030)</a:t>
            </a:r>
            <a:endParaRPr lang="en-US" dirty="0"/>
          </a:p>
          <a:p>
            <a:r>
              <a:rPr lang="en-IN" dirty="0"/>
              <a:t>8. feature </a:t>
            </a:r>
            <a:r>
              <a:rPr lang="en-IN" dirty="0" err="1"/>
              <a:t>MajorSubsystemVersion</a:t>
            </a:r>
            <a:r>
              <a:rPr lang="en-IN" dirty="0"/>
              <a:t> (0.049418)</a:t>
            </a:r>
            <a:endParaRPr lang="en-US" dirty="0"/>
          </a:p>
          <a:p>
            <a:r>
              <a:rPr lang="en-IN" dirty="0"/>
              <a:t>9. feature </a:t>
            </a:r>
            <a:r>
              <a:rPr lang="en-IN" dirty="0" err="1"/>
              <a:t>SectionsMaxEntropy</a:t>
            </a:r>
            <a:r>
              <a:rPr lang="en-IN" dirty="0"/>
              <a:t> (0.048206)</a:t>
            </a:r>
            <a:endParaRPr lang="en-US" dirty="0"/>
          </a:p>
          <a:p>
            <a:r>
              <a:rPr lang="en-IN" dirty="0"/>
              <a:t>10. feature </a:t>
            </a:r>
            <a:r>
              <a:rPr lang="en-IN" dirty="0" err="1"/>
              <a:t>ResourcesMaxEntropy</a:t>
            </a:r>
            <a:r>
              <a:rPr lang="en-IN" dirty="0"/>
              <a:t> (0.035509)</a:t>
            </a:r>
            <a:endParaRPr lang="en-US" dirty="0"/>
          </a:p>
          <a:p>
            <a:r>
              <a:rPr lang="en-IN" dirty="0"/>
              <a:t>11. feature </a:t>
            </a:r>
            <a:r>
              <a:rPr lang="en-IN" dirty="0" err="1"/>
              <a:t>ResourcesMinEntropy</a:t>
            </a:r>
            <a:r>
              <a:rPr lang="en-IN" dirty="0"/>
              <a:t> (0.033891)</a:t>
            </a:r>
            <a:endParaRPr lang="en-US" dirty="0"/>
          </a:p>
          <a:p>
            <a:r>
              <a:rPr lang="en-IN" dirty="0"/>
              <a:t>12. feature </a:t>
            </a:r>
            <a:r>
              <a:rPr lang="en-IN" dirty="0" err="1"/>
              <a:t>MajorOperatingSystemVersion</a:t>
            </a:r>
            <a:r>
              <a:rPr lang="en-IN" dirty="0"/>
              <a:t> (0.023647)</a:t>
            </a:r>
            <a:endParaRPr lang="en-US" dirty="0"/>
          </a:p>
          <a:p>
            <a:r>
              <a:rPr lang="en-IN" dirty="0"/>
              <a:t>13. feature </a:t>
            </a:r>
            <a:r>
              <a:rPr lang="en-IN" dirty="0" err="1"/>
              <a:t>SectionsMinEntropy</a:t>
            </a:r>
            <a:r>
              <a:rPr lang="en-IN" dirty="0"/>
              <a:t> (0.020279)</a:t>
            </a:r>
            <a:endParaRPr lang="en-US" dirty="0"/>
          </a:p>
          <a:p>
            <a:r>
              <a:rPr lang="en-IN" dirty="0"/>
              <a:t> </a:t>
            </a:r>
            <a:endParaRPr lang="en-US" dirty="0"/>
          </a:p>
          <a:p>
            <a:r>
              <a:rPr lang="en-IN" b="1" dirty="0"/>
              <a:t>Important Features- </a:t>
            </a:r>
            <a:endParaRPr lang="en-US" dirty="0"/>
          </a:p>
          <a:p>
            <a:r>
              <a:rPr lang="en-IN" dirty="0"/>
              <a:t> </a:t>
            </a:r>
            <a:endParaRPr lang="en-US" dirty="0"/>
          </a:p>
          <a:p>
            <a:r>
              <a:rPr lang="en-IN" dirty="0"/>
              <a:t>['Machine', '</a:t>
            </a:r>
            <a:r>
              <a:rPr lang="en-IN" dirty="0" err="1"/>
              <a:t>SizeOfOptionalHeader</a:t>
            </a:r>
            <a:r>
              <a:rPr lang="en-IN" dirty="0"/>
              <a:t>', 'Characteristics', '</a:t>
            </a:r>
            <a:r>
              <a:rPr lang="en-IN" dirty="0" err="1"/>
              <a:t>ImageBase</a:t>
            </a:r>
            <a:r>
              <a:rPr lang="en-IN" dirty="0"/>
              <a:t>', '</a:t>
            </a:r>
            <a:r>
              <a:rPr lang="en-IN" dirty="0" err="1"/>
              <a:t>MajorOperatingSystemVersion</a:t>
            </a:r>
            <a:r>
              <a:rPr lang="en-IN" dirty="0"/>
              <a:t>', '</a:t>
            </a:r>
            <a:r>
              <a:rPr lang="en-IN" dirty="0" err="1"/>
              <a:t>MajorSubsystemVersion</a:t>
            </a:r>
            <a:r>
              <a:rPr lang="en-IN" dirty="0"/>
              <a:t>', 'Subsystem', '</a:t>
            </a:r>
            <a:r>
              <a:rPr lang="en-IN" dirty="0" err="1"/>
              <a:t>DllCharacteristics</a:t>
            </a:r>
            <a:r>
              <a:rPr lang="en-IN" dirty="0"/>
              <a:t>', '</a:t>
            </a:r>
            <a:r>
              <a:rPr lang="en-IN" dirty="0" err="1"/>
              <a:t>SectionsMinEntropy</a:t>
            </a:r>
            <a:r>
              <a:rPr lang="en-IN" dirty="0"/>
              <a:t>', '</a:t>
            </a:r>
            <a:r>
              <a:rPr lang="en-IN" dirty="0" err="1"/>
              <a:t>SectionsMaxEntropy</a:t>
            </a:r>
            <a:r>
              <a:rPr lang="en-IN" dirty="0"/>
              <a:t>', '</a:t>
            </a:r>
            <a:r>
              <a:rPr lang="en-IN" dirty="0" err="1"/>
              <a:t>ResourcesMinEntropy</a:t>
            </a:r>
            <a:r>
              <a:rPr lang="en-IN" dirty="0"/>
              <a:t>', '</a:t>
            </a:r>
            <a:r>
              <a:rPr lang="en-IN" dirty="0" err="1"/>
              <a:t>ResourcesMaxEntropy</a:t>
            </a:r>
            <a:r>
              <a:rPr lang="en-IN" dirty="0"/>
              <a:t>', '</a:t>
            </a:r>
            <a:r>
              <a:rPr lang="en-IN" dirty="0" err="1"/>
              <a:t>VersionInformationSize</a:t>
            </a:r>
            <a:r>
              <a:rPr lang="en-IN" dirty="0"/>
              <a:t>']</a:t>
            </a:r>
            <a:endParaRPr lang="en-US" dirty="0"/>
          </a:p>
          <a:p>
            <a:pPr marL="0" indent="0">
              <a:buNone/>
            </a:pPr>
            <a:endParaRPr lang="en-US" dirty="0"/>
          </a:p>
        </p:txBody>
      </p:sp>
    </p:spTree>
    <p:extLst>
      <p:ext uri="{BB962C8B-B14F-4D97-AF65-F5344CB8AC3E}">
        <p14:creationId xmlns:p14="http://schemas.microsoft.com/office/powerpoint/2010/main" val="202516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8686-560D-4A09-8B28-77143BCE1C6D}"/>
              </a:ext>
            </a:extLst>
          </p:cNvPr>
          <p:cNvSpPr>
            <a:spLocks noGrp="1"/>
          </p:cNvSpPr>
          <p:nvPr>
            <p:ph type="title"/>
          </p:nvPr>
        </p:nvSpPr>
        <p:spPr/>
        <p:txBody>
          <a:bodyPr>
            <a:normAutofit/>
          </a:bodyPr>
          <a:lstStyle/>
          <a:p>
            <a:r>
              <a:rPr lang="en-IN" sz="4000" b="1" dirty="0"/>
              <a:t>                Algorithm training </a:t>
            </a:r>
            <a:endParaRPr lang="en-IN" sz="4000" dirty="0"/>
          </a:p>
        </p:txBody>
      </p:sp>
      <p:sp>
        <p:nvSpPr>
          <p:cNvPr id="3" name="Content Placeholder 2">
            <a:extLst>
              <a:ext uri="{FF2B5EF4-FFF2-40B4-BE49-F238E27FC236}">
                <a16:creationId xmlns:a16="http://schemas.microsoft.com/office/drawing/2014/main" id="{C5BAB07C-76EB-4B5A-846E-D44CBF3300EC}"/>
              </a:ext>
            </a:extLst>
          </p:cNvPr>
          <p:cNvSpPr>
            <a:spLocks noGrp="1"/>
          </p:cNvSpPr>
          <p:nvPr>
            <p:ph idx="1"/>
          </p:nvPr>
        </p:nvSpPr>
        <p:spPr/>
        <p:txBody>
          <a:bodyPr>
            <a:normAutofit fontScale="92500" lnSpcReduction="20000"/>
          </a:bodyPr>
          <a:lstStyle/>
          <a:p>
            <a:pPr marL="0" indent="0">
              <a:buNone/>
            </a:pPr>
            <a:r>
              <a:rPr lang="en-IN" dirty="0"/>
              <a:t> </a:t>
            </a:r>
          </a:p>
          <a:p>
            <a:r>
              <a:rPr lang="en-IN" dirty="0"/>
              <a:t>We create a dictionary key = Name of algorithm , Value= Algorithm classifier code and loop over it</a:t>
            </a:r>
          </a:p>
          <a:p>
            <a:pPr marL="0" indent="0">
              <a:buNone/>
            </a:pPr>
            <a:r>
              <a:rPr lang="en-US" dirty="0"/>
              <a:t>algorithms = { }</a:t>
            </a:r>
            <a:endParaRPr lang="en-IN" dirty="0"/>
          </a:p>
          <a:p>
            <a:pPr marL="0" indent="0">
              <a:buNone/>
            </a:pPr>
            <a:r>
              <a:rPr lang="en-US" dirty="0"/>
              <a:t> </a:t>
            </a:r>
            <a:endParaRPr lang="en-IN" dirty="0"/>
          </a:p>
          <a:p>
            <a:r>
              <a:rPr lang="en-US" b="1" dirty="0"/>
              <a:t>Random Forest </a:t>
            </a:r>
            <a:endParaRPr lang="en-IN" dirty="0"/>
          </a:p>
          <a:p>
            <a:pPr marL="0" indent="0">
              <a:buNone/>
            </a:pPr>
            <a:r>
              <a:rPr lang="en-US" dirty="0"/>
              <a:t> </a:t>
            </a:r>
            <a:r>
              <a:rPr lang="en-IN" dirty="0"/>
              <a:t>"</a:t>
            </a:r>
            <a:r>
              <a:rPr lang="en-IN" dirty="0" err="1"/>
              <a:t>RandomForest</a:t>
            </a:r>
            <a:r>
              <a:rPr lang="en-IN" dirty="0"/>
              <a:t>": </a:t>
            </a:r>
            <a:r>
              <a:rPr lang="en-IN" dirty="0" err="1"/>
              <a:t>ske.RandomForestClassifier</a:t>
            </a:r>
            <a:r>
              <a:rPr lang="en-IN" dirty="0"/>
              <a:t>(</a:t>
            </a:r>
            <a:r>
              <a:rPr lang="en-IN" i="1" dirty="0" err="1"/>
              <a:t>n_estimators</a:t>
            </a:r>
            <a:r>
              <a:rPr lang="en-IN" dirty="0"/>
              <a:t>=50),</a:t>
            </a:r>
          </a:p>
          <a:p>
            <a:pPr marL="0" indent="0">
              <a:buNone/>
            </a:pPr>
            <a:endParaRPr lang="en-IN" dirty="0"/>
          </a:p>
          <a:p>
            <a:pPr marL="0" indent="0">
              <a:buNone/>
            </a:pPr>
            <a:r>
              <a:rPr lang="en-US" dirty="0"/>
              <a:t>The </a:t>
            </a:r>
            <a:r>
              <a:rPr lang="en-US" dirty="0" err="1"/>
              <a:t>max_depth</a:t>
            </a:r>
            <a:r>
              <a:rPr lang="en-US" dirty="0"/>
              <a:t> parameter denotes maximum depth of the tree. In case, of random forest, these ensemble classifiers are the randomly created decision trees. Each decision tree is a single classifier and the target prediction is based on the majority voting method.</a:t>
            </a:r>
            <a:endParaRPr lang="en-IN" dirty="0"/>
          </a:p>
          <a:p>
            <a:endParaRPr lang="en-IN" dirty="0"/>
          </a:p>
        </p:txBody>
      </p:sp>
    </p:spTree>
    <p:extLst>
      <p:ext uri="{BB962C8B-B14F-4D97-AF65-F5344CB8AC3E}">
        <p14:creationId xmlns:p14="http://schemas.microsoft.com/office/powerpoint/2010/main" val="367172663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D4EDC-A11F-433A-9843-BB4759D0B9EF}"/>
              </a:ext>
            </a:extLst>
          </p:cNvPr>
          <p:cNvSpPr>
            <a:spLocks noGrp="1"/>
          </p:cNvSpPr>
          <p:nvPr>
            <p:ph idx="1"/>
          </p:nvPr>
        </p:nvSpPr>
        <p:spPr>
          <a:xfrm>
            <a:off x="144379" y="176463"/>
            <a:ext cx="11209421" cy="6000500"/>
          </a:xfrm>
        </p:spPr>
        <p:txBody>
          <a:bodyPr>
            <a:normAutofit/>
          </a:bodyPr>
          <a:lstStyle/>
          <a:p>
            <a:r>
              <a:rPr lang="en-US" b="1" dirty="0"/>
              <a:t>Gradient Boosting and AdaBoost</a:t>
            </a:r>
            <a:endParaRPr lang="en-IN" dirty="0"/>
          </a:p>
          <a:p>
            <a:r>
              <a:rPr lang="en-IN" dirty="0"/>
              <a:t>    "</a:t>
            </a:r>
            <a:r>
              <a:rPr lang="en-IN" dirty="0" err="1"/>
              <a:t>GradientBoosting</a:t>
            </a:r>
            <a:r>
              <a:rPr lang="en-IN" dirty="0"/>
              <a:t>": </a:t>
            </a:r>
            <a:r>
              <a:rPr lang="en-IN" dirty="0" err="1"/>
              <a:t>ske.GradientBoostingClassifier</a:t>
            </a:r>
            <a:r>
              <a:rPr lang="en-IN" dirty="0"/>
              <a:t>(</a:t>
            </a:r>
            <a:r>
              <a:rPr lang="en-IN" i="1" dirty="0" err="1"/>
              <a:t>n_estimators</a:t>
            </a:r>
            <a:r>
              <a:rPr lang="en-IN" dirty="0"/>
              <a:t>=50),</a:t>
            </a:r>
          </a:p>
          <a:p>
            <a:pPr marL="0" indent="0">
              <a:buNone/>
            </a:pPr>
            <a:r>
              <a:rPr lang="en-IN" dirty="0"/>
              <a:t>    "AdaBoost": </a:t>
            </a:r>
            <a:r>
              <a:rPr lang="en-IN" dirty="0" err="1"/>
              <a:t>ske.AdaBoostClassifier</a:t>
            </a:r>
            <a:r>
              <a:rPr lang="en-IN" dirty="0"/>
              <a:t>(</a:t>
            </a:r>
            <a:r>
              <a:rPr lang="en-IN" i="1" dirty="0" err="1"/>
              <a:t>n_estimators</a:t>
            </a:r>
            <a:r>
              <a:rPr lang="en-IN" dirty="0"/>
              <a:t>=100),</a:t>
            </a:r>
          </a:p>
          <a:p>
            <a:pPr marL="0" indent="0">
              <a:buNone/>
            </a:pPr>
            <a:endParaRPr lang="en-IN" dirty="0"/>
          </a:p>
          <a:p>
            <a:pPr marL="0" indent="0">
              <a:buNone/>
            </a:pPr>
            <a:r>
              <a:rPr lang="en-US" dirty="0"/>
              <a:t>Ada mean Adaptive Both are boosting algorithms which means that they convert a set of weak learners into a single strong learner. </a:t>
            </a:r>
            <a:r>
              <a:rPr lang="en-US" dirty="0" err="1"/>
              <a:t>Theyboth</a:t>
            </a:r>
            <a:r>
              <a:rPr lang="en-US" dirty="0"/>
              <a:t> initialize a strong learner (usually a decision tree) and iteratively create a weak learner that is added to the strong learner. They differ on how they create the weak learners during the iterative process.</a:t>
            </a:r>
            <a:endParaRPr lang="en-IN" dirty="0"/>
          </a:p>
          <a:p>
            <a:endParaRPr lang="en-IN" dirty="0"/>
          </a:p>
        </p:txBody>
      </p:sp>
    </p:spTree>
    <p:extLst>
      <p:ext uri="{BB962C8B-B14F-4D97-AF65-F5344CB8AC3E}">
        <p14:creationId xmlns:p14="http://schemas.microsoft.com/office/powerpoint/2010/main" val="285734739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622CD-6257-497F-96C0-1D8B3935E8F1}"/>
              </a:ext>
            </a:extLst>
          </p:cNvPr>
          <p:cNvSpPr>
            <a:spLocks noGrp="1"/>
          </p:cNvSpPr>
          <p:nvPr>
            <p:ph idx="1"/>
          </p:nvPr>
        </p:nvSpPr>
        <p:spPr>
          <a:xfrm>
            <a:off x="288758" y="401053"/>
            <a:ext cx="11065042" cy="5775910"/>
          </a:xfrm>
        </p:spPr>
        <p:txBody>
          <a:bodyPr>
            <a:normAutofit/>
          </a:bodyPr>
          <a:lstStyle/>
          <a:p>
            <a:r>
              <a:rPr lang="en-US" b="1" dirty="0"/>
              <a:t>Bayes Theorem</a:t>
            </a:r>
            <a:r>
              <a:rPr lang="en-US" dirty="0"/>
              <a:t> </a:t>
            </a:r>
            <a:endParaRPr lang="en-IN" dirty="0"/>
          </a:p>
          <a:p>
            <a:r>
              <a:rPr lang="en-IN" dirty="0"/>
              <a:t>GNB": </a:t>
            </a:r>
            <a:r>
              <a:rPr lang="en-IN" dirty="0" err="1"/>
              <a:t>GaussianNB</a:t>
            </a:r>
            <a:r>
              <a:rPr lang="en-IN" dirty="0"/>
              <a:t>()</a:t>
            </a:r>
            <a:r>
              <a:rPr lang="en-US" dirty="0"/>
              <a:t> </a:t>
            </a:r>
            <a:endParaRPr lang="en-IN" dirty="0"/>
          </a:p>
          <a:p>
            <a:r>
              <a:rPr lang="en-IN" dirty="0"/>
              <a:t>Bayes theorem is based on conditional probability. The conditional probability helps us calculating the probability that something will happen</a:t>
            </a:r>
          </a:p>
          <a:p>
            <a:r>
              <a:rPr lang="en-IN" b="1" dirty="0"/>
              <a:t>Decision Trees</a:t>
            </a:r>
            <a:endParaRPr lang="en-IN" dirty="0"/>
          </a:p>
          <a:p>
            <a:r>
              <a:rPr lang="en-IN" dirty="0"/>
              <a:t>"</a:t>
            </a:r>
            <a:r>
              <a:rPr lang="en-IN" dirty="0" err="1"/>
              <a:t>DecisionTree</a:t>
            </a:r>
            <a:r>
              <a:rPr lang="en-IN" dirty="0"/>
              <a:t>": </a:t>
            </a:r>
            <a:r>
              <a:rPr lang="en-IN" dirty="0" err="1"/>
              <a:t>tree.DecisionTreeClassifier</a:t>
            </a:r>
            <a:r>
              <a:rPr lang="en-IN" dirty="0"/>
              <a:t>(</a:t>
            </a:r>
            <a:r>
              <a:rPr lang="en-IN" i="1" dirty="0" err="1"/>
              <a:t>max_depth</a:t>
            </a:r>
            <a:r>
              <a:rPr lang="en-IN" dirty="0"/>
              <a:t>=10)</a:t>
            </a:r>
          </a:p>
          <a:p>
            <a:endParaRPr lang="en-IN" dirty="0"/>
          </a:p>
        </p:txBody>
      </p:sp>
    </p:spTree>
    <p:extLst>
      <p:ext uri="{BB962C8B-B14F-4D97-AF65-F5344CB8AC3E}">
        <p14:creationId xmlns:p14="http://schemas.microsoft.com/office/powerpoint/2010/main" val="51758338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6A5E2-D18E-4046-BB55-4D1F7941B9C3}"/>
              </a:ext>
            </a:extLst>
          </p:cNvPr>
          <p:cNvSpPr>
            <a:spLocks noGrp="1"/>
          </p:cNvSpPr>
          <p:nvPr>
            <p:ph idx="1"/>
          </p:nvPr>
        </p:nvSpPr>
        <p:spPr>
          <a:xfrm>
            <a:off x="0" y="0"/>
            <a:ext cx="12192000" cy="6858000"/>
          </a:xfrm>
        </p:spPr>
        <p:txBody>
          <a:bodyPr>
            <a:normAutofit fontScale="85000" lnSpcReduction="20000"/>
          </a:bodyPr>
          <a:lstStyle/>
          <a:p>
            <a:pPr marL="0" indent="0">
              <a:buNone/>
            </a:pPr>
            <a:r>
              <a:rPr lang="en-IN" b="1" dirty="0"/>
              <a:t>    Output-</a:t>
            </a:r>
            <a:endParaRPr lang="en-US" dirty="0"/>
          </a:p>
          <a:p>
            <a:r>
              <a:rPr lang="en-IN" b="1" dirty="0"/>
              <a:t> </a:t>
            </a:r>
            <a:endParaRPr lang="en-US" dirty="0"/>
          </a:p>
          <a:p>
            <a:r>
              <a:rPr lang="en-IN" dirty="0"/>
              <a:t>Now testing algorithms</a:t>
            </a:r>
            <a:endParaRPr lang="en-US" dirty="0"/>
          </a:p>
          <a:p>
            <a:r>
              <a:rPr lang="en-IN" dirty="0" err="1"/>
              <a:t>RandomForest</a:t>
            </a:r>
            <a:r>
              <a:rPr lang="en-IN" dirty="0"/>
              <a:t> : 99.406012 %</a:t>
            </a:r>
            <a:endParaRPr lang="en-US" dirty="0"/>
          </a:p>
          <a:p>
            <a:r>
              <a:rPr lang="en-IN" dirty="0" err="1"/>
              <a:t>GradientBoosting</a:t>
            </a:r>
            <a:r>
              <a:rPr lang="en-IN" dirty="0"/>
              <a:t> : 98.804781 %</a:t>
            </a:r>
            <a:endParaRPr lang="en-US" dirty="0"/>
          </a:p>
          <a:p>
            <a:r>
              <a:rPr lang="en-IN" dirty="0"/>
              <a:t>AdaBoost : 98.652662 %</a:t>
            </a:r>
            <a:endParaRPr lang="en-US" dirty="0"/>
          </a:p>
          <a:p>
            <a:r>
              <a:rPr lang="en-IN" dirty="0"/>
              <a:t>GNB : 70.398406 %</a:t>
            </a:r>
            <a:endParaRPr lang="en-US" dirty="0"/>
          </a:p>
          <a:p>
            <a:r>
              <a:rPr lang="en-IN" dirty="0" err="1"/>
              <a:t>DecisionTree</a:t>
            </a:r>
            <a:r>
              <a:rPr lang="en-IN" dirty="0"/>
              <a:t> : 99.058312 %</a:t>
            </a:r>
            <a:endParaRPr lang="en-US" dirty="0"/>
          </a:p>
          <a:p>
            <a:r>
              <a:rPr lang="en-IN" dirty="0"/>
              <a:t> </a:t>
            </a:r>
            <a:endParaRPr lang="en-US" dirty="0"/>
          </a:p>
          <a:p>
            <a:r>
              <a:rPr lang="en-IN" dirty="0"/>
              <a:t>Winner algorithm is </a:t>
            </a:r>
            <a:r>
              <a:rPr lang="en-IN" dirty="0" err="1"/>
              <a:t>RandomForest</a:t>
            </a:r>
            <a:r>
              <a:rPr lang="en-IN" dirty="0"/>
              <a:t> with a 99.406012 % success</a:t>
            </a:r>
            <a:endParaRPr lang="en-US" dirty="0"/>
          </a:p>
          <a:p>
            <a:r>
              <a:rPr lang="en-IN" dirty="0"/>
              <a:t>Saving algorithm and feature list in classifier directory...</a:t>
            </a:r>
            <a:endParaRPr lang="en-US" dirty="0"/>
          </a:p>
          <a:p>
            <a:r>
              <a:rPr lang="en-IN" dirty="0"/>
              <a:t>Saved</a:t>
            </a:r>
            <a:endParaRPr lang="en-US" dirty="0"/>
          </a:p>
          <a:p>
            <a:r>
              <a:rPr lang="en-IN" dirty="0"/>
              <a:t>[[19372    94]</a:t>
            </a:r>
            <a:endParaRPr lang="en-US" dirty="0"/>
          </a:p>
          <a:p>
            <a:r>
              <a:rPr lang="en-IN" dirty="0"/>
              <a:t> [   53  8091]]</a:t>
            </a:r>
            <a:endParaRPr lang="en-US" dirty="0"/>
          </a:p>
          <a:p>
            <a:r>
              <a:rPr lang="en-IN" dirty="0"/>
              <a:t> False positive rate : 0.488759 %</a:t>
            </a:r>
            <a:endParaRPr lang="en-US" dirty="0"/>
          </a:p>
          <a:p>
            <a:r>
              <a:rPr lang="en-IN" dirty="0"/>
              <a:t>False negative rate : 0.844243 %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9824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E1F1-D8FF-47D9-9533-E3866848FC02}"/>
              </a:ext>
            </a:extLst>
          </p:cNvPr>
          <p:cNvSpPr>
            <a:spLocks noGrp="1"/>
          </p:cNvSpPr>
          <p:nvPr>
            <p:ph type="title"/>
          </p:nvPr>
        </p:nvSpPr>
        <p:spPr/>
        <p:txBody>
          <a:bodyPr>
            <a:normAutofit/>
          </a:bodyPr>
          <a:lstStyle/>
          <a:p>
            <a:r>
              <a:rPr lang="en-IN" sz="4000" b="1" dirty="0"/>
              <a:t>      Malware Analysis Techniques</a:t>
            </a:r>
          </a:p>
        </p:txBody>
      </p:sp>
      <p:sp>
        <p:nvSpPr>
          <p:cNvPr id="3" name="Content Placeholder 2">
            <a:extLst>
              <a:ext uri="{FF2B5EF4-FFF2-40B4-BE49-F238E27FC236}">
                <a16:creationId xmlns:a16="http://schemas.microsoft.com/office/drawing/2014/main" id="{2779A47E-0FF9-45CF-8E40-9EE2C33B2CBD}"/>
              </a:ext>
            </a:extLst>
          </p:cNvPr>
          <p:cNvSpPr>
            <a:spLocks noGrp="1"/>
          </p:cNvSpPr>
          <p:nvPr>
            <p:ph idx="1"/>
          </p:nvPr>
        </p:nvSpPr>
        <p:spPr/>
        <p:txBody>
          <a:bodyPr>
            <a:normAutofit/>
          </a:bodyPr>
          <a:lstStyle/>
          <a:p>
            <a:r>
              <a:rPr lang="en-IN" sz="2400" dirty="0"/>
              <a:t>Static analysis </a:t>
            </a:r>
          </a:p>
          <a:p>
            <a:r>
              <a:rPr lang="en-IN" sz="2400" dirty="0"/>
              <a:t>Dynamic analysis</a:t>
            </a:r>
          </a:p>
          <a:p>
            <a:r>
              <a:rPr lang="en-IN" sz="2400" dirty="0"/>
              <a:t>Hybrid analysis </a:t>
            </a:r>
          </a:p>
          <a:p>
            <a:endParaRPr lang="en-IN" sz="2400" dirty="0"/>
          </a:p>
          <a:p>
            <a:pPr marL="0" indent="0">
              <a:buNone/>
            </a:pPr>
            <a:r>
              <a:rPr lang="en-IN" b="1" dirty="0"/>
              <a:t>                          </a:t>
            </a:r>
            <a:r>
              <a:rPr lang="en-IN" sz="4000" dirty="0"/>
              <a:t>Malware Detection Techniques</a:t>
            </a:r>
          </a:p>
          <a:p>
            <a:pPr marL="0" indent="0">
              <a:buNone/>
            </a:pPr>
            <a:endParaRPr lang="en-IN" dirty="0"/>
          </a:p>
          <a:p>
            <a:r>
              <a:rPr lang="en-IN" sz="2400" dirty="0"/>
              <a:t>Signature detection</a:t>
            </a:r>
          </a:p>
          <a:p>
            <a:r>
              <a:rPr lang="en-IN" sz="2400" dirty="0"/>
              <a:t>Behaviour Detection </a:t>
            </a:r>
          </a:p>
          <a:p>
            <a:r>
              <a:rPr lang="en-IN" sz="2400" dirty="0"/>
              <a:t>Feature detection</a:t>
            </a:r>
          </a:p>
          <a:p>
            <a:pPr marL="0" indent="0">
              <a:buNone/>
            </a:pPr>
            <a:endParaRPr lang="en-IN" sz="4000" dirty="0"/>
          </a:p>
          <a:p>
            <a:endParaRPr lang="en-IN" dirty="0"/>
          </a:p>
        </p:txBody>
      </p:sp>
      <p:sp>
        <p:nvSpPr>
          <p:cNvPr id="4" name="Arrow: Left 3">
            <a:extLst>
              <a:ext uri="{FF2B5EF4-FFF2-40B4-BE49-F238E27FC236}">
                <a16:creationId xmlns:a16="http://schemas.microsoft.com/office/drawing/2014/main" id="{BC9FA73E-2206-4FE6-A986-AEE0862DC855}"/>
              </a:ext>
            </a:extLst>
          </p:cNvPr>
          <p:cNvSpPr/>
          <p:nvPr/>
        </p:nvSpPr>
        <p:spPr>
          <a:xfrm>
            <a:off x="3176336" y="1902410"/>
            <a:ext cx="850231" cy="240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27B1A093-9C1C-4CA9-8D88-8497D3EEB86A}"/>
              </a:ext>
            </a:extLst>
          </p:cNvPr>
          <p:cNvSpPr/>
          <p:nvPr/>
        </p:nvSpPr>
        <p:spPr>
          <a:xfrm>
            <a:off x="3681661" y="5840747"/>
            <a:ext cx="850231" cy="240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9719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33501-4F01-4127-A5C4-24ADC8EEAA21}"/>
              </a:ext>
            </a:extLst>
          </p:cNvPr>
          <p:cNvSpPr>
            <a:spLocks noGrp="1"/>
          </p:cNvSpPr>
          <p:nvPr>
            <p:ph idx="1"/>
          </p:nvPr>
        </p:nvSpPr>
        <p:spPr>
          <a:xfrm>
            <a:off x="176463" y="176462"/>
            <a:ext cx="12015537" cy="6681537"/>
          </a:xfrm>
        </p:spPr>
        <p:txBody>
          <a:bodyPr>
            <a:normAutofit fontScale="77500" lnSpcReduction="20000"/>
          </a:bodyPr>
          <a:lstStyle/>
          <a:p>
            <a:pPr marL="0" indent="0">
              <a:buNone/>
            </a:pPr>
            <a:r>
              <a:rPr lang="en-IN" b="1" dirty="0"/>
              <a:t>Confusion Matrix</a:t>
            </a:r>
            <a:r>
              <a:rPr lang="en-US" b="1" dirty="0"/>
              <a:t> </a:t>
            </a:r>
            <a:endParaRPr lang="en-US" dirty="0"/>
          </a:p>
          <a:p>
            <a:pPr marL="0" indent="0">
              <a:buNone/>
            </a:pPr>
            <a:r>
              <a:rPr lang="en-US" b="1" dirty="0"/>
              <a:t> </a:t>
            </a:r>
            <a:r>
              <a:rPr lang="en-US" dirty="0"/>
              <a:t>A confusion matrix, also known as an error matrix, is a specific table layout that allows visualization of the performance of an algorithm, typically a supervised learning.</a:t>
            </a:r>
          </a:p>
          <a:p>
            <a:pPr marL="0" indent="0">
              <a:buNone/>
            </a:pPr>
            <a:r>
              <a:rPr lang="en-IN" dirty="0"/>
              <a:t>[[19372    94]</a:t>
            </a:r>
            <a:endParaRPr lang="en-US" dirty="0"/>
          </a:p>
          <a:p>
            <a:pPr marL="0" indent="0">
              <a:buNone/>
            </a:pPr>
            <a:r>
              <a:rPr lang="en-IN" dirty="0"/>
              <a:t> [   53  8091]]</a:t>
            </a:r>
            <a:endParaRPr lang="en-US" dirty="0"/>
          </a:p>
          <a:p>
            <a:pPr marL="0" indent="0">
              <a:buNone/>
            </a:pPr>
            <a:r>
              <a:rPr lang="en-IN" b="1" dirty="0"/>
              <a:t>Saving the features list</a:t>
            </a:r>
            <a:endParaRPr lang="en-US" dirty="0"/>
          </a:p>
          <a:p>
            <a:pPr marL="0" indent="0">
              <a:buNone/>
            </a:pPr>
            <a:r>
              <a:rPr lang="en-US" dirty="0"/>
              <a:t>Save the algorithm and the feature list for later predictions</a:t>
            </a:r>
          </a:p>
          <a:p>
            <a:pPr marL="0" indent="0">
              <a:buNone/>
            </a:pPr>
            <a:r>
              <a:rPr lang="en-US" dirty="0"/>
              <a:t>Persist an arbitrary Python object into one file.</a:t>
            </a:r>
          </a:p>
          <a:p>
            <a:pPr marL="0" indent="0">
              <a:buNone/>
            </a:pPr>
            <a:r>
              <a:rPr lang="en-US" dirty="0"/>
              <a:t> </a:t>
            </a:r>
          </a:p>
          <a:p>
            <a:pPr marL="0" indent="0">
              <a:buNone/>
            </a:pPr>
            <a:r>
              <a:rPr lang="en-IN" dirty="0" err="1"/>
              <a:t>joblib.dump</a:t>
            </a:r>
            <a:r>
              <a:rPr lang="en-IN" dirty="0"/>
              <a:t>(algorithms[winner], 'classifier/</a:t>
            </a:r>
            <a:r>
              <a:rPr lang="en-IN" dirty="0" err="1"/>
              <a:t>classifier.pkl</a:t>
            </a:r>
            <a:r>
              <a:rPr lang="en-IN" dirty="0"/>
              <a:t>')</a:t>
            </a:r>
            <a:endParaRPr lang="en-US" dirty="0"/>
          </a:p>
          <a:p>
            <a:pPr marL="0" indent="0">
              <a:buNone/>
            </a:pPr>
            <a:r>
              <a:rPr lang="en-IN" dirty="0"/>
              <a:t>open('classifier/</a:t>
            </a:r>
            <a:r>
              <a:rPr lang="en-IN" dirty="0" err="1"/>
              <a:t>features.pkl</a:t>
            </a:r>
            <a:r>
              <a:rPr lang="en-IN" dirty="0"/>
              <a:t>', '</a:t>
            </a:r>
            <a:r>
              <a:rPr lang="en-IN" dirty="0" err="1"/>
              <a:t>wb</a:t>
            </a:r>
            <a:r>
              <a:rPr lang="en-IN" dirty="0"/>
              <a:t>').write(</a:t>
            </a:r>
            <a:r>
              <a:rPr lang="en-IN" dirty="0" err="1"/>
              <a:t>pickle.dumps</a:t>
            </a:r>
            <a:r>
              <a:rPr lang="en-IN" dirty="0"/>
              <a:t>(features))</a:t>
            </a:r>
            <a:endParaRPr lang="en-US" dirty="0"/>
          </a:p>
          <a:p>
            <a:pPr marL="0" indent="0">
              <a:buNone/>
            </a:pPr>
            <a:r>
              <a:rPr lang="en-US" dirty="0"/>
              <a:t> </a:t>
            </a:r>
          </a:p>
          <a:p>
            <a:pPr marL="0" indent="0">
              <a:buNone/>
            </a:pPr>
            <a:r>
              <a:rPr lang="en-US" dirty="0" err="1"/>
              <a:t>joblib</a:t>
            </a:r>
            <a:r>
              <a:rPr lang="en-US" dirty="0"/>
              <a:t> works especially well with NumPy arrays which are used by </a:t>
            </a:r>
            <a:r>
              <a:rPr lang="en-US" dirty="0" err="1"/>
              <a:t>sklearn</a:t>
            </a:r>
            <a:r>
              <a:rPr lang="en-US" dirty="0"/>
              <a:t> so depending on the classifier type you use you might</a:t>
            </a:r>
          </a:p>
          <a:p>
            <a:pPr marL="0" indent="0">
              <a:buNone/>
            </a:pPr>
            <a:r>
              <a:rPr lang="en-US" dirty="0"/>
              <a:t> </a:t>
            </a:r>
          </a:p>
          <a:p>
            <a:pPr marL="0" indent="0">
              <a:buNone/>
            </a:pPr>
            <a:r>
              <a:rPr lang="en-US" dirty="0"/>
              <a:t>Have performance and size benefits using </a:t>
            </a:r>
            <a:r>
              <a:rPr lang="en-US" dirty="0" err="1"/>
              <a:t>joblib.Otherwise</a:t>
            </a:r>
            <a:r>
              <a:rPr lang="en-US" dirty="0"/>
              <a:t> pickle does work correctly so saving a trained classifier and </a:t>
            </a:r>
            <a:r>
              <a:rPr lang="en-US" dirty="0" err="1"/>
              <a:t>loadingit</a:t>
            </a:r>
            <a:r>
              <a:rPr lang="en-US" dirty="0"/>
              <a:t> again will produce the same results no matter which of the serialization libraries you use</a:t>
            </a:r>
          </a:p>
          <a:p>
            <a:pPr marL="0" indent="0">
              <a:buNone/>
            </a:pPr>
            <a:r>
              <a:rPr lang="en-IN" b="1" dirty="0"/>
              <a:t> </a:t>
            </a:r>
            <a:endParaRPr lang="en-US" dirty="0"/>
          </a:p>
          <a:p>
            <a:pPr marL="0" indent="0">
              <a:buNone/>
            </a:pPr>
            <a:endParaRPr lang="en-US" dirty="0"/>
          </a:p>
        </p:txBody>
      </p:sp>
    </p:spTree>
    <p:extLst>
      <p:ext uri="{BB962C8B-B14F-4D97-AF65-F5344CB8AC3E}">
        <p14:creationId xmlns:p14="http://schemas.microsoft.com/office/powerpoint/2010/main" val="2881371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9841-7616-4DE8-A939-7257F4B04FD5}"/>
              </a:ext>
            </a:extLst>
          </p:cNvPr>
          <p:cNvSpPr>
            <a:spLocks noGrp="1"/>
          </p:cNvSpPr>
          <p:nvPr>
            <p:ph type="title"/>
          </p:nvPr>
        </p:nvSpPr>
        <p:spPr/>
        <p:txBody>
          <a:bodyPr>
            <a:normAutofit fontScale="90000"/>
          </a:bodyPr>
          <a:lstStyle/>
          <a:p>
            <a:r>
              <a:rPr lang="en-IN" b="1" dirty="0"/>
              <a:t>            </a:t>
            </a:r>
            <a:br>
              <a:rPr lang="en-IN" b="1" dirty="0"/>
            </a:br>
            <a:r>
              <a:rPr lang="en-IN" sz="4400" b="1" dirty="0"/>
              <a:t>                   Flask Scripts</a:t>
            </a:r>
            <a:br>
              <a:rPr lang="en-IN" sz="4400" b="1" dirty="0"/>
            </a:br>
            <a:endParaRPr lang="en-IN" dirty="0"/>
          </a:p>
        </p:txBody>
      </p:sp>
      <p:sp>
        <p:nvSpPr>
          <p:cNvPr id="3" name="Content Placeholder 2">
            <a:extLst>
              <a:ext uri="{FF2B5EF4-FFF2-40B4-BE49-F238E27FC236}">
                <a16:creationId xmlns:a16="http://schemas.microsoft.com/office/drawing/2014/main" id="{3F18AFAA-B5CF-4961-AF76-2C255BC6BC8C}"/>
              </a:ext>
            </a:extLst>
          </p:cNvPr>
          <p:cNvSpPr>
            <a:spLocks noGrp="1"/>
          </p:cNvSpPr>
          <p:nvPr>
            <p:ph idx="1"/>
          </p:nvPr>
        </p:nvSpPr>
        <p:spPr/>
        <p:txBody>
          <a:bodyPr>
            <a:normAutofit fontScale="77500" lnSpcReduction="20000"/>
          </a:bodyPr>
          <a:lstStyle/>
          <a:p>
            <a:pPr marL="0" indent="0">
              <a:buNone/>
            </a:pPr>
            <a:r>
              <a:rPr lang="en-IN" dirty="0"/>
              <a:t> </a:t>
            </a:r>
          </a:p>
          <a:p>
            <a:r>
              <a:rPr lang="en-IN" b="1" dirty="0"/>
              <a:t> Parent Script</a:t>
            </a:r>
          </a:p>
          <a:p>
            <a:pPr marL="0" indent="0">
              <a:buNone/>
            </a:pPr>
            <a:r>
              <a:rPr lang="en-IN" dirty="0"/>
              <a:t> </a:t>
            </a:r>
          </a:p>
          <a:p>
            <a:pPr marL="0" indent="0">
              <a:buNone/>
            </a:pPr>
            <a:r>
              <a:rPr lang="en-US" dirty="0"/>
              <a:t>In order to test </a:t>
            </a:r>
            <a:r>
              <a:rPr lang="en-US" b="1" dirty="0"/>
              <a:t>Flask</a:t>
            </a:r>
            <a:r>
              <a:rPr lang="en-US" dirty="0"/>
              <a:t> installation, type the following code in the editor as </a:t>
            </a:r>
            <a:r>
              <a:rPr lang="en-US" b="1" dirty="0"/>
              <a:t>checker.py</a:t>
            </a:r>
            <a:endParaRPr lang="en-IN" dirty="0"/>
          </a:p>
          <a:p>
            <a:pPr marL="0" indent="0">
              <a:buNone/>
            </a:pPr>
            <a:r>
              <a:rPr lang="en-US" dirty="0"/>
              <a:t>from flask import Flask</a:t>
            </a:r>
            <a:endParaRPr lang="en-IN" dirty="0"/>
          </a:p>
          <a:p>
            <a:pPr marL="0" indent="0">
              <a:buNone/>
            </a:pPr>
            <a:r>
              <a:rPr lang="en-US" dirty="0"/>
              <a:t> </a:t>
            </a:r>
            <a:endParaRPr lang="en-IN" dirty="0"/>
          </a:p>
          <a:p>
            <a:r>
              <a:rPr lang="en-IN" dirty="0"/>
              <a:t>@</a:t>
            </a:r>
            <a:r>
              <a:rPr lang="en-IN" dirty="0" err="1"/>
              <a:t>app.route</a:t>
            </a:r>
            <a:r>
              <a:rPr lang="en-IN" dirty="0"/>
              <a:t>('/')</a:t>
            </a:r>
          </a:p>
          <a:p>
            <a:pPr marL="0" indent="0">
              <a:buNone/>
            </a:pPr>
            <a:r>
              <a:rPr lang="en-IN" i="1" dirty="0"/>
              <a:t>def</a:t>
            </a:r>
            <a:r>
              <a:rPr lang="en-IN" dirty="0"/>
              <a:t> home():</a:t>
            </a:r>
          </a:p>
          <a:p>
            <a:pPr marL="0" indent="0">
              <a:buNone/>
            </a:pPr>
            <a:r>
              <a:rPr lang="en-IN" dirty="0"/>
              <a:t>    return </a:t>
            </a:r>
            <a:r>
              <a:rPr lang="en-IN" dirty="0" err="1"/>
              <a:t>render_template</a:t>
            </a:r>
            <a:r>
              <a:rPr lang="en-IN" dirty="0"/>
              <a:t>('index.html')</a:t>
            </a:r>
          </a:p>
          <a:p>
            <a:pPr marL="0" indent="0">
              <a:buNone/>
            </a:pPr>
            <a:endParaRPr lang="en-IN" dirty="0"/>
          </a:p>
          <a:p>
            <a:pPr marL="0" indent="0">
              <a:buNone/>
            </a:pPr>
            <a:r>
              <a:rPr lang="en-IN" dirty="0"/>
              <a:t>if __name__ == '__main__’:</a:t>
            </a:r>
          </a:p>
          <a:p>
            <a:pPr marL="0" indent="0">
              <a:buNone/>
            </a:pPr>
            <a:r>
              <a:rPr lang="en-IN" dirty="0"/>
              <a:t>    </a:t>
            </a:r>
            <a:r>
              <a:rPr lang="en-IN" dirty="0" err="1"/>
              <a:t>app.run</a:t>
            </a:r>
            <a:r>
              <a:rPr lang="en-IN" dirty="0"/>
              <a:t>(</a:t>
            </a:r>
            <a:r>
              <a:rPr lang="en-IN" i="1" dirty="0"/>
              <a:t>debug</a:t>
            </a:r>
            <a:r>
              <a:rPr lang="en-IN" dirty="0"/>
              <a:t>=True)</a:t>
            </a:r>
          </a:p>
          <a:p>
            <a:endParaRPr lang="en-IN" dirty="0"/>
          </a:p>
        </p:txBody>
      </p:sp>
    </p:spTree>
    <p:extLst>
      <p:ext uri="{BB962C8B-B14F-4D97-AF65-F5344CB8AC3E}">
        <p14:creationId xmlns:p14="http://schemas.microsoft.com/office/powerpoint/2010/main" val="319827573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B1A-FF31-4759-8241-C8C1E64641E4}"/>
              </a:ext>
            </a:extLst>
          </p:cNvPr>
          <p:cNvSpPr>
            <a:spLocks noGrp="1"/>
          </p:cNvSpPr>
          <p:nvPr>
            <p:ph type="title"/>
          </p:nvPr>
        </p:nvSpPr>
        <p:spPr>
          <a:xfrm>
            <a:off x="1024631" y="120648"/>
            <a:ext cx="10058400" cy="1609344"/>
          </a:xfrm>
        </p:spPr>
        <p:txBody>
          <a:bodyPr/>
          <a:lstStyle/>
          <a:p>
            <a:r>
              <a:rPr lang="en-IN" sz="4000" b="1" dirty="0"/>
              <a:t>            Analysing alien file</a:t>
            </a:r>
            <a:br>
              <a:rPr lang="en-IN" b="1" dirty="0"/>
            </a:br>
            <a:endParaRPr lang="en-IN" dirty="0"/>
          </a:p>
        </p:txBody>
      </p:sp>
      <p:sp>
        <p:nvSpPr>
          <p:cNvPr id="3" name="Content Placeholder 2">
            <a:extLst>
              <a:ext uri="{FF2B5EF4-FFF2-40B4-BE49-F238E27FC236}">
                <a16:creationId xmlns:a16="http://schemas.microsoft.com/office/drawing/2014/main" id="{10E8E8B1-556D-4AC7-B49A-D1BED5637A1D}"/>
              </a:ext>
            </a:extLst>
          </p:cNvPr>
          <p:cNvSpPr>
            <a:spLocks noGrp="1"/>
          </p:cNvSpPr>
          <p:nvPr>
            <p:ph idx="1"/>
          </p:nvPr>
        </p:nvSpPr>
        <p:spPr>
          <a:xfrm>
            <a:off x="567431" y="849081"/>
            <a:ext cx="10515600" cy="4351338"/>
          </a:xfrm>
        </p:spPr>
        <p:txBody>
          <a:bodyPr>
            <a:normAutofit fontScale="25000" lnSpcReduction="20000"/>
          </a:bodyPr>
          <a:lstStyle/>
          <a:p>
            <a:pPr marL="0" indent="0">
              <a:buNone/>
            </a:pPr>
            <a:endParaRPr lang="en-IN" sz="1400" dirty="0"/>
          </a:p>
          <a:p>
            <a:r>
              <a:rPr lang="en-IN" sz="7200" dirty="0"/>
              <a:t>Here, we upload the alien PE file and run malware analysis on it.</a:t>
            </a:r>
          </a:p>
          <a:p>
            <a:pPr marL="0" indent="0">
              <a:buNone/>
            </a:pPr>
            <a:r>
              <a:rPr lang="en-IN" sz="7200" dirty="0"/>
              <a:t>The result is displayed on ‘result.html’ template</a:t>
            </a:r>
          </a:p>
          <a:p>
            <a:pPr marL="0" indent="0">
              <a:buNone/>
            </a:pPr>
            <a:endParaRPr lang="en-IN" sz="7200" dirty="0"/>
          </a:p>
          <a:p>
            <a:pPr marL="0" indent="0">
              <a:buNone/>
            </a:pPr>
            <a:r>
              <a:rPr lang="en-IN" sz="7200" dirty="0"/>
              <a:t>@</a:t>
            </a:r>
            <a:r>
              <a:rPr lang="en-IN" sz="7200" dirty="0" err="1"/>
              <a:t>app.route</a:t>
            </a:r>
            <a:r>
              <a:rPr lang="en-IN" sz="7200" dirty="0"/>
              <a:t>('/uploader', </a:t>
            </a:r>
            <a:r>
              <a:rPr lang="en-IN" sz="7200" i="1" dirty="0"/>
              <a:t>methods</a:t>
            </a:r>
            <a:r>
              <a:rPr lang="en-IN" sz="7200" dirty="0"/>
              <a:t>=['GET', 'POST'])</a:t>
            </a:r>
          </a:p>
          <a:p>
            <a:pPr marL="0" indent="0">
              <a:buNone/>
            </a:pPr>
            <a:r>
              <a:rPr lang="en-IN" sz="7200" i="1" dirty="0"/>
              <a:t>def</a:t>
            </a:r>
            <a:r>
              <a:rPr lang="en-IN" sz="7200" dirty="0"/>
              <a:t> </a:t>
            </a:r>
            <a:r>
              <a:rPr lang="en-IN" sz="7200" dirty="0" err="1"/>
              <a:t>upload_file</a:t>
            </a:r>
            <a:r>
              <a:rPr lang="en-IN" sz="7200" dirty="0"/>
              <a:t>():</a:t>
            </a:r>
          </a:p>
          <a:p>
            <a:pPr marL="0" indent="0">
              <a:buNone/>
            </a:pPr>
            <a:r>
              <a:rPr lang="en-IN" sz="7200" dirty="0"/>
              <a:t>    if </a:t>
            </a:r>
            <a:r>
              <a:rPr lang="en-IN" sz="7200" dirty="0" err="1"/>
              <a:t>request.method</a:t>
            </a:r>
            <a:r>
              <a:rPr lang="en-IN" sz="7200" dirty="0"/>
              <a:t> == 'POST':</a:t>
            </a:r>
          </a:p>
          <a:p>
            <a:pPr marL="0" indent="0">
              <a:buNone/>
            </a:pPr>
            <a:r>
              <a:rPr lang="en-IN" sz="7200" dirty="0"/>
              <a:t>      f = </a:t>
            </a:r>
            <a:r>
              <a:rPr lang="en-IN" sz="7200" dirty="0" err="1"/>
              <a:t>request.files</a:t>
            </a:r>
            <a:r>
              <a:rPr lang="en-IN" sz="7200" dirty="0"/>
              <a:t>['file’]</a:t>
            </a:r>
          </a:p>
          <a:p>
            <a:pPr marL="0" indent="0">
              <a:buNone/>
            </a:pPr>
            <a:r>
              <a:rPr lang="en-IN" sz="7200" dirty="0"/>
              <a:t>      </a:t>
            </a:r>
            <a:r>
              <a:rPr lang="en-IN" sz="7200" dirty="0" err="1"/>
              <a:t>f.save</a:t>
            </a:r>
            <a:r>
              <a:rPr lang="en-IN" sz="7200" dirty="0"/>
              <a:t>(</a:t>
            </a:r>
            <a:r>
              <a:rPr lang="en-IN" sz="7200" dirty="0" err="1"/>
              <a:t>secure_filename</a:t>
            </a:r>
            <a:r>
              <a:rPr lang="en-IN" sz="7200" dirty="0"/>
              <a:t>(</a:t>
            </a:r>
            <a:r>
              <a:rPr lang="en-IN" sz="7200" dirty="0" err="1"/>
              <a:t>f.filename</a:t>
            </a:r>
            <a:r>
              <a:rPr lang="en-IN" sz="7200" dirty="0"/>
              <a:t>))</a:t>
            </a:r>
          </a:p>
          <a:p>
            <a:pPr marL="0" indent="0">
              <a:buNone/>
            </a:pPr>
            <a:r>
              <a:rPr lang="en-IN" sz="7200" dirty="0"/>
              <a:t>    Now loading previously saved features for comparing and analysing,</a:t>
            </a:r>
          </a:p>
          <a:p>
            <a:pPr marL="0" indent="0">
              <a:buNone/>
            </a:pPr>
            <a:r>
              <a:rPr lang="en-IN" sz="7200" dirty="0"/>
              <a:t> </a:t>
            </a:r>
          </a:p>
          <a:p>
            <a:pPr marL="0" indent="0">
              <a:buNone/>
            </a:pPr>
            <a:r>
              <a:rPr lang="en-IN" sz="7200" dirty="0"/>
              <a:t>        </a:t>
            </a:r>
            <a:r>
              <a:rPr lang="en-IN" sz="7200" dirty="0" err="1"/>
              <a:t>clf</a:t>
            </a:r>
            <a:r>
              <a:rPr lang="en-IN" sz="7200" dirty="0"/>
              <a:t> = </a:t>
            </a:r>
            <a:r>
              <a:rPr lang="en-IN" sz="7200" dirty="0" err="1"/>
              <a:t>joblib.load</a:t>
            </a:r>
            <a:r>
              <a:rPr lang="en-IN" sz="7200" dirty="0"/>
              <a:t>(</a:t>
            </a:r>
            <a:r>
              <a:rPr lang="en-IN" sz="7200" dirty="0" err="1"/>
              <a:t>os.path.join</a:t>
            </a:r>
            <a:r>
              <a:rPr lang="en-IN" sz="7200" dirty="0"/>
              <a:t>(</a:t>
            </a:r>
            <a:r>
              <a:rPr lang="en-IN" sz="7200" dirty="0" err="1"/>
              <a:t>os.path.dirname</a:t>
            </a:r>
            <a:r>
              <a:rPr lang="en-IN" sz="7200" dirty="0"/>
              <a:t>(</a:t>
            </a:r>
          </a:p>
          <a:p>
            <a:pPr marL="0" indent="0">
              <a:buNone/>
            </a:pPr>
            <a:r>
              <a:rPr lang="en-IN" sz="7200" dirty="0"/>
              <a:t>            </a:t>
            </a:r>
            <a:r>
              <a:rPr lang="en-IN" sz="7200" dirty="0" err="1"/>
              <a:t>os.path.realpath</a:t>
            </a:r>
            <a:r>
              <a:rPr lang="en-IN" sz="7200" dirty="0"/>
              <a:t>(__file__)), 'classifier/</a:t>
            </a:r>
            <a:r>
              <a:rPr lang="en-IN" sz="7200" dirty="0" err="1"/>
              <a:t>classifier.pkl</a:t>
            </a:r>
            <a:r>
              <a:rPr lang="en-IN" sz="7200" dirty="0"/>
              <a:t>'))</a:t>
            </a:r>
          </a:p>
          <a:p>
            <a:pPr marL="0" indent="0">
              <a:buNone/>
            </a:pPr>
            <a:r>
              <a:rPr lang="en-IN" sz="7200" dirty="0"/>
              <a:t>        features = </a:t>
            </a:r>
            <a:r>
              <a:rPr lang="en-IN" sz="7200" dirty="0" err="1"/>
              <a:t>pickle.loads</a:t>
            </a:r>
            <a:r>
              <a:rPr lang="en-IN" sz="7200" dirty="0"/>
              <a:t>(open(</a:t>
            </a:r>
            <a:r>
              <a:rPr lang="en-IN" sz="7200" dirty="0" err="1"/>
              <a:t>os.path.join</a:t>
            </a:r>
            <a:r>
              <a:rPr lang="en-IN" sz="7200" dirty="0"/>
              <a:t>(</a:t>
            </a:r>
            <a:r>
              <a:rPr lang="en-IN" sz="7200" dirty="0" err="1"/>
              <a:t>os.path.dirname</a:t>
            </a:r>
            <a:r>
              <a:rPr lang="en-IN" sz="7200" dirty="0"/>
              <a:t>(</a:t>
            </a:r>
          </a:p>
          <a:p>
            <a:pPr marL="0" indent="0">
              <a:buNone/>
            </a:pPr>
            <a:r>
              <a:rPr lang="en-IN" sz="7200" dirty="0"/>
              <a:t>            </a:t>
            </a:r>
            <a:r>
              <a:rPr lang="en-IN" sz="7200" dirty="0" err="1"/>
              <a:t>os.path.realpath</a:t>
            </a:r>
            <a:r>
              <a:rPr lang="en-IN" sz="7200" dirty="0"/>
              <a:t>(__file__)), 'classifier/</a:t>
            </a:r>
            <a:r>
              <a:rPr lang="en-IN" sz="7200" dirty="0" err="1"/>
              <a:t>features.pkl</a:t>
            </a:r>
            <a:r>
              <a:rPr lang="en-IN" sz="7200" dirty="0"/>
              <a:t>'), '</a:t>
            </a:r>
            <a:r>
              <a:rPr lang="en-IN" sz="7200" dirty="0" err="1"/>
              <a:t>rb</a:t>
            </a:r>
            <a:r>
              <a:rPr lang="en-IN" sz="7200" dirty="0"/>
              <a:t>').read()</a:t>
            </a:r>
          </a:p>
          <a:p>
            <a:pPr marL="0" indent="0">
              <a:buNone/>
            </a:pPr>
            <a:r>
              <a:rPr lang="en-IN" sz="7200" dirty="0"/>
              <a:t> data = </a:t>
            </a:r>
            <a:r>
              <a:rPr lang="en-IN" sz="7200" dirty="0" err="1"/>
              <a:t>extract_infos</a:t>
            </a:r>
            <a:r>
              <a:rPr lang="en-IN" sz="7200" dirty="0"/>
              <a:t>(tweet)        </a:t>
            </a:r>
            <a:r>
              <a:rPr lang="en-IN" sz="7200" dirty="0" err="1"/>
              <a:t>pe_features</a:t>
            </a:r>
            <a:r>
              <a:rPr lang="en-IN" sz="7200" dirty="0"/>
              <a:t> = </a:t>
            </a:r>
            <a:r>
              <a:rPr lang="en-IN" sz="7200" i="1" dirty="0"/>
              <a:t>list</a:t>
            </a:r>
            <a:r>
              <a:rPr lang="en-IN" sz="7200" dirty="0"/>
              <a:t>(map(</a:t>
            </a:r>
            <a:r>
              <a:rPr lang="en-IN" sz="7200" i="1" dirty="0"/>
              <a:t>lambda</a:t>
            </a:r>
            <a:r>
              <a:rPr lang="en-IN" sz="7200" dirty="0"/>
              <a:t> </a:t>
            </a:r>
            <a:r>
              <a:rPr lang="en-IN" sz="7200" i="1" dirty="0"/>
              <a:t>x</a:t>
            </a:r>
            <a:r>
              <a:rPr lang="en-IN" sz="7200" dirty="0"/>
              <a:t>: data[x], features))</a:t>
            </a:r>
          </a:p>
          <a:p>
            <a:pPr marL="0" indent="0">
              <a:buNone/>
            </a:pPr>
            <a:r>
              <a:rPr lang="en-IN" sz="7200" dirty="0"/>
              <a:t>        res = </a:t>
            </a:r>
            <a:r>
              <a:rPr lang="en-IN" sz="7200" dirty="0" err="1"/>
              <a:t>clf.predict</a:t>
            </a:r>
            <a:r>
              <a:rPr lang="en-IN" sz="7200" dirty="0"/>
              <a:t>([</a:t>
            </a:r>
            <a:r>
              <a:rPr lang="en-IN" sz="7200" dirty="0" err="1"/>
              <a:t>pe_features</a:t>
            </a:r>
            <a:r>
              <a:rPr lang="en-IN" sz="7200" dirty="0"/>
              <a:t>])[0]</a:t>
            </a:r>
          </a:p>
          <a:p>
            <a:pPr marL="0" indent="0">
              <a:buNone/>
            </a:pPr>
            <a:r>
              <a:rPr lang="en-IN" sz="7200" dirty="0"/>
              <a:t>return </a:t>
            </a:r>
            <a:r>
              <a:rPr lang="en-IN" sz="7200" dirty="0" err="1"/>
              <a:t>render_template</a:t>
            </a:r>
            <a:r>
              <a:rPr lang="en-IN" sz="7200" dirty="0"/>
              <a:t>('result.html', </a:t>
            </a:r>
            <a:r>
              <a:rPr lang="en-IN" sz="7200" i="1" dirty="0"/>
              <a:t>prediction</a:t>
            </a:r>
            <a:r>
              <a:rPr lang="en-IN" sz="7200" dirty="0"/>
              <a:t>=['legitimate', 'malicious'][res])</a:t>
            </a:r>
          </a:p>
          <a:p>
            <a:pPr marL="0" indent="0">
              <a:buNone/>
            </a:pPr>
            <a:endParaRPr lang="en-IN" sz="7200" dirty="0"/>
          </a:p>
          <a:p>
            <a:endParaRPr lang="en-IN" b="1" dirty="0"/>
          </a:p>
        </p:txBody>
      </p:sp>
    </p:spTree>
    <p:extLst>
      <p:ext uri="{BB962C8B-B14F-4D97-AF65-F5344CB8AC3E}">
        <p14:creationId xmlns:p14="http://schemas.microsoft.com/office/powerpoint/2010/main" val="258618450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8BF1-CAB3-46AB-8FA6-8897A5AB4010}"/>
              </a:ext>
            </a:extLst>
          </p:cNvPr>
          <p:cNvSpPr>
            <a:spLocks noGrp="1"/>
          </p:cNvSpPr>
          <p:nvPr>
            <p:ph type="title"/>
          </p:nvPr>
        </p:nvSpPr>
        <p:spPr/>
        <p:txBody>
          <a:bodyPr>
            <a:normAutofit/>
          </a:bodyPr>
          <a:lstStyle/>
          <a:p>
            <a:r>
              <a:rPr lang="en-US" sz="2800" dirty="0"/>
              <a:t>returning ‘result.html’ to display the result of analysis</a:t>
            </a:r>
            <a:endParaRPr lang="en-IN" sz="2800" dirty="0"/>
          </a:p>
        </p:txBody>
      </p:sp>
      <p:pic>
        <p:nvPicPr>
          <p:cNvPr id="4" name="Content Placeholder 3">
            <a:extLst>
              <a:ext uri="{FF2B5EF4-FFF2-40B4-BE49-F238E27FC236}">
                <a16:creationId xmlns:a16="http://schemas.microsoft.com/office/drawing/2014/main" id="{9F4C3CD9-A531-467E-ADCC-85A8C02D407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858" y="1963881"/>
            <a:ext cx="5727469" cy="2930236"/>
          </a:xfrm>
          <a:prstGeom prst="rect">
            <a:avLst/>
          </a:prstGeom>
        </p:spPr>
      </p:pic>
      <p:pic>
        <p:nvPicPr>
          <p:cNvPr id="5" name="Picture 4">
            <a:extLst>
              <a:ext uri="{FF2B5EF4-FFF2-40B4-BE49-F238E27FC236}">
                <a16:creationId xmlns:a16="http://schemas.microsoft.com/office/drawing/2014/main" id="{D5F26404-1EE4-4598-A325-07E264D2967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2024061"/>
            <a:ext cx="5727700" cy="2809875"/>
          </a:xfrm>
          <a:prstGeom prst="rect">
            <a:avLst/>
          </a:prstGeom>
        </p:spPr>
      </p:pic>
    </p:spTree>
    <p:extLst>
      <p:ext uri="{BB962C8B-B14F-4D97-AF65-F5344CB8AC3E}">
        <p14:creationId xmlns:p14="http://schemas.microsoft.com/office/powerpoint/2010/main" val="471705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D37F-E3F8-44CC-A032-9AB050B92010}"/>
              </a:ext>
            </a:extLst>
          </p:cNvPr>
          <p:cNvSpPr>
            <a:spLocks noGrp="1"/>
          </p:cNvSpPr>
          <p:nvPr>
            <p:ph type="title"/>
          </p:nvPr>
        </p:nvSpPr>
        <p:spPr/>
        <p:txBody>
          <a:bodyPr>
            <a:normAutofit/>
          </a:bodyPr>
          <a:lstStyle/>
          <a:p>
            <a:r>
              <a:rPr lang="en-IN" sz="4800" b="1" dirty="0"/>
              <a:t>           </a:t>
            </a:r>
            <a:r>
              <a:rPr lang="en-IN" sz="4000" b="1" dirty="0"/>
              <a:t>Machine Learning</a:t>
            </a:r>
            <a:endParaRPr lang="en-IN" sz="4800" dirty="0"/>
          </a:p>
        </p:txBody>
      </p:sp>
      <p:sp>
        <p:nvSpPr>
          <p:cNvPr id="3" name="Content Placeholder 2">
            <a:extLst>
              <a:ext uri="{FF2B5EF4-FFF2-40B4-BE49-F238E27FC236}">
                <a16:creationId xmlns:a16="http://schemas.microsoft.com/office/drawing/2014/main" id="{84957AF8-0B0C-4167-88EA-9CC172EFD8A3}"/>
              </a:ext>
            </a:extLst>
          </p:cNvPr>
          <p:cNvSpPr>
            <a:spLocks noGrp="1"/>
          </p:cNvSpPr>
          <p:nvPr>
            <p:ph idx="1"/>
          </p:nvPr>
        </p:nvSpPr>
        <p:spPr/>
        <p:txBody>
          <a:bodyPr>
            <a:normAutofit/>
          </a:bodyPr>
          <a:lstStyle/>
          <a:p>
            <a:r>
              <a:rPr lang="en-IN" sz="2000" dirty="0"/>
              <a:t>Machine Learning is a category of algorithms that allow software applications to predict much better results without being specifically programmed. The basic premise of machine learning is to build algorithms that receive input data and use statistical analysis to predict output data while output data is updated like many input data become valid. </a:t>
            </a:r>
          </a:p>
          <a:p>
            <a:r>
              <a:rPr lang="en-IN" sz="2000" dirty="0"/>
              <a:t>Machine learning algorithms are categorized as both supervised and unsupervised.</a:t>
            </a:r>
          </a:p>
          <a:p>
            <a:endParaRPr lang="en-IN" sz="2000" dirty="0"/>
          </a:p>
          <a:p>
            <a:endParaRPr lang="en-IN" sz="2400" dirty="0"/>
          </a:p>
          <a:p>
            <a:endParaRPr lang="en-IN" sz="2400" dirty="0"/>
          </a:p>
        </p:txBody>
      </p:sp>
      <p:pic>
        <p:nvPicPr>
          <p:cNvPr id="4" name="Picture 3">
            <a:extLst>
              <a:ext uri="{FF2B5EF4-FFF2-40B4-BE49-F238E27FC236}">
                <a16:creationId xmlns:a16="http://schemas.microsoft.com/office/drawing/2014/main" id="{2577C001-B373-4E0D-B17B-92A8AB6A701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19938" y="4005360"/>
            <a:ext cx="4328606" cy="2495135"/>
          </a:xfrm>
          <a:prstGeom prst="rect">
            <a:avLst/>
          </a:prstGeom>
        </p:spPr>
      </p:pic>
      <p:pic>
        <p:nvPicPr>
          <p:cNvPr id="5" name="Picture 4">
            <a:extLst>
              <a:ext uri="{FF2B5EF4-FFF2-40B4-BE49-F238E27FC236}">
                <a16:creationId xmlns:a16="http://schemas.microsoft.com/office/drawing/2014/main" id="{1BAC83DE-7968-48BE-97BC-66B9784044BB}"/>
              </a:ext>
            </a:extLst>
          </p:cNvPr>
          <p:cNvPicPr/>
          <p:nvPr/>
        </p:nvPicPr>
        <p:blipFill>
          <a:blip r:embed="rId3">
            <a:extLst>
              <a:ext uri="{28A0092B-C50C-407E-A947-70E740481C1C}">
                <a14:useLocalDpi xmlns:a14="http://schemas.microsoft.com/office/drawing/2010/main" val="0"/>
              </a:ext>
            </a:extLst>
          </a:blip>
          <a:stretch>
            <a:fillRect/>
          </a:stretch>
        </p:blipFill>
        <p:spPr>
          <a:xfrm>
            <a:off x="5897468" y="4005360"/>
            <a:ext cx="4524375" cy="2588260"/>
          </a:xfrm>
          <a:prstGeom prst="rect">
            <a:avLst/>
          </a:prstGeom>
        </p:spPr>
      </p:pic>
    </p:spTree>
    <p:extLst>
      <p:ext uri="{BB962C8B-B14F-4D97-AF65-F5344CB8AC3E}">
        <p14:creationId xmlns:p14="http://schemas.microsoft.com/office/powerpoint/2010/main" val="15816964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2F20-1906-412A-92E9-70B4B3A1B0D3}"/>
              </a:ext>
            </a:extLst>
          </p:cNvPr>
          <p:cNvSpPr>
            <a:spLocks noGrp="1"/>
          </p:cNvSpPr>
          <p:nvPr>
            <p:ph type="title"/>
          </p:nvPr>
        </p:nvSpPr>
        <p:spPr/>
        <p:txBody>
          <a:bodyPr/>
          <a:lstStyle/>
          <a:p>
            <a:r>
              <a:rPr lang="en-IN" b="1" dirty="0"/>
              <a:t> </a:t>
            </a:r>
            <a:r>
              <a:rPr lang="en-IN" sz="4000" b="1" dirty="0"/>
              <a:t>Algorithms used in this Project</a:t>
            </a:r>
            <a:endParaRPr lang="en-IN" dirty="0"/>
          </a:p>
        </p:txBody>
      </p:sp>
      <p:sp>
        <p:nvSpPr>
          <p:cNvPr id="3" name="Content Placeholder 2">
            <a:extLst>
              <a:ext uri="{FF2B5EF4-FFF2-40B4-BE49-F238E27FC236}">
                <a16:creationId xmlns:a16="http://schemas.microsoft.com/office/drawing/2014/main" id="{41D4F2E7-2167-4247-B0EF-00B04E2308A6}"/>
              </a:ext>
            </a:extLst>
          </p:cNvPr>
          <p:cNvSpPr>
            <a:spLocks noGrp="1"/>
          </p:cNvSpPr>
          <p:nvPr>
            <p:ph idx="1"/>
          </p:nvPr>
        </p:nvSpPr>
        <p:spPr/>
        <p:txBody>
          <a:bodyPr/>
          <a:lstStyle/>
          <a:p>
            <a:r>
              <a:rPr lang="en-IN" dirty="0"/>
              <a:t>Random Forest</a:t>
            </a:r>
          </a:p>
          <a:p>
            <a:r>
              <a:rPr lang="en-IN" dirty="0"/>
              <a:t>ADA boost </a:t>
            </a:r>
          </a:p>
          <a:p>
            <a:r>
              <a:rPr lang="en-IN" dirty="0"/>
              <a:t>Gradient boosting</a:t>
            </a:r>
          </a:p>
          <a:p>
            <a:r>
              <a:rPr lang="en-IN" dirty="0"/>
              <a:t>Decision Tree</a:t>
            </a:r>
          </a:p>
          <a:p>
            <a:r>
              <a:rPr lang="en-IN" i="1" dirty="0"/>
              <a:t>Naïve Bayes</a:t>
            </a:r>
            <a:endParaRPr lang="en-IN" dirty="0"/>
          </a:p>
          <a:p>
            <a:endParaRPr lang="en-IN" dirty="0"/>
          </a:p>
        </p:txBody>
      </p:sp>
    </p:spTree>
    <p:extLst>
      <p:ext uri="{BB962C8B-B14F-4D97-AF65-F5344CB8AC3E}">
        <p14:creationId xmlns:p14="http://schemas.microsoft.com/office/powerpoint/2010/main" val="35213678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A56D-0723-4680-A0C9-62B9CDB8784F}"/>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4A13361D-48AD-45E8-A759-03581EA530E6}"/>
              </a:ext>
            </a:extLst>
          </p:cNvPr>
          <p:cNvSpPr>
            <a:spLocks noGrp="1"/>
          </p:cNvSpPr>
          <p:nvPr>
            <p:ph idx="1"/>
          </p:nvPr>
        </p:nvSpPr>
        <p:spPr/>
        <p:txBody>
          <a:bodyPr>
            <a:normAutofit fontScale="77500" lnSpcReduction="20000"/>
          </a:bodyPr>
          <a:lstStyle/>
          <a:p>
            <a:r>
              <a:rPr lang="en-IN" dirty="0"/>
              <a:t> An effective alternative is to use trees with fixed structures and random features . Tree collections are called forests, and classifiers built in so-called random forests. The random water formation algorithm requires three arguments: the data, a desired depth of the decision trees, and a number K of the total decision trees to be built, </a:t>
            </a:r>
            <a:r>
              <a:rPr lang="en-IN" dirty="0" err="1"/>
              <a:t>i</a:t>
            </a:r>
            <a:r>
              <a:rPr lang="en-IN" dirty="0"/>
              <a:t>. The algorithm generates each of the K trees. independent, which makes it very easy to parallelize. For each tree, build a complete binary tree. The characteristics used for the branches of this tree are selected randomly, usually with replacement, which means that the same characteristic can occur more than 20 times, even in a single branch. a. the leaves of this tree, where predictions are made, are completed based on training data. The last step is the only point at which the training data is used. </a:t>
            </a:r>
            <a:endParaRPr lang="en-US" dirty="0"/>
          </a:p>
          <a:p>
            <a:r>
              <a:rPr lang="en-IN" dirty="0"/>
              <a:t>The resulting classifier is just a K-lot vote, and random trees. The most amazing thing about this approach is that it actually works remarkably well. They tend to work best when all the features are at least, well, relevant, because the number of features selected for a particular tree is small. One intuitive reason that it works well is the following. Some trees will query unnecessary features. These trees will essentially make random predictions. But some of the trees will happen to question good characteristics and make good predictions (because the leaves are estimated based on training data). </a:t>
            </a:r>
            <a:endParaRPr lang="en-US" dirty="0"/>
          </a:p>
          <a:p>
            <a:endParaRPr lang="en-US" dirty="0"/>
          </a:p>
        </p:txBody>
      </p:sp>
    </p:spTree>
    <p:extLst>
      <p:ext uri="{BB962C8B-B14F-4D97-AF65-F5344CB8AC3E}">
        <p14:creationId xmlns:p14="http://schemas.microsoft.com/office/powerpoint/2010/main" val="231131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EB0A-1A32-438D-9FA4-E5B9A507C0E2}"/>
              </a:ext>
            </a:extLst>
          </p:cNvPr>
          <p:cNvSpPr>
            <a:spLocks noGrp="1"/>
          </p:cNvSpPr>
          <p:nvPr>
            <p:ph type="title"/>
          </p:nvPr>
        </p:nvSpPr>
        <p:spPr/>
        <p:txBody>
          <a:bodyPr/>
          <a:lstStyle/>
          <a:p>
            <a:r>
              <a:rPr lang="en-US" dirty="0"/>
              <a:t>ADA boost</a:t>
            </a:r>
          </a:p>
        </p:txBody>
      </p:sp>
      <p:sp>
        <p:nvSpPr>
          <p:cNvPr id="3" name="Content Placeholder 2">
            <a:extLst>
              <a:ext uri="{FF2B5EF4-FFF2-40B4-BE49-F238E27FC236}">
                <a16:creationId xmlns:a16="http://schemas.microsoft.com/office/drawing/2014/main" id="{44D2F718-3AB5-4040-8DEB-C378C2BA9D33}"/>
              </a:ext>
            </a:extLst>
          </p:cNvPr>
          <p:cNvSpPr>
            <a:spLocks noGrp="1"/>
          </p:cNvSpPr>
          <p:nvPr>
            <p:ph idx="1"/>
          </p:nvPr>
        </p:nvSpPr>
        <p:spPr/>
        <p:txBody>
          <a:bodyPr>
            <a:normAutofit fontScale="70000" lnSpcReduction="20000"/>
          </a:bodyPr>
          <a:lstStyle/>
          <a:p>
            <a:r>
              <a:rPr lang="en-IN" dirty="0"/>
              <a:t>Ada-boost or Adaptive Boosting is one of ensemble boosting classifier proposed by Yoav Freund and Robert </a:t>
            </a:r>
            <a:r>
              <a:rPr lang="en-IN" dirty="0" err="1"/>
              <a:t>Schapire</a:t>
            </a:r>
            <a:r>
              <a:rPr lang="en-IN" dirty="0"/>
              <a:t> in 1996. It combines multiple classifiers to increase the accuracy of classifiers. AdaBoost is an iterative ensemble method. AdaBoost classifier builds a strong classifier by combining multiple poorly performing classifiers so that you will get high accuracy strong classifier. The basic concept behind </a:t>
            </a:r>
            <a:r>
              <a:rPr lang="en-IN" dirty="0" err="1"/>
              <a:t>Adaboost</a:t>
            </a:r>
            <a:r>
              <a:rPr lang="en-IN" dirty="0"/>
              <a:t> is to set the weights of classifiers and training the data sample in each iteration such that it ensures the accurate predictions of unusual observations. Any machine learning algorithm can be used as base classifier if it accepts weights on the training set. </a:t>
            </a:r>
            <a:endParaRPr lang="en-US" dirty="0"/>
          </a:p>
          <a:p>
            <a:r>
              <a:rPr lang="en-IN" dirty="0"/>
              <a:t>The classifier should be trained interactively on various weighed training </a:t>
            </a:r>
            <a:r>
              <a:rPr lang="en-IN" dirty="0" err="1"/>
              <a:t>examples.In</a:t>
            </a:r>
            <a:r>
              <a:rPr lang="en-IN" dirty="0"/>
              <a:t> each iteration, it tries to provide an excellent fit for these examples by minimizing training </a:t>
            </a:r>
            <a:r>
              <a:rPr lang="en-IN" dirty="0" err="1"/>
              <a:t>error.Initially</a:t>
            </a:r>
            <a:r>
              <a:rPr lang="en-IN" dirty="0"/>
              <a:t>, </a:t>
            </a:r>
            <a:r>
              <a:rPr lang="en-IN" dirty="0" err="1"/>
              <a:t>Adaboost</a:t>
            </a:r>
            <a:r>
              <a:rPr lang="en-IN" dirty="0"/>
              <a:t> selects a training subset </a:t>
            </a:r>
            <a:r>
              <a:rPr lang="en-IN" dirty="0" err="1"/>
              <a:t>randomly.It</a:t>
            </a:r>
            <a:r>
              <a:rPr lang="en-IN" dirty="0"/>
              <a:t> iteratively trains the AdaBoost machine learning model by selecting the training set based on the accurate prediction of the last </a:t>
            </a:r>
            <a:r>
              <a:rPr lang="en-IN" dirty="0" err="1"/>
              <a:t>training.It</a:t>
            </a:r>
            <a:r>
              <a:rPr lang="en-IN" dirty="0"/>
              <a:t> assigns the higher weight to wrong classified observations so that in the next iteration these observations will get the high probability for </a:t>
            </a:r>
            <a:r>
              <a:rPr lang="en-IN" dirty="0" err="1"/>
              <a:t>classification.Also</a:t>
            </a:r>
            <a:r>
              <a:rPr lang="en-IN" dirty="0"/>
              <a:t>, </a:t>
            </a:r>
            <a:endParaRPr lang="en-US" dirty="0"/>
          </a:p>
          <a:p>
            <a:r>
              <a:rPr lang="en-IN" dirty="0"/>
              <a:t>It assigns the weight to the trained classifier in each iteration according to the accuracy of the classifier. The more accurate classifier will get high </a:t>
            </a:r>
            <a:r>
              <a:rPr lang="en-IN" dirty="0" err="1"/>
              <a:t>weight.This</a:t>
            </a:r>
            <a:r>
              <a:rPr lang="en-IN" dirty="0"/>
              <a:t> process iterate until the complete training data fits without any error or until reached to the specified maximum number of </a:t>
            </a:r>
            <a:r>
              <a:rPr lang="en-IN" dirty="0" err="1"/>
              <a:t>estimators.To</a:t>
            </a:r>
            <a:r>
              <a:rPr lang="en-IN" dirty="0"/>
              <a:t> classify, perform a "vote" across all of the learning algorithms you built.</a:t>
            </a:r>
            <a:endParaRPr lang="en-US" dirty="0"/>
          </a:p>
          <a:p>
            <a:endParaRPr lang="en-US" dirty="0"/>
          </a:p>
        </p:txBody>
      </p:sp>
    </p:spTree>
    <p:extLst>
      <p:ext uri="{BB962C8B-B14F-4D97-AF65-F5344CB8AC3E}">
        <p14:creationId xmlns:p14="http://schemas.microsoft.com/office/powerpoint/2010/main" val="185766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73AD-25B2-4B50-88E3-DA79B4BA259E}"/>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A511C168-8E49-403A-BFCB-B1C9A7F91FE7}"/>
              </a:ext>
            </a:extLst>
          </p:cNvPr>
          <p:cNvSpPr>
            <a:spLocks noGrp="1"/>
          </p:cNvSpPr>
          <p:nvPr>
            <p:ph idx="1"/>
          </p:nvPr>
        </p:nvSpPr>
        <p:spPr/>
        <p:txBody>
          <a:bodyPr>
            <a:normAutofit fontScale="62500" lnSpcReduction="20000"/>
          </a:bodyPr>
          <a:lstStyle/>
          <a:p>
            <a:r>
              <a:rPr lang="en-IN" dirty="0"/>
              <a:t>The idea behind "gradient boosting" is to take a weak hypothesis or weak learning algorithm and make a series of tweaks to it that will improve the strength of the hypothesis/learner. This type of Hypothesis Boosting is based on the idea of Probability Approximately Correct Learning (PAC).This PAC learning method investigates machine learning problems to interpret how complex they are, and a similar method is applied to Hypothesis Boosting.</a:t>
            </a:r>
            <a:endParaRPr lang="en-US" dirty="0"/>
          </a:p>
          <a:p>
            <a:r>
              <a:rPr lang="en-IN" dirty="0"/>
              <a:t>In hypothesis boosting, you look at all the observations that the machine learning algorithm is trained on, and you leave only the observations that the machine learning method successfully classified behind, stripping out the other observations. A new weak learner is created and tested on the set of data that was poorly classified, and then just the examples that were successfully classified are kept.</a:t>
            </a:r>
            <a:endParaRPr lang="en-US" dirty="0"/>
          </a:p>
          <a:p>
            <a:r>
              <a:rPr lang="en-IN" dirty="0"/>
              <a:t>The Gradient Boosting Classifier depends on a loss function. A custom loss function can be used, and many standardized loss functions are supported by gradient boosting classifiers, but the loss function has to be differentiable .Classification algorithms frequently use logarithmic loss, while regression algorithms can use squared errors. Gradient boosting systems don't have to derive a new loss function every time the boosting algorithm is added, rather any differentiable loss function can be applied to the system.</a:t>
            </a:r>
            <a:endParaRPr lang="en-US" dirty="0"/>
          </a:p>
          <a:p>
            <a:r>
              <a:rPr lang="en-IN" dirty="0"/>
              <a:t>Gradient boosting systems have two other necessary parts: a weak learner and an additive component. Gradient boosting systems use decision trees as their weak learners. Regression trees are used for the weak learners, and these regression trees output real values. Because the outputs are real values, as new learners are added into the model the output of the regression trees can be added together to correct for errors in the predictions.</a:t>
            </a:r>
            <a:endParaRPr lang="en-US" dirty="0"/>
          </a:p>
          <a:p>
            <a:endParaRPr lang="en-US" dirty="0"/>
          </a:p>
        </p:txBody>
      </p:sp>
    </p:spTree>
    <p:extLst>
      <p:ext uri="{BB962C8B-B14F-4D97-AF65-F5344CB8AC3E}">
        <p14:creationId xmlns:p14="http://schemas.microsoft.com/office/powerpoint/2010/main" val="230392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9443-E7E6-4146-A8D1-B6E3BCF0A5ED}"/>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5D34D61A-9C03-4961-A793-F60179C5E66F}"/>
              </a:ext>
            </a:extLst>
          </p:cNvPr>
          <p:cNvSpPr>
            <a:spLocks noGrp="1"/>
          </p:cNvSpPr>
          <p:nvPr>
            <p:ph idx="1"/>
          </p:nvPr>
        </p:nvSpPr>
        <p:spPr/>
        <p:txBody>
          <a:bodyPr>
            <a:normAutofit fontScale="85000" lnSpcReduction="20000"/>
          </a:bodyPr>
          <a:lstStyle/>
          <a:p>
            <a:r>
              <a:rPr lang="en-IN" dirty="0"/>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a:t>
            </a:r>
            <a:endParaRPr lang="en-US" dirty="0"/>
          </a:p>
          <a:p>
            <a:r>
              <a:rPr lang="en-IN" dirty="0"/>
              <a:t>Decision Tree is a white box type of ML algorithm. It shares internal decision-making logic, which is not available in the black box type of algorithms such as Neural Network. Its training time is faster compared to the neural network algorithm. The time complexity of decision trees is a function of the number of records and number of attributes in the given data. The decision tree is a distribution-free or non-parametric method, which does not depend upon probability distribution assumptions. Decision trees can handle high dimensional data with good accuracy.</a:t>
            </a:r>
            <a:endParaRPr lang="en-US" dirty="0"/>
          </a:p>
          <a:p>
            <a:endParaRPr lang="en-US" dirty="0"/>
          </a:p>
        </p:txBody>
      </p:sp>
    </p:spTree>
    <p:extLst>
      <p:ext uri="{BB962C8B-B14F-4D97-AF65-F5344CB8AC3E}">
        <p14:creationId xmlns:p14="http://schemas.microsoft.com/office/powerpoint/2010/main" val="2780642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3900</Words>
  <Application>Microsoft Office PowerPoint</Application>
  <PresentationFormat>Widescreen</PresentationFormat>
  <Paragraphs>252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 </vt:lpstr>
      <vt:lpstr>              INTRODUCTION</vt:lpstr>
      <vt:lpstr>      Malware Analysis Techniques</vt:lpstr>
      <vt:lpstr>           Machine Learning</vt:lpstr>
      <vt:lpstr> Algorithms used in this Project</vt:lpstr>
      <vt:lpstr>Random Forest</vt:lpstr>
      <vt:lpstr>ADA boost</vt:lpstr>
      <vt:lpstr>Gradient boosting</vt:lpstr>
      <vt:lpstr>Decision Tree</vt:lpstr>
      <vt:lpstr>Naïve bayes</vt:lpstr>
      <vt:lpstr>           Functional    Partitioning of Project </vt:lpstr>
      <vt:lpstr>           Understanding PE files </vt:lpstr>
      <vt:lpstr>PowerPoint Presentation</vt:lpstr>
      <vt:lpstr>               EXPERIMENT</vt:lpstr>
      <vt:lpstr>PowerPoint Presentation</vt:lpstr>
      <vt:lpstr>PowerPoint Presentation</vt:lpstr>
      <vt:lpstr>        Understanding Flask</vt:lpstr>
      <vt:lpstr>                              Jinja</vt:lpstr>
      <vt:lpstr>               Templates</vt:lpstr>
      <vt:lpstr>                 Static Files</vt:lpstr>
      <vt:lpstr>              Implementation </vt:lpstr>
      <vt:lpstr>                                      Handling Data  </vt:lpstr>
      <vt:lpstr>Feature selection</vt:lpstr>
      <vt:lpstr>PowerPoint Presentation</vt:lpstr>
      <vt:lpstr>PowerPoint Presentation</vt:lpstr>
      <vt:lpstr>                Algorithm training </vt:lpstr>
      <vt:lpstr>PowerPoint Presentation</vt:lpstr>
      <vt:lpstr>PowerPoint Presentation</vt:lpstr>
      <vt:lpstr>PowerPoint Presentation</vt:lpstr>
      <vt:lpstr>PowerPoint Presentation</vt:lpstr>
      <vt:lpstr>                                Flask Scripts </vt:lpstr>
      <vt:lpstr>            Analysing alien file </vt:lpstr>
      <vt:lpstr>returning ‘result.html’ to display the result of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Gurvinderkaur</dc:creator>
  <cp:lastModifiedBy>rakshit parashar</cp:lastModifiedBy>
  <cp:revision>23</cp:revision>
  <dcterms:created xsi:type="dcterms:W3CDTF">2020-05-07T10:31:59Z</dcterms:created>
  <dcterms:modified xsi:type="dcterms:W3CDTF">2020-05-07T17:13:23Z</dcterms:modified>
</cp:coreProperties>
</file>