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305" r:id="rId2"/>
    <p:sldId id="322" r:id="rId3"/>
    <p:sldId id="323" r:id="rId4"/>
    <p:sldId id="318" r:id="rId5"/>
    <p:sldId id="319" r:id="rId6"/>
    <p:sldId id="325" r:id="rId7"/>
    <p:sldId id="324" r:id="rId8"/>
    <p:sldId id="321" r:id="rId9"/>
    <p:sldId id="320" r:id="rId10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C7D"/>
    <a:srgbClr val="D4E6F4"/>
    <a:srgbClr val="A2D7CB"/>
    <a:srgbClr val="5CBAA4"/>
    <a:srgbClr val="4C99B2"/>
    <a:srgbClr val="99C5D3"/>
    <a:srgbClr val="66A8BE"/>
    <a:srgbClr val="B2D3DE"/>
    <a:srgbClr val="006E92"/>
    <a:srgbClr val="25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5871" autoAdjust="0"/>
  </p:normalViewPr>
  <p:slideViewPr>
    <p:cSldViewPr showGuides="1">
      <p:cViewPr varScale="1">
        <p:scale>
          <a:sx n="121" d="100"/>
          <a:sy n="121" d="100"/>
        </p:scale>
        <p:origin x="1642" y="91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56AE-624E-49E0-8ED0-94A91F974A6E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4" y="0"/>
            <a:ext cx="3599826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700" y="0"/>
            <a:ext cx="1439525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D64C5CA1-81F4-43E1-8D15-34184FE6F392}" type="datetimeFigureOut">
              <a:rPr lang="de-DE" smtClean="0"/>
              <a:pPr/>
              <a:t>03.05.2018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3350"/>
            <a:ext cx="3553117" cy="2664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 userDrawn="1"/>
        </p:nvSpPr>
        <p:spPr bwMode="auto">
          <a:xfrm>
            <a:off x="455613" y="6433200"/>
            <a:ext cx="90011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</a:t>
            </a:r>
            <a:r>
              <a:rPr lang="de-DE" sz="800" dirty="0" smtClean="0">
                <a:solidFill>
                  <a:schemeClr val="bg2"/>
                </a:solidFill>
              </a:rPr>
              <a:t>Fraunhofer IOSB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  <p:pic>
        <p:nvPicPr>
          <p:cNvPr id="2" name="Grafik 1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99" y="3429000"/>
            <a:ext cx="4320604" cy="11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</a:t>
            </a:r>
            <a:r>
              <a:rPr lang="de-DE" sz="800" dirty="0" smtClean="0">
                <a:solidFill>
                  <a:schemeClr val="bg2"/>
                </a:solidFill>
              </a:rPr>
              <a:t>Fraunhofer IOSB 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" name="Grafik 1" descr="Logo_ausgetauscht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6300000"/>
            <a:ext cx="1417637" cy="387711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3347864" y="63923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C8423BE-045F-4DF5-BCEC-5068BD033F38}" type="slidenum">
              <a:rPr lang="en-US" sz="1200" smtClean="0"/>
              <a:pPr algn="ctr"/>
              <a:t>‹Nr.›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9" r:id="rId3"/>
    <p:sldLayoutId id="2147483674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docs.opengeospatial.org/is/15-078r6/15-078r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smtClean="0"/>
              <a:t>PSE: </a:t>
            </a:r>
            <a:r>
              <a:rPr lang="de-DE" cap="none" dirty="0" smtClean="0"/>
              <a:t>Management von Sensordaten</a:t>
            </a:r>
            <a:endParaRPr lang="de-DE" cap="none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872156" y="3152001"/>
            <a:ext cx="5399688" cy="553998"/>
          </a:xfrm>
        </p:spPr>
        <p:txBody>
          <a:bodyPr/>
          <a:lstStyle/>
          <a:p>
            <a:r>
              <a:rPr lang="de-DE" sz="3600" dirty="0" smtClean="0"/>
              <a:t>Kurze Vorstellungsrunde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7579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Was ist der OGC </a:t>
            </a:r>
            <a:r>
              <a:rPr lang="de-DE" dirty="0" err="1" smtClean="0"/>
              <a:t>SensorThings</a:t>
            </a:r>
            <a:r>
              <a:rPr lang="de-DE" dirty="0" smtClean="0"/>
              <a:t> API Standard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Standard um Sensordaten und –</a:t>
            </a:r>
            <a:r>
              <a:rPr lang="de-DE" dirty="0" err="1" smtClean="0"/>
              <a:t>metadaten</a:t>
            </a:r>
            <a:r>
              <a:rPr lang="de-DE" dirty="0" smtClean="0"/>
              <a:t> auszutauschen</a:t>
            </a:r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docs.opengeospatial.org/is/15-078r6/15-078r6.html</a:t>
            </a:r>
            <a:endParaRPr lang="de-DE" dirty="0" smtClean="0"/>
          </a:p>
          <a:p>
            <a:pPr lvl="1"/>
            <a:endParaRPr lang="de-DE" dirty="0"/>
          </a:p>
          <a:p>
            <a:pPr indent="-357480">
              <a:buClr>
                <a:srgbClr val="179C7D"/>
              </a:buClr>
              <a:buFont typeface="Wingdings" charset="2"/>
              <a:buChar char=""/>
            </a:pP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Eigenschaften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35748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RESTful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35748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Verwendet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JSON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35748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Adaptiert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OASIS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Odata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URL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patterns und query </a:t>
            </a: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Optionen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35748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Unterstützt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ISO MQTT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messaging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/>
          <p:nvPr/>
        </p:nvPicPr>
        <p:blipFill>
          <a:blip r:embed="rId3"/>
          <a:stretch/>
        </p:blipFill>
        <p:spPr>
          <a:xfrm>
            <a:off x="5942776" y="5133890"/>
            <a:ext cx="933480" cy="93348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4"/>
          <a:stretch/>
        </p:blipFill>
        <p:spPr>
          <a:xfrm>
            <a:off x="6876256" y="5157192"/>
            <a:ext cx="1898280" cy="95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32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SensorThings</a:t>
            </a:r>
            <a:r>
              <a:rPr lang="de-DE" dirty="0" smtClean="0"/>
              <a:t>-API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6725" y="5805264"/>
            <a:ext cx="8208000" cy="216124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Beispiel: https://heracles-kb.server.de/SensorThingsService/v1.0/</a:t>
            </a:r>
          </a:p>
        </p:txBody>
      </p:sp>
      <p:pic>
        <p:nvPicPr>
          <p:cNvPr id="9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207" y="764704"/>
            <a:ext cx="6913587" cy="4821784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78184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340768"/>
            <a:ext cx="8208000" cy="4248150"/>
          </a:xfrm>
        </p:spPr>
        <p:txBody>
          <a:bodyPr/>
          <a:lstStyle/>
          <a:p>
            <a:r>
              <a:rPr lang="de-DE" dirty="0" smtClean="0"/>
              <a:t>Weboberfläche zum Verwalten von Sensoren</a:t>
            </a:r>
          </a:p>
          <a:p>
            <a:pPr lvl="1"/>
            <a:r>
              <a:rPr lang="de-DE" dirty="0" smtClean="0"/>
              <a:t>Musskriterien:</a:t>
            </a:r>
          </a:p>
          <a:p>
            <a:pPr lvl="2"/>
            <a:r>
              <a:rPr lang="de-DE" dirty="0" smtClean="0"/>
              <a:t>Import </a:t>
            </a:r>
            <a:r>
              <a:rPr lang="de-DE" dirty="0"/>
              <a:t>von Messwerten aus Dateien, </a:t>
            </a:r>
            <a:r>
              <a:rPr lang="de-DE" dirty="0" smtClean="0"/>
              <a:t>Fremd-Quellen</a:t>
            </a:r>
          </a:p>
          <a:p>
            <a:pPr lvl="3"/>
            <a:r>
              <a:rPr lang="de-DE" dirty="0" smtClean="0"/>
              <a:t>Framework zum Import nach SensorThings API</a:t>
            </a:r>
          </a:p>
          <a:p>
            <a:pPr lvl="3"/>
            <a:r>
              <a:rPr lang="de-DE" dirty="0" smtClean="0"/>
              <a:t>Konfigurator für CSV, XLSX</a:t>
            </a:r>
          </a:p>
          <a:p>
            <a:pPr lvl="3"/>
            <a:r>
              <a:rPr lang="de-DE" dirty="0" smtClean="0"/>
              <a:t>Trennung von Dateiformat und Import</a:t>
            </a:r>
            <a:endParaRPr lang="de-DE" dirty="0"/>
          </a:p>
          <a:p>
            <a:pPr lvl="2"/>
            <a:r>
              <a:rPr lang="de-DE" dirty="0"/>
              <a:t>Datentyptransformationen (String </a:t>
            </a:r>
            <a:r>
              <a:rPr lang="de-DE" dirty="0">
                <a:sym typeface="Wingdings" panose="05000000000000000000" pitchFamily="2" charset="2"/>
              </a:rPr>
              <a:t> Zahl, Datumsformate)</a:t>
            </a:r>
            <a:endParaRPr lang="de-DE" dirty="0"/>
          </a:p>
          <a:p>
            <a:pPr lvl="1"/>
            <a:r>
              <a:rPr lang="de-DE" dirty="0" smtClean="0"/>
              <a:t>Ideen für Wunschkriterien</a:t>
            </a:r>
          </a:p>
          <a:p>
            <a:pPr lvl="2"/>
            <a:r>
              <a:rPr lang="de-DE" dirty="0" smtClean="0"/>
              <a:t>Komplexere Transformationen… (Aggregation über Ort-/ Zeitbereich)</a:t>
            </a:r>
          </a:p>
          <a:p>
            <a:pPr lvl="2"/>
            <a:r>
              <a:rPr lang="de-DE" dirty="0" smtClean="0"/>
              <a:t>Import zu existierenden (Meta-)Daten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681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Grobarchitektur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898773" y="2924944"/>
            <a:ext cx="1296963" cy="53994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Web-Frontend</a:t>
            </a:r>
            <a:endParaRPr lang="de-DE" sz="1400" dirty="0"/>
          </a:p>
        </p:txBody>
      </p:sp>
      <p:sp>
        <p:nvSpPr>
          <p:cNvPr id="6" name="AutoShape 2" descr="Bildergebnis für html5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Bildergebn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5" y="362696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898" y="362696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3635896" y="2852936"/>
            <a:ext cx="1512168" cy="66617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3743908" y="30013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pic>
        <p:nvPicPr>
          <p:cNvPr id="1036" name="Picture 12" descr="Bildergebn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48" y="3483290"/>
            <a:ext cx="311063" cy="5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 bwMode="auto">
          <a:xfrm>
            <a:off x="5940152" y="2852936"/>
            <a:ext cx="2520280" cy="66617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30013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SensorThingsServer</a:t>
            </a:r>
            <a:endParaRPr lang="de-DE" dirty="0"/>
          </a:p>
        </p:txBody>
      </p:sp>
      <p:pic>
        <p:nvPicPr>
          <p:cNvPr id="1038" name="Picture 14" descr="https://camo.githubusercontent.com/05282f01d52faa36b4d12a8bbc4c720aa2ef2b85/687474703a2f2f7777772e6f70656e67656f7370617469616c2e6f72672f7075622f7777772f66696c65732f4f47435f4c6f676f5f32445f426c75655f785f305f30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46" y="3573056"/>
            <a:ext cx="982291" cy="4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 bwMode="auto">
          <a:xfrm flipV="1">
            <a:off x="2195736" y="3186023"/>
            <a:ext cx="1440160" cy="8892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/>
          <p:cNvCxnSpPr>
            <a:stCxn id="7" idx="3"/>
            <a:endCxn id="14" idx="1"/>
          </p:cNvCxnSpPr>
          <p:nvPr/>
        </p:nvCxnSpPr>
        <p:spPr bwMode="auto">
          <a:xfrm>
            <a:off x="5148064" y="3186023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8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Technisches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Programmiersprache/Framework</a:t>
            </a:r>
          </a:p>
          <a:p>
            <a:pPr lvl="1"/>
            <a:r>
              <a:rPr lang="de-DE" dirty="0" smtClean="0"/>
              <a:t>Frontend: HTML5 + JavaScript</a:t>
            </a:r>
          </a:p>
          <a:p>
            <a:pPr lvl="1"/>
            <a:r>
              <a:rPr lang="de-DE" dirty="0" smtClean="0"/>
              <a:t>Backend: Java</a:t>
            </a:r>
          </a:p>
          <a:p>
            <a:r>
              <a:rPr lang="de-DE" dirty="0" smtClean="0"/>
              <a:t>VCS: IOSB </a:t>
            </a:r>
            <a:r>
              <a:rPr lang="de-DE" dirty="0" err="1" smtClean="0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21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Organisatorisches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wöchentliche Treffen</a:t>
            </a:r>
          </a:p>
          <a:p>
            <a:pPr lvl="1"/>
            <a:r>
              <a:rPr lang="de-DE" dirty="0" smtClean="0"/>
              <a:t>Vorschlag: Montagnachmittag</a:t>
            </a:r>
          </a:p>
          <a:p>
            <a:r>
              <a:rPr lang="de-DE" dirty="0" smtClean="0"/>
              <a:t>Aufteilung der Phasen-Verantwortlichen</a:t>
            </a:r>
          </a:p>
          <a:p>
            <a:pPr lvl="1"/>
            <a:r>
              <a:rPr lang="de-DE" dirty="0" smtClean="0"/>
              <a:t>Pflichtenheft</a:t>
            </a:r>
          </a:p>
          <a:p>
            <a:pPr lvl="1"/>
            <a:r>
              <a:rPr lang="de-DE" dirty="0" smtClean="0"/>
              <a:t>Entwurf</a:t>
            </a:r>
          </a:p>
          <a:p>
            <a:pPr lvl="1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Qualitätssicherung</a:t>
            </a:r>
          </a:p>
          <a:p>
            <a:pPr lvl="1"/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97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b="1" dirty="0" err="1"/>
              <a:t>FR</a:t>
            </a:r>
            <a:r>
              <a:rPr lang="de-DE" dirty="0" err="1"/>
              <a:t>aunhofer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pensource</a:t>
            </a:r>
            <a:r>
              <a:rPr lang="de-DE" dirty="0"/>
              <a:t> </a:t>
            </a:r>
            <a:r>
              <a:rPr lang="de-DE" b="1" dirty="0" err="1" smtClean="0"/>
              <a:t>S</a:t>
            </a:r>
            <a:r>
              <a:rPr lang="de-DE" dirty="0" err="1" smtClean="0"/>
              <a:t>ensor</a:t>
            </a:r>
            <a:r>
              <a:rPr lang="de-DE" b="1" dirty="0" err="1" smtClean="0"/>
              <a:t>T</a:t>
            </a:r>
            <a:r>
              <a:rPr lang="de-DE" dirty="0" err="1" smtClean="0"/>
              <a:t>hings</a:t>
            </a:r>
            <a:r>
              <a:rPr lang="de-DE" dirty="0" smtClean="0"/>
              <a:t>-Server (FROST)</a:t>
            </a:r>
            <a:r>
              <a:rPr lang="de-DE" dirty="0" smtClean="0"/>
              <a:t> </a:t>
            </a:r>
            <a:r>
              <a:rPr lang="de-DE" dirty="0" smtClean="0"/>
              <a:t>ausprobieren </a:t>
            </a:r>
            <a:r>
              <a:rPr lang="de-DE" dirty="0"/>
              <a:t>(https://github.com/FraunhoferIOSB/FROST-Server)</a:t>
            </a:r>
            <a:endParaRPr lang="de-DE" dirty="0" smtClean="0"/>
          </a:p>
          <a:p>
            <a:r>
              <a:rPr lang="de-DE" dirty="0" smtClean="0"/>
              <a:t>Ideen sammeln für Wunschkriterien</a:t>
            </a:r>
          </a:p>
          <a:p>
            <a:endParaRPr lang="de-DE" dirty="0"/>
          </a:p>
          <a:p>
            <a:r>
              <a:rPr lang="de-DE" b="1" dirty="0" smtClean="0"/>
              <a:t>Pflichtenheft erstellen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42864914"/>
      </p:ext>
    </p:extLst>
  </p:cSld>
  <p:clrMapOvr>
    <a:masterClrMapping/>
  </p:clrMapOvr>
</p:sld>
</file>

<file path=ppt/theme/theme1.xml><?xml version="1.0" encoding="utf-8"?>
<a:theme xmlns:a="http://schemas.openxmlformats.org/drawingml/2006/main" name="P10_120131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2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72000" tIns="54000" rIns="72000" bIns="54000">
        <a:spAutoFit/>
      </a:bodyPr>
      <a:lstStyle>
        <a:defPPr marL="215900" indent="-215900">
          <a:spcAft>
            <a:spcPts val="563"/>
          </a:spcAft>
          <a:buClr>
            <a:schemeClr val="tx2"/>
          </a:buClr>
          <a:defRPr sz="140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P10_120131_ppt_Master_Ins_de_4zu3</Template>
  <TotalTime>0</TotalTime>
  <Words>161</Words>
  <Application>Microsoft Office PowerPoint</Application>
  <PresentationFormat>Bildschirmpräsentation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DejaVu Sans</vt:lpstr>
      <vt:lpstr>Frutiger LT Com 45 Light</vt:lpstr>
      <vt:lpstr>Frutiger LT Com 55 Roman</vt:lpstr>
      <vt:lpstr>Wingdings</vt:lpstr>
      <vt:lpstr>P10_120131_ppt_Master_Ins_de_4zu3</vt:lpstr>
      <vt:lpstr>PSE: Management von Sensordaten</vt:lpstr>
      <vt:lpstr>Kurze Vorstellungsrunde</vt:lpstr>
      <vt:lpstr>Was ist der OGC SensorThings API Standard</vt:lpstr>
      <vt:lpstr>SensorThings-API</vt:lpstr>
      <vt:lpstr>Aufgabenstellung</vt:lpstr>
      <vt:lpstr>Grobarchitektur</vt:lpstr>
      <vt:lpstr>Technisches</vt:lpstr>
      <vt:lpstr>Organisatorisches</vt:lpstr>
      <vt:lpstr>Nächste Schritte</vt:lpstr>
    </vt:vector>
  </TitlesOfParts>
  <Company>FHG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wrt</dc:creator>
  <cp:lastModifiedBy>Hertweck, Philipp</cp:lastModifiedBy>
  <cp:revision>30</cp:revision>
  <cp:lastPrinted>2011-04-27T07:57:31Z</cp:lastPrinted>
  <dcterms:created xsi:type="dcterms:W3CDTF">2013-05-07T08:46:19Z</dcterms:created>
  <dcterms:modified xsi:type="dcterms:W3CDTF">2018-05-03T09:08:53Z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