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0.xml.rels" ContentType="application/vnd.openxmlformats-package.relationships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_rels/presentation.xml.rels" ContentType="application/vnd.openxmlformats-package.relationships+xml"/>
  <Override PartName="/ppt/media/image15.jpeg" ContentType="image/jpeg"/>
  <Override PartName="/ppt/media/image14.jpeg" ContentType="image/jpeg"/>
  <Override PartName="/ppt/media/image13.png" ContentType="image/png"/>
  <Override PartName="/ppt/media/image12.png" ContentType="image/png"/>
  <Override PartName="/ppt/media/image11.png" ContentType="image/png"/>
  <Override PartName="/ppt/media/image1.png" ContentType="image/png"/>
  <Override PartName="/ppt/media/image2.png" ContentType="image/png"/>
  <Override PartName="/ppt/media/image3.jpeg" ContentType="image/jpeg"/>
  <Override PartName="/ppt/media/image7.png" ContentType="image/png"/>
  <Override PartName="/ppt/media/image5.png" ContentType="image/png"/>
  <Override PartName="/ppt/media/image4.jpeg" ContentType="image/jpeg"/>
  <Override PartName="/ppt/media/image6.png" ContentType="image/png"/>
  <Override PartName="/ppt/media/image8.png" ContentType="image/png"/>
  <Override PartName="/ppt/media/image10.png" ContentType="image/png"/>
  <Override PartName="/ppt/media/image9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AU" sz="4400" spc="-1" strike="noStrike">
                <a:latin typeface="Arial"/>
              </a:rPr>
              <a:t>Click to move the slide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AU" sz="2000" spc="-1" strike="noStrike">
                <a:latin typeface="Arial"/>
              </a:rPr>
              <a:t>Click to edit the notes format</a:t>
            </a:r>
            <a:endParaRPr b="0" lang="en-AU" sz="20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AU" sz="1400" spc="-1" strike="noStrike">
                <a:latin typeface="Times New Roman"/>
              </a:rPr>
              <a:t>&lt;header&gt;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AU" sz="1400" spc="-1" strike="noStrike">
                <a:latin typeface="Times New Roman"/>
              </a:rPr>
              <a:t>&lt;date/time&gt;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AU" sz="1400" spc="-1" strike="noStrike">
                <a:latin typeface="Times New Roman"/>
              </a:rPr>
              <a:t>&lt;footer&gt;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450A95B-C5B0-4A4D-9039-CB2D7F5CFEB6}" type="slidenum">
              <a:rPr b="0" lang="en-AU" sz="1400" spc="-1" strike="noStrike">
                <a:latin typeface="Times New Roman"/>
              </a:rPr>
              <a:t>&lt;number&gt;</a:t>
            </a:fld>
            <a:endParaRPr b="0" lang="en-A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AU" sz="20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A6BE003-13FA-4880-AC45-71BC99E0F408}" type="slidenum">
              <a:rPr b="0" lang="en-AU" sz="12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Thonny screenshot, from website.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569141E-36B3-4869-A2B7-CBFFAA6225BB}" type="slidenum">
              <a:rPr b="0" lang="en-AU" sz="1200" spc="-1" strike="noStrike">
                <a:solidFill>
                  <a:srgbClr val="000000"/>
                </a:solidFill>
                <a:latin typeface="+mn-lt"/>
              </a:rPr>
              <a:t>&lt;number&gt;</a:t>
            </a:fld>
            <a:endParaRPr b="0" lang="en-AU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r>
              <a:rPr b="0" lang="en-AU" sz="2000" spc="-1" strike="noStrike">
                <a:latin typeface="Arial"/>
              </a:rPr>
              <a:t>Screenshot of Eclipse application. Under an open source license: https://www.eclipse.org/legal/epl-v10.html </a:t>
            </a:r>
            <a:endParaRPr b="0" lang="en-AU" sz="20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F767822-129E-467B-8270-8307687F92F1}" type="slidenum">
              <a:rPr b="0" lang="en-AU" sz="1200" spc="-1" strike="noStrike">
                <a:solidFill>
                  <a:srgbClr val="000000"/>
                </a:solidFill>
                <a:latin typeface="+mn-lt"/>
              </a:rPr>
              <a:t>&lt;number&gt;</a:t>
            </a:fld>
            <a:endParaRPr b="0" lang="en-AU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Again, been around for ages. No idea of attribution. Search images “how the customer explained it swing”. Would love to keep it if possible.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A60C006-3646-425B-B79E-41622CBEC9C3}" type="slidenum">
              <a:rPr b="0" lang="en-AU" sz="1200" spc="-1" strike="noStrike">
                <a:solidFill>
                  <a:srgbClr val="000000"/>
                </a:solidFill>
                <a:latin typeface="+mn-lt"/>
              </a:rPr>
              <a:t>&lt;number&gt;</a:t>
            </a:fld>
            <a:endParaRPr b="0" lang="en-AU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AU" sz="2000" spc="-1" strike="noStrike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4DF34E6-B90F-452E-B1E4-4F929060CFF8}" type="slidenum">
              <a:rPr b="0" lang="en-AU" sz="1200" spc="-1" strike="noStrike">
                <a:solidFill>
                  <a:srgbClr val="000000"/>
                </a:solidFill>
                <a:latin typeface="+mn-lt"/>
              </a:rPr>
              <a:t>&lt;number&gt;</a:t>
            </a:fld>
            <a:endParaRPr b="0" lang="en-AU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AU" sz="2000" spc="-1" strike="noStrike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7BC9F63-0238-4BDB-BA4C-F484CB8441F3}" type="slidenum">
              <a:rPr b="0" lang="en-AU" sz="1200" spc="-1" strike="noStrike">
                <a:solidFill>
                  <a:srgbClr val="000000"/>
                </a:solidFill>
                <a:latin typeface="+mn-lt"/>
              </a:rPr>
              <a:t>&lt;number&gt;</a:t>
            </a:fld>
            <a:endParaRPr b="0" lang="en-AU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Search images “waterfall model diagram”. Dozens of them. Can we get it redrawn?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E3687D1-2131-465E-9A0C-67063B2DD43C}" type="slidenum">
              <a:rPr b="0" lang="en-AU" sz="1200" spc="-1" strike="noStrike">
                <a:solidFill>
                  <a:srgbClr val="000000"/>
                </a:solidFill>
                <a:latin typeface="+mn-lt"/>
              </a:rPr>
              <a:t>&lt;number&gt;</a:t>
            </a:fld>
            <a:endParaRPr b="0" lang="en-AU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AU" sz="2000" spc="-1" strike="noStrike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7000DBE-5F4B-402B-B353-30B994527BE9}" type="slidenum">
              <a:rPr b="0" lang="en-AU" sz="1200" spc="-1" strike="noStrike">
                <a:solidFill>
                  <a:srgbClr val="000000"/>
                </a:solidFill>
                <a:latin typeface="+mn-lt"/>
              </a:rPr>
              <a:t>&lt;number&gt;</a:t>
            </a:fld>
            <a:endParaRPr b="0" lang="en-AU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AU" sz="2000" spc="-1" strike="noStrike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B4799B3-9926-47CF-B370-EE01000A7D37}" type="slidenum">
              <a:rPr b="0" lang="en-AU" sz="1200" spc="-1" strike="noStrike">
                <a:solidFill>
                  <a:srgbClr val="000000"/>
                </a:solidFill>
                <a:latin typeface="+mn-lt"/>
              </a:rPr>
              <a:t>&lt;number&gt;</a:t>
            </a:fld>
            <a:endParaRPr b="0" lang="en-AU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AU" sz="20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FFB7D91-EFC7-4290-96C9-9F596B934539}" type="slidenum">
              <a:rPr b="0" lang="en-AU" sz="1200" spc="-1" strike="noStrike">
                <a:solidFill>
                  <a:srgbClr val="000000"/>
                </a:solidFill>
                <a:latin typeface="+mn-lt"/>
              </a:rPr>
              <a:t>&lt;number&gt;</a:t>
            </a:fld>
            <a:endParaRPr b="0" lang="en-AU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Text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EC6EEC7-92DF-4B63-8580-8DC61BAA0EC7}" type="slidenum">
              <a:rPr b="0" lang="en-AU" sz="1200" spc="-1" strike="noStrike">
                <a:solidFill>
                  <a:srgbClr val="000000"/>
                </a:solidFill>
                <a:latin typeface="+mn-lt"/>
              </a:rPr>
              <a:t>&lt;number&gt;</a:t>
            </a:fld>
            <a:endParaRPr b="0" lang="en-AU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Screenshot, text only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9845D1F-3B83-40A1-A155-001E53AEBC85}" type="slidenum">
              <a:rPr b="0" lang="en-AU" sz="1200" spc="-1" strike="noStrike">
                <a:solidFill>
                  <a:srgbClr val="000000"/>
                </a:solidFill>
                <a:latin typeface="+mn-lt"/>
              </a:rPr>
              <a:t>&lt;number&gt;</a:t>
            </a:fld>
            <a:endParaRPr b="0" lang="en-AU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Thonny screenshot, app is open source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9711A0B-A2FA-411A-86A4-00AD9CFC5AB3}" type="slidenum">
              <a:rPr b="0" lang="en-AU" sz="1200" spc="-1" strike="noStrike">
                <a:solidFill>
                  <a:srgbClr val="000000"/>
                </a:solidFill>
                <a:latin typeface="+mn-lt"/>
              </a:rPr>
              <a:t>&lt;number&gt;</a:t>
            </a:fld>
            <a:endParaRPr b="0" lang="en-AU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AU" sz="20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E866250-C4F5-423A-876B-C11177F4FCCA}" type="slidenum">
              <a:rPr b="0" lang="en-AU" sz="1200" spc="-1" strike="noStrike">
                <a:solidFill>
                  <a:srgbClr val="000000"/>
                </a:solidFill>
                <a:latin typeface="+mn-lt"/>
              </a:rPr>
              <a:t>&lt;number&gt;</a:t>
            </a:fld>
            <a:endParaRPr b="0" lang="en-AU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AU" sz="20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FFB75EF-84BD-4CCD-9D5B-B91470C2FA3B}" type="slidenum">
              <a:rPr b="0" lang="en-AU" sz="1200" spc="-1" strike="noStrike">
                <a:solidFill>
                  <a:srgbClr val="000000"/>
                </a:solidFill>
                <a:latin typeface="+mn-lt"/>
              </a:rPr>
              <a:t>&lt;number&gt;</a:t>
            </a:fld>
            <a:endParaRPr b="0" lang="en-AU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Thonny screenshot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8A7DFBC-5618-4FD2-8B9C-7C215A612F82}" type="slidenum">
              <a:rPr b="0" lang="en-AU" sz="1200" spc="-1" strike="noStrike">
                <a:solidFill>
                  <a:srgbClr val="000000"/>
                </a:solidFill>
                <a:latin typeface="+mn-lt"/>
              </a:rPr>
              <a:t>&lt;number&gt;</a:t>
            </a:fld>
            <a:endParaRPr b="0" lang="en-AU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AU" sz="2000" spc="-1" strike="noStrike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9419D37-6E6C-4B33-BF24-E49582F73A3E}" type="slidenum">
              <a:rPr b="0" lang="en-AU" sz="1200" spc="-1" strike="noStrike">
                <a:solidFill>
                  <a:srgbClr val="000000"/>
                </a:solidFill>
                <a:latin typeface="+mn-lt"/>
              </a:rPr>
              <a:t>&lt;number&gt;</a:t>
            </a:fld>
            <a:endParaRPr b="0" lang="en-AU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Repl.it website screenshot. See comment in slides from topic 1. No idea of license, terms on website unclear.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DF59984-7368-4749-861B-CF17D95BA398}" type="slidenum">
              <a:rPr b="0" lang="en-AU" sz="1200" spc="-1" strike="noStrike">
                <a:solidFill>
                  <a:srgbClr val="000000"/>
                </a:solidFill>
                <a:latin typeface="+mn-lt"/>
              </a:rPr>
              <a:t>&lt;number&gt;</a:t>
            </a:fld>
            <a:endParaRPr b="0" lang="en-AU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76360" y="1341360"/>
            <a:ext cx="8171280" cy="5312160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317080" y="333360"/>
            <a:ext cx="502200" cy="502200"/>
          </a:xfrm>
          <a:prstGeom prst="ellipse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8101080" y="584280"/>
            <a:ext cx="718200" cy="6069600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825480" y="333360"/>
            <a:ext cx="7741080" cy="1172160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324000" y="6151680"/>
            <a:ext cx="502200" cy="502200"/>
          </a:xfrm>
          <a:prstGeom prst="ellipse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324000" y="333360"/>
            <a:ext cx="718200" cy="6069600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 flipH="1">
            <a:off x="610560" y="549360"/>
            <a:ext cx="4599360" cy="1985040"/>
          </a:xfrm>
          <a:custGeom>
            <a:avLst/>
            <a:gdLst/>
            <a:ahLst/>
            <a:rect l="l" t="t" r="r" b="b"/>
            <a:pathLst>
              <a:path w="8282321" h="5904656">
                <a:moveTo>
                  <a:pt x="732866" y="0"/>
                </a:moveTo>
                <a:lnTo>
                  <a:pt x="8280920" y="0"/>
                </a:lnTo>
                <a:lnTo>
                  <a:pt x="8280920" y="0"/>
                </a:lnTo>
                <a:cubicBezTo>
                  <a:pt x="8285776" y="1643622"/>
                  <a:pt x="8276064" y="3118736"/>
                  <a:pt x="8280920" y="4762358"/>
                </a:cubicBezTo>
                <a:cubicBezTo>
                  <a:pt x="8280920" y="5305877"/>
                  <a:pt x="8150894" y="5904656"/>
                  <a:pt x="7607375" y="5904656"/>
                </a:cubicBezTo>
                <a:lnTo>
                  <a:pt x="0" y="5904656"/>
                </a:lnTo>
                <a:lnTo>
                  <a:pt x="0" y="5904656"/>
                </a:lnTo>
                <a:lnTo>
                  <a:pt x="0" y="1149780"/>
                </a:lnTo>
                <a:cubicBezTo>
                  <a:pt x="0" y="606261"/>
                  <a:pt x="189347" y="0"/>
                  <a:pt x="7328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Picture 5" descr=""/>
          <p:cNvPicPr/>
          <p:nvPr/>
        </p:nvPicPr>
        <p:blipFill>
          <a:blip r:embed="rId2"/>
          <a:stretch/>
        </p:blipFill>
        <p:spPr>
          <a:xfrm>
            <a:off x="5651640" y="4478400"/>
            <a:ext cx="3211920" cy="2194560"/>
          </a:xfrm>
          <a:prstGeom prst="rect">
            <a:avLst/>
          </a:prstGeom>
          <a:ln>
            <a:noFill/>
          </a:ln>
        </p:spPr>
      </p:pic>
      <p:sp>
        <p:nvSpPr>
          <p:cNvPr id="8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9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Click to edit the outline text format</a:t>
            </a:r>
            <a:endParaRPr b="0" lang="en-A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Second Outline Level</a:t>
            </a:r>
            <a:endParaRPr b="0" lang="en-A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Fourth Outline Level</a:t>
            </a:r>
            <a:endParaRPr b="0" lang="en-A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Fifth Outline Level</a:t>
            </a:r>
            <a:endParaRPr b="0" lang="en-A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Sixth Outline Level</a:t>
            </a:r>
            <a:endParaRPr b="0" lang="en-A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Seventh Outline Level</a:t>
            </a:r>
            <a:endParaRPr b="0" lang="en-A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8385120" y="5997600"/>
            <a:ext cx="502200" cy="503640"/>
          </a:xfrm>
          <a:prstGeom prst="ellipse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8167680" y="6249960"/>
            <a:ext cx="719640" cy="378360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3"/>
          <p:cNvSpPr/>
          <p:nvPr/>
        </p:nvSpPr>
        <p:spPr>
          <a:xfrm>
            <a:off x="541440" y="5997600"/>
            <a:ext cx="8093520" cy="630720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241200" y="6124680"/>
            <a:ext cx="503640" cy="503640"/>
          </a:xfrm>
          <a:prstGeom prst="ellipse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5"/>
          <p:cNvSpPr/>
          <p:nvPr/>
        </p:nvSpPr>
        <p:spPr>
          <a:xfrm>
            <a:off x="241200" y="5997600"/>
            <a:ext cx="719640" cy="378360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6"/>
          <p:cNvSpPr/>
          <p:nvPr/>
        </p:nvSpPr>
        <p:spPr>
          <a:xfrm>
            <a:off x="8383680" y="349200"/>
            <a:ext cx="502200" cy="503640"/>
          </a:xfrm>
          <a:prstGeom prst="ellipse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7"/>
          <p:cNvSpPr/>
          <p:nvPr/>
        </p:nvSpPr>
        <p:spPr>
          <a:xfrm>
            <a:off x="8167680" y="601560"/>
            <a:ext cx="718200" cy="378360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8"/>
          <p:cNvSpPr/>
          <p:nvPr/>
        </p:nvSpPr>
        <p:spPr>
          <a:xfrm>
            <a:off x="539640" y="349200"/>
            <a:ext cx="8095320" cy="630720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9"/>
          <p:cNvSpPr/>
          <p:nvPr/>
        </p:nvSpPr>
        <p:spPr>
          <a:xfrm>
            <a:off x="241200" y="476280"/>
            <a:ext cx="502200" cy="503640"/>
          </a:xfrm>
          <a:prstGeom prst="ellipse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10"/>
          <p:cNvSpPr/>
          <p:nvPr/>
        </p:nvSpPr>
        <p:spPr>
          <a:xfrm>
            <a:off x="241200" y="349200"/>
            <a:ext cx="718200" cy="378360"/>
          </a:xfrm>
          <a:prstGeom prst="rect">
            <a:avLst/>
          </a:prstGeom>
          <a:solidFill>
            <a:srgbClr val="d0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1"/>
          <p:cNvSpPr/>
          <p:nvPr/>
        </p:nvSpPr>
        <p:spPr>
          <a:xfrm>
            <a:off x="6227640" y="6073920"/>
            <a:ext cx="237528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br/>
            <a:r>
              <a:rPr b="0" lang="en-AU" sz="1400" spc="-1" strike="noStrike">
                <a:solidFill>
                  <a:srgbClr val="ffffff"/>
                </a:solidFill>
                <a:latin typeface="Arial"/>
                <a:ea typeface="DejaVu Sans"/>
              </a:rPr>
              <a:t>www.tafeqld.edu.au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57" name="PlaceHolder 1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58" name="PlaceHolder 1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://www.tutorialspoint.com/sdlc/sdlc_quick_guide.htm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6L72Kqw2TnQ" TargetMode="Externa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03160" y="806400"/>
            <a:ext cx="438372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AU" sz="4200" spc="-1" strike="noStrike">
                <a:solidFill>
                  <a:srgbClr val="d03238"/>
                </a:solidFill>
                <a:latin typeface="Arial"/>
                <a:ea typeface="DejaVu Sans"/>
              </a:rPr>
              <a:t>Debugging, Files and SDLC</a:t>
            </a:r>
            <a:endParaRPr b="0" lang="en-AU" sz="42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755640" y="2709000"/>
            <a:ext cx="7560360" cy="15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AU" sz="2800" spc="-1" strike="noStrike">
                <a:solidFill>
                  <a:srgbClr val="ffffff"/>
                </a:solidFill>
                <a:latin typeface="Arial"/>
                <a:ea typeface="DejaVu Sans"/>
              </a:rPr>
              <a:t>Warren Toomey,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AU" sz="2800" spc="-1" strike="noStrike">
                <a:solidFill>
                  <a:srgbClr val="ffffff"/>
                </a:solidFill>
                <a:latin typeface="Arial"/>
                <a:ea typeface="DejaVu Sans"/>
              </a:rPr>
              <a:t>Jeff Nugent</a:t>
            </a:r>
            <a:endParaRPr b="0" lang="en-AU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274680"/>
            <a:ext cx="8228520" cy="7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latin typeface="Arial"/>
                <a:ea typeface="DejaVu Sans"/>
              </a:rPr>
              <a:t>Thonny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440280" y="994320"/>
            <a:ext cx="82285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Basic functionality – integrated Python interpreter, syntax colouring, run/stop, output window</a:t>
            </a:r>
            <a:endParaRPr b="0" lang="en-AU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AU" sz="22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3124080" y="6237360"/>
            <a:ext cx="2894400" cy="29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Insert competency code 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611280" y="61657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1800000" y="1737360"/>
            <a:ext cx="4967280" cy="409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57200" y="274680"/>
            <a:ext cx="8228520" cy="7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latin typeface="Arial"/>
                <a:ea typeface="DejaVu Sans"/>
              </a:rPr>
              <a:t>PyCharm and Eclipse (PyDev plugin)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440280" y="994320"/>
            <a:ext cx="315900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Computer privileges to install software</a:t>
            </a:r>
            <a:endParaRPr b="0" lang="en-A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Download, install interpreter separately</a:t>
            </a:r>
            <a:endParaRPr b="0" lang="en-A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Configure IDE to find interpreter and other libraries/modules</a:t>
            </a:r>
            <a:endParaRPr b="0" lang="en-A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Significant initial learning curve</a:t>
            </a:r>
            <a:endParaRPr b="0" lang="en-AU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AU" sz="22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3124080" y="6237360"/>
            <a:ext cx="2894400" cy="29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Insert competency code 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611280" y="61657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4206600" y="1108440"/>
            <a:ext cx="4216680" cy="479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57200" y="274680"/>
            <a:ext cx="8228520" cy="7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latin typeface="Arial"/>
                <a:ea typeface="DejaVu Sans"/>
              </a:rPr>
              <a:t>Software Development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124080" y="6237360"/>
            <a:ext cx="2894400" cy="29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Insert competency code 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611280" y="61657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1224000" y="999360"/>
            <a:ext cx="6634800" cy="497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57200" y="274680"/>
            <a:ext cx="8228520" cy="7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latin typeface="Arial"/>
                <a:ea typeface="DejaVu Sans"/>
              </a:rPr>
              <a:t>Software Development Lifecycle (SDLC)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440280" y="994320"/>
            <a:ext cx="82285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You designed, tested, distributed program – you’re done!</a:t>
            </a:r>
            <a:endParaRPr b="0" lang="en-A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Wrong!</a:t>
            </a:r>
            <a:endParaRPr b="0" lang="en-AU" sz="22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Who teaches the users how to use your program?</a:t>
            </a:r>
            <a:endParaRPr b="0" lang="en-AU" sz="22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Who fixes the bugs? Creates the documentation? Adds a new feature?</a:t>
            </a:r>
            <a:endParaRPr b="0" lang="en-AU" sz="22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Who verifies it isn’t affected by the newest security flaw?</a:t>
            </a:r>
            <a:endParaRPr b="0" lang="en-A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Majority of software development effort has nothing to do with initial coding</a:t>
            </a:r>
            <a:endParaRPr b="0" lang="en-A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Ongoing support often takes 50-80% of budget (by design or accident)</a:t>
            </a:r>
            <a:endParaRPr b="0" lang="en-AU" sz="22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3124080" y="6237360"/>
            <a:ext cx="2894400" cy="29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Insert competency code 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611280" y="61657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7200" y="274680"/>
            <a:ext cx="8228520" cy="7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latin typeface="Arial"/>
                <a:ea typeface="DejaVu Sans"/>
              </a:rPr>
              <a:t>Software Development Lifecycle (SDLC)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483120" y="1512720"/>
            <a:ext cx="82285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If we improve the development process: this could reduce bugs, ensure and improve efficiency</a:t>
            </a:r>
            <a:endParaRPr b="0" lang="en-A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Software Development Life Cycle</a:t>
            </a:r>
            <a:endParaRPr b="0" lang="en-A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http://www.tutorialspoint.com/sdlc/sdlc_quick_guide.htm</a:t>
            </a:r>
            <a:endParaRPr b="0" lang="en-AU" sz="22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3124080" y="6237360"/>
            <a:ext cx="2894400" cy="29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Insert competency code 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611280" y="61657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57200" y="274680"/>
            <a:ext cx="8228520" cy="7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latin typeface="Arial"/>
                <a:ea typeface="DejaVu Sans"/>
              </a:rPr>
              <a:t>SDLC Models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504000" y="1152720"/>
            <a:ext cx="82285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Many models: Waterfall, Iterative, Spiral, Big Bang, Agile</a:t>
            </a:r>
            <a:endParaRPr b="0" lang="en-AU" sz="22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3124080" y="6237360"/>
            <a:ext cx="2894400" cy="29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Insert competency code 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611280" y="61657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1872000" y="1910160"/>
            <a:ext cx="5333400" cy="356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57200" y="274680"/>
            <a:ext cx="8228520" cy="7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latin typeface="Arial"/>
                <a:ea typeface="DejaVu Sans"/>
              </a:rPr>
              <a:t>Waterfall SDLC Model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504000" y="1152720"/>
            <a:ext cx="82285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000" spc="-1" strike="noStrike">
                <a:solidFill>
                  <a:srgbClr val="000000"/>
                </a:solidFill>
                <a:latin typeface="Arial"/>
                <a:ea typeface="DejaVu Sans"/>
              </a:rPr>
              <a:t>Traditional approach</a:t>
            </a:r>
            <a:endParaRPr b="0" lang="en-AU" sz="2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Requirement Gathering and analysis - documented in a specification document</a:t>
            </a:r>
            <a:endParaRPr b="0" lang="en-AU" sz="2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000" spc="-1" strike="noStrike">
                <a:solidFill>
                  <a:srgbClr val="000000"/>
                </a:solidFill>
                <a:latin typeface="Arial"/>
                <a:ea typeface="DejaVu Sans"/>
              </a:rPr>
              <a:t>System Design – requirement spec doc analysed and design made</a:t>
            </a:r>
            <a:endParaRPr b="0" lang="en-AU" sz="2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000" spc="-1" strike="noStrike">
                <a:solidFill>
                  <a:srgbClr val="000000"/>
                </a:solidFill>
                <a:latin typeface="Arial"/>
                <a:ea typeface="DejaVu Sans"/>
              </a:rPr>
              <a:t>Implementation - units/modules created and partly tested</a:t>
            </a:r>
            <a:endParaRPr b="0" lang="en-AU" sz="2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000" spc="-1" strike="noStrike">
                <a:solidFill>
                  <a:srgbClr val="000000"/>
                </a:solidFill>
                <a:latin typeface="Arial"/>
                <a:ea typeface="DejaVu Sans"/>
              </a:rPr>
              <a:t>Integration and Testing – fully connect modules/services and test</a:t>
            </a:r>
            <a:endParaRPr b="0" lang="en-AU" sz="2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000" spc="-1" strike="noStrike">
                <a:solidFill>
                  <a:srgbClr val="000000"/>
                </a:solidFill>
                <a:latin typeface="Arial"/>
                <a:ea typeface="DejaVu Sans"/>
              </a:rPr>
              <a:t>Deployment of system – system turned on or run in parallel</a:t>
            </a:r>
            <a:endParaRPr b="0" lang="en-AU" sz="2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000" spc="-1" strike="noStrike">
                <a:solidFill>
                  <a:srgbClr val="000000"/>
                </a:solidFill>
                <a:latin typeface="Arial"/>
                <a:ea typeface="DejaVu Sans"/>
              </a:rPr>
              <a:t>Maintenance – bug fixes, security patches, feature upgrades, training</a:t>
            </a:r>
            <a:endParaRPr b="0" lang="en-AU" sz="20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3124080" y="6237360"/>
            <a:ext cx="2894400" cy="29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Insert competency code 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611280" y="61657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57200" y="274680"/>
            <a:ext cx="8228520" cy="7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latin typeface="Arial"/>
                <a:ea typeface="DejaVu Sans"/>
              </a:rPr>
              <a:t>Waterfall SDLC Model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504000" y="1152720"/>
            <a:ext cx="82285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Pros: Sequential, orderly, predictable – recipe approach.</a:t>
            </a:r>
            <a:endParaRPr b="0" lang="en-AU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Cons: Fantasy</a:t>
            </a:r>
            <a:endParaRPr b="0" lang="en-AU" sz="24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Client changes requirements during testing, the target audience changes, the market changes, time pressure, etc.</a:t>
            </a:r>
            <a:endParaRPr b="0" lang="en-AU" sz="2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Most popular models now? Waterfall / Agile / Rapid Prototyping very common</a:t>
            </a:r>
            <a:endParaRPr b="0" lang="en-AU" sz="24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3124080" y="6237360"/>
            <a:ext cx="2894400" cy="29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Insert competency code 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611280" y="61657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57200" y="274680"/>
            <a:ext cx="8228520" cy="7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latin typeface="Arial"/>
                <a:ea typeface="DejaVu Sans"/>
              </a:rPr>
              <a:t>In-class Exercise (30 minutes)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4000" y="1152720"/>
            <a:ext cx="82285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small groups, research/present one SDLC model</a:t>
            </a:r>
            <a:endParaRPr b="0" lang="en-AU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Iterative</a:t>
            </a:r>
            <a:endParaRPr b="0" lang="en-AU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Spiral</a:t>
            </a:r>
            <a:endParaRPr b="0" lang="en-AU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Prototyping</a:t>
            </a:r>
            <a:endParaRPr b="0" lang="en-AU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Agile / “Extreme” Programming</a:t>
            </a:r>
            <a:endParaRPr b="0" lang="en-AU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Others?</a:t>
            </a:r>
            <a:endParaRPr b="0" lang="en-AU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 me!</a:t>
            </a:r>
            <a:endParaRPr b="0" lang="en-AU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Brief description of the SDLC model</a:t>
            </a:r>
            <a:endParaRPr b="0" lang="en-AU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Define key terms (prototype, scrum, sprint)</a:t>
            </a:r>
            <a:endParaRPr b="0" lang="en-AU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Usage: is it ideal for critical / life-or-death systems? for rapid development?</a:t>
            </a:r>
            <a:endParaRPr b="0" lang="en-AU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Advantages / Disadvantages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3124080" y="6237360"/>
            <a:ext cx="2894400" cy="29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Insert competency code 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611280" y="61657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7200" y="274680"/>
            <a:ext cx="8228520" cy="7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latin typeface="Arial"/>
                <a:ea typeface="DejaVu Sans"/>
              </a:rPr>
              <a:t>Programming Errors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457200" y="1196640"/>
            <a:ext cx="82285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Syntax error</a:t>
            </a:r>
            <a:endParaRPr b="0" lang="en-AU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Interpreter can’t understand your code, dependent library not found</a:t>
            </a:r>
            <a:endParaRPr b="0" lang="en-AU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Why won’t this code run?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AU" sz="28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3124080" y="6237360"/>
            <a:ext cx="2894400" cy="29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Insert competency code 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611280" y="61657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1044360" y="3456000"/>
            <a:ext cx="7018920" cy="236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274680"/>
            <a:ext cx="8228520" cy="7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latin typeface="Arial"/>
                <a:ea typeface="DejaVu Sans"/>
              </a:rPr>
              <a:t>Programming Errors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457200" y="1196640"/>
            <a:ext cx="82285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Run-time error</a:t>
            </a:r>
            <a:endParaRPr b="0" lang="en-AU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  <a:ea typeface="DejaVu Sans"/>
              </a:rPr>
              <a:t>dividing by zero, a file is missing,</a:t>
            </a:r>
            <a:endParaRPr b="0" lang="en-AU" sz="20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  <a:ea typeface="DejaVu Sans"/>
              </a:rPr>
              <a:t>internet isn’t working – stop now</a:t>
            </a:r>
            <a:endParaRPr b="0" lang="en-AU" sz="20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  <a:ea typeface="DejaVu Sans"/>
              </a:rPr>
              <a:t>Python found problem at run-time (e.g. input: 0 people)</a:t>
            </a: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AU" sz="2000" spc="-1" strike="noStrike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124080" y="6237360"/>
            <a:ext cx="2894400" cy="29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Insert competency code 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611280" y="61657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514440" y="3401640"/>
            <a:ext cx="3588840" cy="127764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4608000" y="3456000"/>
            <a:ext cx="4262400" cy="122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274680"/>
            <a:ext cx="8228520" cy="7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latin typeface="Arial"/>
                <a:ea typeface="DejaVu Sans"/>
              </a:rPr>
              <a:t>Programming Errors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57200" y="1196640"/>
            <a:ext cx="82285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Logical error</a:t>
            </a:r>
            <a:endParaRPr b="0" lang="en-AU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  <a:ea typeface="DejaVu Sans"/>
              </a:rPr>
              <a:t>Everything works but result is unexpected (e.g. 1 + 2 = 99)</a:t>
            </a:r>
            <a:endParaRPr b="0" lang="en-AU" sz="20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  <a:ea typeface="DejaVu Sans"/>
              </a:rPr>
              <a:t>e.g. Count from 1-4</a:t>
            </a:r>
            <a:endParaRPr b="0" lang="en-AU" sz="20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  <a:ea typeface="DejaVu Sans"/>
              </a:rPr>
              <a:t>Why is this code wrong? Why didn’t Python warn us?</a:t>
            </a:r>
            <a:endParaRPr b="0" lang="en-AU" sz="20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3124080" y="6237360"/>
            <a:ext cx="2894400" cy="29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Insert competency code 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611280" y="61657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670320" y="3613680"/>
            <a:ext cx="4008960" cy="106560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6045480" y="3528000"/>
            <a:ext cx="865800" cy="1532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74680"/>
            <a:ext cx="8228520" cy="7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latin typeface="Arial"/>
                <a:ea typeface="DejaVu Sans"/>
              </a:rPr>
              <a:t>Debugging Tips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57200" y="1196640"/>
            <a:ext cx="82285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Class question: what works for you when resolving errors?</a:t>
            </a:r>
            <a:endParaRPr b="0" lang="en-A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Use print() statements to identify where you are and variable values</a:t>
            </a:r>
            <a:endParaRPr b="0" lang="en-A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Copy parts of your code segment into a new program</a:t>
            </a:r>
            <a:endParaRPr b="0" lang="en-A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Simplify and check each part – is this part doing what you want?</a:t>
            </a:r>
            <a:endParaRPr b="0" lang="en-A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Really stuck? Find a related, working example online – compare with your code.</a:t>
            </a:r>
            <a:endParaRPr b="0" lang="en-A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Sum=a+b+c isn’t working? Try: print(“a=” + str(a)) to see what each value is.</a:t>
            </a:r>
            <a:endParaRPr b="0" lang="en-AU" sz="22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3124080" y="6237360"/>
            <a:ext cx="2894400" cy="29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Insert competency code 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611280" y="61657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4680"/>
            <a:ext cx="8228520" cy="7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latin typeface="Arial"/>
                <a:ea typeface="DejaVu Sans"/>
              </a:rPr>
              <a:t>Debugging Tips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57200" y="1196640"/>
            <a:ext cx="82285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Google! Put “” around your error messages for specific phrase searches</a:t>
            </a:r>
            <a:endParaRPr b="0" lang="en-AU" sz="2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e.g. “can’t assign to literal” (make sure to include the “” quotes)</a:t>
            </a:r>
            <a:endParaRPr b="0" lang="en-A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Look for answers or ask questions on these sites: </a:t>
            </a:r>
            <a:endParaRPr b="0" lang="en-AU" sz="2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www.stackoverflow.com</a:t>
            </a:r>
            <a:endParaRPr b="0" lang="en-AU" sz="2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www.programiz.com/python-programming/examples</a:t>
            </a:r>
            <a:endParaRPr b="0" lang="en-AU" sz="2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wiki.python.org/moin/SimplePrograms</a:t>
            </a:r>
            <a:endParaRPr b="0" lang="en-AU" sz="22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3124080" y="6237360"/>
            <a:ext cx="2894400" cy="29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Insert competency code 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611280" y="61657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274680"/>
            <a:ext cx="8228520" cy="7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latin typeface="Arial"/>
                <a:ea typeface="DejaVu Sans"/>
              </a:rPr>
              <a:t>Debugging With Thonny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57200" y="1196640"/>
            <a:ext cx="82285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Use the debug icon    or Ctrl-F5 to start debugging</a:t>
            </a:r>
            <a:endParaRPr b="0" lang="en-A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Use the Step Over icon    or F6 to run the next line</a:t>
            </a:r>
            <a:endParaRPr b="0" lang="en-A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Use the Step Into icon    or F7 to evaluate expressions and go into functions, and to see intermediate calculations</a:t>
            </a:r>
            <a:endParaRPr b="0" lang="en-A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Show your variables while debugging to help with logical errors</a:t>
            </a:r>
            <a:endParaRPr b="0" lang="en-A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Watch this video:</a:t>
            </a:r>
            <a:endParaRPr b="0" lang="en-AU" sz="2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Debugging with Thonny</a:t>
            </a:r>
            <a:endParaRPr b="0" lang="en-AU" sz="22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3124080" y="6237360"/>
            <a:ext cx="2894400" cy="29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Insert competency code 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611280" y="61657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3587760" y="1296000"/>
            <a:ext cx="227520" cy="25596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3"/>
          <a:stretch/>
        </p:blipFill>
        <p:spPr>
          <a:xfrm>
            <a:off x="4032000" y="1806840"/>
            <a:ext cx="255960" cy="20844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4"/>
          <a:stretch/>
        </p:blipFill>
        <p:spPr>
          <a:xfrm>
            <a:off x="3960000" y="2377440"/>
            <a:ext cx="199080" cy="14184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5"/>
          <a:stretch/>
        </p:blipFill>
        <p:spPr>
          <a:xfrm>
            <a:off x="5852160" y="3960000"/>
            <a:ext cx="1923120" cy="178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274680"/>
            <a:ext cx="8228520" cy="7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latin typeface="Arial"/>
                <a:ea typeface="DejaVu Sans"/>
              </a:rPr>
              <a:t>Integrated Development Environments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40280" y="994320"/>
            <a:ext cx="82285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Common features</a:t>
            </a:r>
            <a:endParaRPr b="0" lang="en-AU" sz="2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Syntax highlighting</a:t>
            </a:r>
            <a:endParaRPr b="0" lang="en-AU" sz="2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Click-to-run integration with Python interpreter</a:t>
            </a:r>
            <a:endParaRPr b="0" lang="en-AU" sz="2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Run code one line at a time</a:t>
            </a:r>
            <a:endParaRPr b="0" lang="en-AU" sz="2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Real-time inspection/modification of variables</a:t>
            </a:r>
            <a:endParaRPr b="0" lang="en-AU" sz="2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Lookup of functions/parameters</a:t>
            </a:r>
            <a:endParaRPr b="0" lang="en-AU" sz="2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Online documentation of functions</a:t>
            </a:r>
            <a:endParaRPr b="0" lang="en-A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Visual IDEs</a:t>
            </a:r>
            <a:endParaRPr b="0" lang="en-AU" sz="2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Programming by drawing windows, placing buttons, making forms</a:t>
            </a:r>
            <a:endParaRPr b="0" lang="en-AU" sz="2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Examples: Microsoft Access, Lego Mindstorms</a:t>
            </a:r>
            <a:endParaRPr b="0" lang="en-AU" sz="22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3124080" y="6237360"/>
            <a:ext cx="2894400" cy="29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Insert competency code 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611280" y="61657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274680"/>
            <a:ext cx="8228520" cy="7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latin typeface="Arial"/>
                <a:ea typeface="DejaVu Sans"/>
              </a:rPr>
              <a:t>Simple IDE – repl.it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440280" y="994320"/>
            <a:ext cx="82285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Basic functionality – integrated Python interpreter, syntax colouring, run/stop, output window</a:t>
            </a:r>
            <a:endParaRPr b="0" lang="en-AU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AU" sz="22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3124080" y="6237360"/>
            <a:ext cx="2894400" cy="29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Insert competency code 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611280" y="61657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562680" y="2016000"/>
            <a:ext cx="7932600" cy="353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</TotalTime>
  <Application>LibreOffice/6.0.3.2$Linux_X86_64 LibreOffice_project/8f48d515416608e3a835360314dac7e47fd0b821</Application>
  <Words>20</Words>
  <Paragraphs>9</Paragraphs>
  <Company>TAFE Queensland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2014-05-08T05:39:35Z</dcterms:created>
  <dc:creator>Bailey, Luke</dc:creator>
  <dc:description/>
  <dc:language>en-AU</dc:language>
  <cp:lastModifiedBy/>
  <cp:lastPrinted>2014-09-10T00:08:46Z</cp:lastPrinted>
  <dcterms:modified xsi:type="dcterms:W3CDTF">2018-09-14T14:22:38Z</dcterms:modified>
  <cp:revision>60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TAFE Queensland</vt:lpwstr>
  </property>
  <property fmtid="{D5CDD505-2E9C-101B-9397-08002B2CF9AE}" pid="4" name="ContentTypeId">
    <vt:lpwstr>0x010100A33DF2CB7CBF21488CE24248D7EFC793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3</vt:i4>
  </property>
  <property fmtid="{D5CDD505-2E9C-101B-9397-08002B2CF9AE}" pid="10" name="PresentationFormat">
    <vt:lpwstr>On-screen Show (4:3)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3</vt:i4>
  </property>
</Properties>
</file>