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402" r:id="rId3"/>
    <p:sldId id="403" r:id="rId4"/>
    <p:sldId id="443" r:id="rId5"/>
    <p:sldId id="465" r:id="rId6"/>
    <p:sldId id="466" r:id="rId7"/>
    <p:sldId id="468" r:id="rId8"/>
    <p:sldId id="469" r:id="rId9"/>
    <p:sldId id="471" r:id="rId10"/>
    <p:sldId id="472" r:id="rId11"/>
    <p:sldId id="474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464" r:id="rId41"/>
    <p:sldId id="416" r:id="rId42"/>
    <p:sldId id="400" r:id="rId43"/>
    <p:sldId id="39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Spring Boot Components" id="{C0C02304-EEAE-459C-93B0-65892C930305}">
          <p14:sldIdLst>
            <p14:sldId id="465"/>
            <p14:sldId id="466"/>
            <p14:sldId id="468"/>
            <p14:sldId id="469"/>
            <p14:sldId id="471"/>
            <p14:sldId id="472"/>
            <p14:sldId id="474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Spring MVC" id="{EC79756F-24AF-4D7E-A575-6574611C49B3}">
          <p14:sldIdLst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Sprng Data" id="{B7B1070F-A4C1-41E2-B641-A150E1DA1FAE}">
          <p14:sldIdLst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Color</a:t>
            </a:r>
            <a:r>
              <a:rPr lang="en-US" baseline="0" dirty="0"/>
              <a:t> – Provided by Spring</a:t>
            </a:r>
            <a:br>
              <a:rPr lang="en-US" baseline="0" dirty="0"/>
            </a:br>
            <a:r>
              <a:rPr lang="en-US" baseline="0" dirty="0"/>
              <a:t>Purple Color – To Be Implemented by the Developer</a:t>
            </a:r>
            <a:br>
              <a:rPr lang="en-US" baseline="0" dirty="0"/>
            </a:br>
            <a:r>
              <a:rPr lang="en-US" baseline="0" dirty="0"/>
              <a:t>Green Color – Provided by Spring. Sometimes implemented by the developer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32.xml"/><Relationship Id="rId4" Type="http://schemas.openxmlformats.org/officeDocument/2006/relationships/slide" Target="slide4.xm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92500"/>
          </a:bodyPr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83" y="3219091"/>
            <a:ext cx="4673179" cy="24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5143" y="3581400"/>
            <a:ext cx="4800600" cy="31011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5484812" y="3581400"/>
            <a:ext cx="4800600" cy="310110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0812" y="1151121"/>
            <a:ext cx="36576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4375" y="2562639"/>
            <a:ext cx="19050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4452" y="2562451"/>
            <a:ext cx="2590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3000" y="2562452"/>
            <a:ext cx="2956538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5143" y="2562452"/>
            <a:ext cx="4114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4631" y="5414260"/>
            <a:ext cx="3181615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8039" y="4391440"/>
            <a:ext cx="4114800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2086" y="3836981"/>
            <a:ext cx="277662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3866" y="4837511"/>
            <a:ext cx="441801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1391" y="5715000"/>
            <a:ext cx="4418012" cy="601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98812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6212" y="1911592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7412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88486" y="1770151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3144" y="3291347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6951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6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71" y="2438400"/>
            <a:ext cx="10605426" cy="38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Expose different types of information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 application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634" y="2971800"/>
            <a:ext cx="116586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634" y="2438595"/>
            <a:ext cx="1165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1" y="4615327"/>
            <a:ext cx="9713554" cy="19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528503"/>
            <a:ext cx="57150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//Tradiotional Way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UserRepository userRepository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95298"/>
            <a:ext cx="5715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0234" y="2528503"/>
            <a:ext cx="57150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0234" y="1995298"/>
            <a:ext cx="5715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0012" y="1371600"/>
            <a:ext cx="6705600" cy="2514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79973" y="1371600"/>
            <a:ext cx="3962400" cy="2514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Java Config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Annotation Config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332412" y="1597978"/>
            <a:ext cx="2831395" cy="2051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Automatic Beans:</a:t>
            </a:r>
          </a:p>
          <a:p>
            <a:pPr marL="514350" indent="-514350">
              <a:buAutoNum type="arabicPeriod"/>
            </a:pPr>
            <a:r>
              <a:rPr lang="en-US" sz="2800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@Repository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5168485" y="4643372"/>
            <a:ext cx="6717127" cy="16649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Fully Configured System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8485569" y="1597978"/>
            <a:ext cx="3141365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Explicit Beans</a:t>
            </a:r>
          </a:p>
          <a:p>
            <a:pPr algn="ctr"/>
            <a:r>
              <a:rPr lang="en-US" sz="2800" dirty="0"/>
              <a:t>1. @Bean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8012" y="262382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09012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6993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IoC</a:t>
            </a:r>
          </a:p>
        </p:txBody>
      </p:sp>
    </p:spTree>
    <p:extLst>
      <p:ext uri="{BB962C8B-B14F-4D97-AF65-F5344CB8AC3E}">
        <p14:creationId xmlns:p14="http://schemas.microsoft.com/office/powerpoint/2010/main" val="83143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instantiated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Spring IoC</a:t>
            </a:r>
            <a:r>
              <a:rPr lang="en-US" dirty="0"/>
              <a:t> 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3124200"/>
            <a:ext cx="9982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25909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37212" y="3352800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67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4764629"/>
            <a:ext cx="58983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4212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2212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9574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7574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9974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4829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123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2938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4211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09893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79612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0612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4492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989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49573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0294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19974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28520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When Container is Shutdown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3805"/>
            <a:ext cx="99822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Мащабиране на слайд 3">
                <a:extLst>
                  <a:ext uri="{FF2B5EF4-FFF2-40B4-BE49-F238E27FC236}">
                    <a16:creationId xmlns:a16="http://schemas.microsoft.com/office/drawing/2014/main" id="{B4DB5550-3971-49DE-A557-28B046490C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7276405"/>
                  </p:ext>
                </p:extLst>
              </p:nvPr>
            </p:nvGraphicFramePr>
            <p:xfrm>
              <a:off x="4189412" y="1151121"/>
              <a:ext cx="3961368" cy="2228850"/>
            </p:xfrm>
            <a:graphic>
              <a:graphicData uri="http://schemas.microsoft.com/office/powerpoint/2016/slidezoom">
                <pslz:sldZm>
                  <pslz:sldZmObj sldId="465" cId="3137537680">
                    <pslz:zmPr id="{BAD32187-A1C1-424C-8B23-EE092F13379E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Мащабиране на слайд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4DB5550-3971-49DE-A557-28B046490C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412" y="1151121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Мащабиране на слайд 5">
                <a:extLst>
                  <a:ext uri="{FF2B5EF4-FFF2-40B4-BE49-F238E27FC236}">
                    <a16:creationId xmlns:a16="http://schemas.microsoft.com/office/drawing/2014/main" id="{6EF81731-504A-4089-901D-D924921A94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3614057"/>
                  </p:ext>
                </p:extLst>
              </p:nvPr>
            </p:nvGraphicFramePr>
            <p:xfrm>
              <a:off x="836612" y="3859954"/>
              <a:ext cx="3961368" cy="2228850"/>
            </p:xfrm>
            <a:graphic>
              <a:graphicData uri="http://schemas.microsoft.com/office/powerpoint/2016/slidezoom">
                <pslz:sldZm>
                  <pslz:sldZmObj sldId="488" cId="3236142833">
                    <pslz:zmPr id="{BAD1688B-E8D6-4D2A-A49A-4C1712C7484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Мащабиране на слайд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EF81731-504A-4089-901D-D924921A94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6612" y="385995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Мащабиране на слайд 7">
                <a:extLst>
                  <a:ext uri="{FF2B5EF4-FFF2-40B4-BE49-F238E27FC236}">
                    <a16:creationId xmlns:a16="http://schemas.microsoft.com/office/drawing/2014/main" id="{642481CB-F53B-4564-BA94-308C03041F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9531087"/>
                  </p:ext>
                </p:extLst>
              </p:nvPr>
            </p:nvGraphicFramePr>
            <p:xfrm>
              <a:off x="7466012" y="3859954"/>
              <a:ext cx="3961368" cy="2228850"/>
            </p:xfrm>
            <a:graphic>
              <a:graphicData uri="http://schemas.microsoft.com/office/powerpoint/2016/slidezoom">
                <pslz:sldZm>
                  <pslz:sldZmObj sldId="498" cId="2236055292">
                    <pslz:zmPr id="{2D21B0AA-7A49-40D5-9547-3A0CA8C75B0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1368" cy="22288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Мащабиране на слайд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42481CB-F53B-4564-BA94-308C03041F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6012" y="3859954"/>
                <a:ext cx="3961368" cy="22288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417723"/>
            <a:ext cx="9982200" cy="5278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Destroying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884518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47" y="4839070"/>
            <a:ext cx="3579675" cy="15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67689"/>
            <a:ext cx="11804822" cy="1423111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2877" y="3723861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1945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3792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1945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8149" y="3723861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49996" y="4487518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8149" y="5274365"/>
            <a:ext cx="1776120" cy="490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5549" y="3723861"/>
            <a:ext cx="3069685" cy="20673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09659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72331" y="3842702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1</a:t>
            </a:r>
            <a:endParaRPr lang="bg-BG" sz="2800" dirty="0"/>
          </a:p>
        </p:txBody>
      </p:sp>
      <p:sp>
        <p:nvSpPr>
          <p:cNvPr id="27" name="Rectangle 26"/>
          <p:cNvSpPr/>
          <p:nvPr/>
        </p:nvSpPr>
        <p:spPr>
          <a:xfrm>
            <a:off x="9572331" y="4512365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2</a:t>
            </a:r>
            <a:endParaRPr lang="bg-BG" sz="2800" dirty="0"/>
          </a:p>
        </p:txBody>
      </p:sp>
      <p:sp>
        <p:nvSpPr>
          <p:cNvPr id="28" name="Rectangle 27"/>
          <p:cNvSpPr/>
          <p:nvPr/>
        </p:nvSpPr>
        <p:spPr>
          <a:xfrm>
            <a:off x="9572331" y="5172619"/>
            <a:ext cx="1776120" cy="490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Dog 3</a:t>
            </a:r>
            <a:endParaRPr lang="bg-BG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094412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6925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6862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6925" y="4038600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3091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4299" y="5033341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5601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8391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8391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7622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8255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0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1327620"/>
            <a:ext cx="9577597" cy="111078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is Spring MVC?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25" y="2697956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4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3003737" y="3394238"/>
            <a:ext cx="146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Execute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Model-view-controller</a:t>
            </a:r>
            <a:r>
              <a:rPr lang="en-US" dirty="0"/>
              <a:t> (MVC) framework is designed around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DispatcherServlet</a:t>
            </a:r>
            <a:r>
              <a:rPr lang="en-US" dirty="0"/>
              <a:t> that dispatches requests to handlers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MVC?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1573647" y="3400592"/>
            <a:ext cx="1600199" cy="8188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</a:t>
            </a:r>
            <a:br>
              <a:rPr lang="en-US" dirty="0"/>
            </a:br>
            <a:r>
              <a:rPr lang="en-US" dirty="0"/>
              <a:t>Servlet</a:t>
            </a:r>
            <a:endParaRPr lang="bg-B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3212" y="3809999"/>
            <a:ext cx="1040598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1370" y="2540836"/>
            <a:ext cx="1333500" cy="7451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Mapping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4261370" y="3388863"/>
            <a:ext cx="1333500" cy="7960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</a:t>
            </a:r>
          </a:p>
          <a:p>
            <a:pPr algn="ctr"/>
            <a:r>
              <a:rPr lang="en-US" dirty="0"/>
              <a:t>Adapter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4261370" y="4287714"/>
            <a:ext cx="1333500" cy="7666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</a:p>
          <a:p>
            <a:pPr algn="ctr"/>
            <a:r>
              <a:rPr lang="en-US" dirty="0"/>
              <a:t>Resolver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702273" y="2585252"/>
            <a:ext cx="1656522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6682395" y="3534963"/>
            <a:ext cx="16764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Name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658238" y="5714940"/>
            <a:ext cx="1656523" cy="4277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1565433" y="5714940"/>
            <a:ext cx="1608413" cy="4277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9873695" y="2641512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bg-BG" dirty="0"/>
          </a:p>
        </p:txBody>
      </p:sp>
      <p:sp>
        <p:nvSpPr>
          <p:cNvPr id="23" name="Rectangle 22"/>
          <p:cNvSpPr/>
          <p:nvPr/>
        </p:nvSpPr>
        <p:spPr>
          <a:xfrm>
            <a:off x="9875454" y="3656283"/>
            <a:ext cx="1662000" cy="4277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bg-BG" dirty="0"/>
          </a:p>
        </p:txBody>
      </p:sp>
      <p:sp>
        <p:nvSpPr>
          <p:cNvPr id="25" name="Can 24"/>
          <p:cNvSpPr/>
          <p:nvPr/>
        </p:nvSpPr>
        <p:spPr>
          <a:xfrm>
            <a:off x="10049612" y="4671054"/>
            <a:ext cx="1371600" cy="9938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DB</a:t>
            </a:r>
            <a:endParaRPr lang="bg-BG" sz="2800" dirty="0"/>
          </a:p>
        </p:txBody>
      </p:sp>
      <p:sp>
        <p:nvSpPr>
          <p:cNvPr id="26" name="Rectangle 25"/>
          <p:cNvSpPr/>
          <p:nvPr/>
        </p:nvSpPr>
        <p:spPr>
          <a:xfrm>
            <a:off x="9551504" y="2261901"/>
            <a:ext cx="2257908" cy="384072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25849" y="2947917"/>
            <a:ext cx="786967" cy="4209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842771" y="2855405"/>
            <a:ext cx="585785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5326" y="3810000"/>
            <a:ext cx="757490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2400" y="4357262"/>
            <a:ext cx="790416" cy="54837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0595" y="3097743"/>
            <a:ext cx="0" cy="376564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42771" y="3786869"/>
            <a:ext cx="609113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581" y="4168980"/>
            <a:ext cx="0" cy="131742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7412" y="5928833"/>
            <a:ext cx="3024472" cy="0"/>
          </a:xfrm>
          <a:prstGeom prst="straightConnector1">
            <a:avLst/>
          </a:prstGeom>
          <a:ln w="63500">
            <a:solidFill>
              <a:schemeClr val="bg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23908" y="5928833"/>
            <a:ext cx="999206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609012" y="2811897"/>
            <a:ext cx="585785" cy="0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1437" y="3202198"/>
            <a:ext cx="12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68174" y="2298338"/>
            <a:ext cx="146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Controller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4597" y="4551674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Resolve 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244939" y="5131799"/>
            <a:ext cx="972554" cy="530293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4405" y="5474982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69090" y="4349730"/>
            <a:ext cx="1154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99137" y="6082982"/>
            <a:ext cx="241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8815" y="5317973"/>
            <a:ext cx="13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3854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60" grpId="0"/>
      <p:bldP spid="61" grpId="0"/>
      <p:bldP spid="68" grpId="0"/>
      <p:bldP spid="72" grpId="0"/>
      <p:bldP spid="73" grpId="0"/>
      <p:bldP spid="7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8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Response</a:t>
            </a:r>
            <a:br>
              <a:rPr lang="en-US" sz="2800" dirty="0"/>
            </a:br>
            <a:r>
              <a:rPr lang="en-US" sz="2800" dirty="0"/>
              <a:t>(html, json, xml)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Control Flow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7116" y="101012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3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cxnSp>
        <p:nvCxnSpPr>
          <p:cNvPr id="16" name="Straight Arrow Connector 15"/>
          <p:cNvCxnSpPr>
            <a:endCxn id="17" idx="3"/>
          </p:cNvCxnSpPr>
          <p:nvPr/>
        </p:nvCxnSpPr>
        <p:spPr>
          <a:xfrm flipV="1">
            <a:off x="6282611" y="2801472"/>
            <a:ext cx="3081865" cy="205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99675" y="3653451"/>
            <a:ext cx="196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Action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196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Model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01699" y="4082038"/>
            <a:ext cx="110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Notify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6969" y="3876511"/>
            <a:ext cx="1305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</a:t>
            </a:r>
            <a:br>
              <a:rPr lang="en-US" sz="2800" dirty="0"/>
            </a:br>
            <a:r>
              <a:rPr lang="en-US" sz="28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7103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1905000"/>
            <a:ext cx="9982200" cy="34200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@ResponseBody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getDogHomePage(){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dog page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3717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01" y="4129685"/>
            <a:ext cx="4656414" cy="2395317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132012" y="1264352"/>
            <a:ext cx="1752600" cy="55392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Controller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7290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6683" y="3450361"/>
            <a:ext cx="1638529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493983" y="4648200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167349" y="3852725"/>
            <a:ext cx="1636643" cy="553920"/>
          </a:xfrm>
          <a:prstGeom prst="wedgeRoundRectCallout">
            <a:avLst>
              <a:gd name="adj1" fmla="val 44069"/>
              <a:gd name="adj2" fmla="val -775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Text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Get Requests</a:t>
            </a:r>
            <a:endParaRPr lang="bg-BG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1905000"/>
            <a:ext cx="9982200" cy="3048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cat-page.html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1371795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197290" y="2850380"/>
            <a:ext cx="2878321" cy="553920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Mapping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46683" y="3505199"/>
            <a:ext cx="1638529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037012" y="4386227"/>
            <a:ext cx="1638529" cy="553920"/>
          </a:xfrm>
          <a:prstGeom prst="wedgeRoundRectCallout">
            <a:avLst>
              <a:gd name="adj1" fmla="val -10474"/>
              <a:gd name="adj2" fmla="val -721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65" y="4317977"/>
            <a:ext cx="4771947" cy="220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523805"/>
            <a:ext cx="99822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getHomeCatPage(){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new-cat.html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51" y="3293011"/>
            <a:ext cx="6370872" cy="333022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722812" y="1786183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Starting route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3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– </a:t>
            </a:r>
            <a:r>
              <a:rPr lang="en-US"/>
              <a:t>Post Requests (1)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523805"/>
            <a:ext cx="9982200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@PostMapping("")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addCat(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catName,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@RequestParam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catAge){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System.out.println(String.format("Cat Name: %s, Cat Age: %d", catName, catAge));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redirect:/cat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990600"/>
            <a:ext cx="99822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86" y="5637110"/>
            <a:ext cx="6399462" cy="788203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609556" y="2831836"/>
            <a:ext cx="2444991" cy="499081"/>
          </a:xfrm>
          <a:prstGeom prst="wedgeRoundRectCallout">
            <a:avLst>
              <a:gd name="adj1" fmla="val -37647"/>
              <a:gd name="adj2" fmla="val 68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Request </a:t>
            </a:r>
            <a:r>
              <a:rPr lang="en-US" sz="2800" dirty="0" err="1">
                <a:solidFill>
                  <a:srgbClr val="FFFFFF"/>
                </a:solidFill>
              </a:rPr>
              <a:t>param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865812" y="4765345"/>
            <a:ext cx="2444991" cy="499081"/>
          </a:xfrm>
          <a:prstGeom prst="wedgeRoundRectCallout">
            <a:avLst>
              <a:gd name="adj1" fmla="val -54870"/>
              <a:gd name="adj2" fmla="val 205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Redirect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Views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523805"/>
            <a:ext cx="10958400" cy="34370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@GetMapping("/dog")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ModelAndView getDogHomePage(ModelAndView modelAndView){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modelAndView.setViewName("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dog-page.html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9906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63" y="4232566"/>
            <a:ext cx="5484675" cy="2362131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466012" y="2379104"/>
            <a:ext cx="2590800" cy="499081"/>
          </a:xfrm>
          <a:prstGeom prst="wedgeRoundRectCallout">
            <a:avLst>
              <a:gd name="adj1" fmla="val -37647"/>
              <a:gd name="adj2" fmla="val 68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Model and View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8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Variables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3294" y="1752405"/>
            <a:ext cx="10958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@RequestMapping("/cat")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CatController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@GetMapping("/edit/{catId}")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@ResponseBody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editCat(@PathVariable long catId){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String.valueOf(catId);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3294" y="12192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052494" y="3157691"/>
            <a:ext cx="2444991" cy="499081"/>
          </a:xfrm>
          <a:prstGeom prst="wedgeRoundRectCallout">
            <a:avLst>
              <a:gd name="adj1" fmla="val -55362"/>
              <a:gd name="adj2" fmla="val 22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Path Variable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92" y="4538870"/>
            <a:ext cx="2985039" cy="21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446212" y="53340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MVC Demo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01" y="1371600"/>
            <a:ext cx="3213818" cy="32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1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293812" y="51816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84" y="1676400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5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Database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925820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Entities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View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23212" y="5893459"/>
            <a:ext cx="152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5241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81005"/>
            <a:ext cx="10958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spring.datasource.driverClassName=com.mysql.jdbc.Driver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spring.datasource.url=jdbc:mysql://localhost:3306/cat_store?useSSL=false&amp;createDatabaseIfNotExist=true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spring.datasource.username=root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spring.datasource.password=1234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spring.jpa.properties.hibernate.dialect=org.hibernate.dialect.MySQL5InnoDBDialect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spring.jpa.properties.hibernate.format_sql=TRUE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spring.jpa.hibernate.ddl-auto=update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1447800"/>
            <a:ext cx="10958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8648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753879"/>
          </a:xfrm>
        </p:spPr>
        <p:txBody>
          <a:bodyPr/>
          <a:lstStyle/>
          <a:p>
            <a:r>
              <a:rPr lang="en-US" dirty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43820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050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98247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entities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3886200"/>
            <a:ext cx="11582400" cy="1190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CatRepository extends CrudRepository&lt;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352995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 Layer</a:t>
            </a:r>
            <a:r>
              <a:rPr lang="en-US" dirty="0"/>
              <a:t>.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2438205"/>
            <a:ext cx="11582400" cy="416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CatRepository catRepository;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buyCat(CatModel catModel)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Implement the method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1905000"/>
            <a:ext cx="11582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305613" y="551227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Spring Data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85" y="1905000"/>
            <a:ext cx="2719852" cy="27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4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Boot - Opinionated view </a:t>
            </a:r>
            <a:r>
              <a:rPr lang="en-US" sz="3200" dirty="0"/>
              <a:t>of building </a:t>
            </a:r>
            <a:br>
              <a:rPr lang="en-US" sz="3200" dirty="0"/>
            </a:br>
            <a:r>
              <a:rPr lang="en-US" sz="3200" dirty="0"/>
              <a:t>production-ready Spring applications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MVC - MVC </a:t>
            </a:r>
            <a:r>
              <a:rPr lang="en-US" sz="3200" dirty="0"/>
              <a:t>framework that has three</a:t>
            </a:r>
            <a:br>
              <a:rPr lang="en-US" sz="3200" dirty="0"/>
            </a:br>
            <a:r>
              <a:rPr lang="en-US" sz="3200" dirty="0"/>
              <a:t>main components: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 - </a:t>
            </a:r>
            <a:r>
              <a:rPr lang="en-US" sz="3000" dirty="0"/>
              <a:t>controls the application flow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 - </a:t>
            </a:r>
            <a:r>
              <a:rPr lang="en-US" sz="3000" dirty="0"/>
              <a:t>presentation layer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Model - </a:t>
            </a:r>
            <a:r>
              <a:rPr lang="en-US" sz="3000" dirty="0"/>
              <a:t>data component with the main logic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Spring Data -</a:t>
            </a:r>
            <a:r>
              <a:rPr lang="en-US" sz="3200" dirty="0"/>
              <a:t> Responsible for database related</a:t>
            </a:r>
            <a:br>
              <a:rPr lang="en-US" sz="3200" dirty="0"/>
            </a:br>
            <a:r>
              <a:rPr lang="en-US" sz="3200" dirty="0"/>
              <a:t>operations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171833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675857"/>
            <a:ext cx="2108746" cy="2282193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B7F1BF8-83B2-4280-AFAC-7C68006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4337224"/>
            <a:ext cx="3099346" cy="16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What is Spring Boot?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623698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Opinionated view </a:t>
            </a:r>
            <a:r>
              <a:rPr lang="en-US" dirty="0"/>
              <a:t>of building production-ready Spring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16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371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60" y="1905000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63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51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1947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6587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1504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4421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0219" y="4150453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4012" y="4487825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https://start.spring.io/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18" y="1779134"/>
            <a:ext cx="10328811" cy="47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tools</a:t>
            </a:r>
            <a:r>
              <a:rPr lang="en-US" dirty="0"/>
              <a:t> that can make the application development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faster</a:t>
            </a:r>
            <a:r>
              <a:rPr lang="en-US" dirty="0"/>
              <a:t> and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enjoyable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3670" y="3407888"/>
            <a:ext cx="11658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3670" y="2874683"/>
            <a:ext cx="1165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6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2438400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1612" y="2780778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79412" y="3602359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1012" y="5123389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5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components: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Starters - </a:t>
            </a:r>
            <a:r>
              <a:rPr lang="en-US" dirty="0"/>
              <a:t>combine a group of common or related dependencies into single dependency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Auto-Configuration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GB" dirty="0"/>
              <a:t>reduce the Spring Configuration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CLI 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Spring Boot Actuator – </a:t>
            </a:r>
            <a:r>
              <a:rPr lang="en-GB" dirty="0"/>
              <a:t>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3733800"/>
            <a:ext cx="2612441" cy="26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516</TotalTime>
  <Words>1524</Words>
  <Application>Microsoft Office PowerPoint</Application>
  <PresentationFormat>Custom</PresentationFormat>
  <Paragraphs>425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 Lifecycle</vt:lpstr>
      <vt:lpstr>Bean Lifecycle Demo (1)</vt:lpstr>
      <vt:lpstr>Bean Lifecycle Demo (2)</vt:lpstr>
      <vt:lpstr>Bean Scope</vt:lpstr>
      <vt:lpstr>What is Spring MVC?</vt:lpstr>
      <vt:lpstr>What is Spring MVC?</vt:lpstr>
      <vt:lpstr>MVC – Control Flow</vt:lpstr>
      <vt:lpstr>Controllers</vt:lpstr>
      <vt:lpstr>Actions – Get Requests</vt:lpstr>
      <vt:lpstr>Actions – Post Requests (1)</vt:lpstr>
      <vt:lpstr>Actions – Post Requests (1)</vt:lpstr>
      <vt:lpstr>Models and Views</vt:lpstr>
      <vt:lpstr>Path Variables</vt:lpstr>
      <vt:lpstr>PowerPoint Presentation</vt:lpstr>
      <vt:lpstr>PowerPoint Presentation</vt:lpstr>
      <vt:lpstr>Overall Architecture</vt:lpstr>
      <vt:lpstr>Application Properties</vt:lpstr>
      <vt:lpstr>Entities</vt:lpstr>
      <vt:lpstr>Repositories</vt:lpstr>
      <vt:lpstr>Services</vt:lpstr>
      <vt:lpstr>PowerPoint Presentation</vt:lpstr>
      <vt:lpstr>Summary</vt:lpstr>
      <vt:lpstr>Java MVC Frameworks – Spring Boot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207</cp:revision>
  <dcterms:created xsi:type="dcterms:W3CDTF">2014-01-02T17:00:34Z</dcterms:created>
  <dcterms:modified xsi:type="dcterms:W3CDTF">2018-07-03T15:01:42Z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