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8" r:id="rId5"/>
    <p:sldId id="269" r:id="rId6"/>
    <p:sldId id="260" r:id="rId7"/>
    <p:sldId id="261" r:id="rId8"/>
    <p:sldId id="262" r:id="rId9"/>
    <p:sldId id="263" r:id="rId10"/>
    <p:sldId id="264" r:id="rId11"/>
    <p:sldId id="265" r:id="rId12"/>
    <p:sldId id="266" r:id="rId13"/>
    <p:sldId id="267" r:id="rId14"/>
    <p:sldId id="25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901"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BF8A20-256B-466E-831E-3DB86B579DA5}"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233687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8A20-256B-466E-831E-3DB86B579DA5}"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279400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8A20-256B-466E-831E-3DB86B579DA5}"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08E21-4A0F-4228-8247-3ADB8E1B18B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648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8A20-256B-466E-831E-3DB86B579DA5}"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369762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8A20-256B-466E-831E-3DB86B579DA5}"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08E21-4A0F-4228-8247-3ADB8E1B18B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9130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8A20-256B-466E-831E-3DB86B579DA5}"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2847203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F8A20-256B-466E-831E-3DB86B579DA5}"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2213398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F8A20-256B-466E-831E-3DB86B579DA5}"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50129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F8A20-256B-466E-831E-3DB86B579DA5}"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1483363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F8A20-256B-466E-831E-3DB86B579DA5}"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128405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F8A20-256B-466E-831E-3DB86B579DA5}"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220288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F8A20-256B-466E-831E-3DB86B579DA5}"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98896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BF8A20-256B-466E-831E-3DB86B579DA5}"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396151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F8A20-256B-466E-831E-3DB86B579DA5}"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49371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BF8A20-256B-466E-831E-3DB86B579DA5}"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348817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F8A20-256B-466E-831E-3DB86B579DA5}"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08E21-4A0F-4228-8247-3ADB8E1B18B1}" type="slidenum">
              <a:rPr lang="en-US" smtClean="0"/>
              <a:t>‹#›</a:t>
            </a:fld>
            <a:endParaRPr lang="en-US"/>
          </a:p>
        </p:txBody>
      </p:sp>
    </p:spTree>
    <p:extLst>
      <p:ext uri="{BB962C8B-B14F-4D97-AF65-F5344CB8AC3E}">
        <p14:creationId xmlns:p14="http://schemas.microsoft.com/office/powerpoint/2010/main" val="64868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F8A20-256B-466E-831E-3DB86B579DA5}" type="datetimeFigureOut">
              <a:rPr lang="en-US" smtClean="0"/>
              <a:t>2/3/2025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108E21-4A0F-4228-8247-3ADB8E1B18B1}" type="slidenum">
              <a:rPr lang="en-US" smtClean="0"/>
              <a:t>‹#›</a:t>
            </a:fld>
            <a:endParaRPr lang="en-US"/>
          </a:p>
        </p:txBody>
      </p:sp>
    </p:spTree>
    <p:extLst>
      <p:ext uri="{BB962C8B-B14F-4D97-AF65-F5344CB8AC3E}">
        <p14:creationId xmlns:p14="http://schemas.microsoft.com/office/powerpoint/2010/main" val="957178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E436-5CEC-17C3-6DB3-A2EBDAE2CBEE}"/>
              </a:ext>
            </a:extLst>
          </p:cNvPr>
          <p:cNvSpPr>
            <a:spLocks noGrp="1"/>
          </p:cNvSpPr>
          <p:nvPr>
            <p:ph type="ctrTitle"/>
          </p:nvPr>
        </p:nvSpPr>
        <p:spPr>
          <a:xfrm>
            <a:off x="930292" y="844914"/>
            <a:ext cx="9043702" cy="1124564"/>
          </a:xfrm>
        </p:spPr>
        <p:txBody>
          <a:bodyPr/>
          <a:lstStyle/>
          <a:p>
            <a:pPr algn="l"/>
            <a:r>
              <a:rPr lang="en-US" sz="6600" dirty="0"/>
              <a:t>What is a SOC Analyst</a:t>
            </a:r>
          </a:p>
        </p:txBody>
      </p:sp>
      <p:sp>
        <p:nvSpPr>
          <p:cNvPr id="3" name="Subtitle 2">
            <a:extLst>
              <a:ext uri="{FF2B5EF4-FFF2-40B4-BE49-F238E27FC236}">
                <a16:creationId xmlns:a16="http://schemas.microsoft.com/office/drawing/2014/main" id="{4D9FED71-2E89-1B12-B718-4D7B6746295F}"/>
              </a:ext>
            </a:extLst>
          </p:cNvPr>
          <p:cNvSpPr>
            <a:spLocks noGrp="1"/>
          </p:cNvSpPr>
          <p:nvPr>
            <p:ph type="subTitle" idx="1"/>
          </p:nvPr>
        </p:nvSpPr>
        <p:spPr>
          <a:xfrm>
            <a:off x="261257" y="3922214"/>
            <a:ext cx="7723728" cy="2752906"/>
          </a:xfrm>
        </p:spPr>
        <p:txBody>
          <a:bodyPr>
            <a:normAutofit fontScale="32500" lnSpcReduction="20000"/>
          </a:bodyPr>
          <a:lstStyle/>
          <a:p>
            <a:pPr algn="l"/>
            <a:r>
              <a:rPr lang="en-US" sz="11200" dirty="0"/>
              <a:t>By</a:t>
            </a:r>
            <a:r>
              <a:rPr lang="en-US" sz="9800" dirty="0"/>
              <a:t>: </a:t>
            </a:r>
            <a:r>
              <a:rPr lang="en-US" sz="14400" b="1" dirty="0">
                <a:solidFill>
                  <a:schemeClr val="accent2">
                    <a:lumMod val="50000"/>
                  </a:schemeClr>
                </a:solidFill>
              </a:rPr>
              <a:t>Joe McClendon</a:t>
            </a:r>
          </a:p>
          <a:p>
            <a:pPr algn="l"/>
            <a:endParaRPr lang="en-US" sz="9800" dirty="0"/>
          </a:p>
          <a:p>
            <a:pPr algn="l"/>
            <a:r>
              <a:rPr lang="en-US" sz="14400" b="1" dirty="0">
                <a:solidFill>
                  <a:schemeClr val="accent1">
                    <a:lumMod val="75000"/>
                  </a:schemeClr>
                </a:solidFill>
              </a:rPr>
              <a:t>CIS 260 (Project)</a:t>
            </a:r>
          </a:p>
          <a:p>
            <a:pPr algn="l"/>
            <a:endParaRPr lang="en-US" sz="9800" dirty="0"/>
          </a:p>
          <a:p>
            <a:r>
              <a:rPr lang="en-US" sz="3200" dirty="0"/>
              <a:t> </a:t>
            </a:r>
          </a:p>
        </p:txBody>
      </p:sp>
    </p:spTree>
    <p:extLst>
      <p:ext uri="{BB962C8B-B14F-4D97-AF65-F5344CB8AC3E}">
        <p14:creationId xmlns:p14="http://schemas.microsoft.com/office/powerpoint/2010/main" val="336290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3A2-1AE3-65A0-A723-7E2018E78E3D}"/>
              </a:ext>
            </a:extLst>
          </p:cNvPr>
          <p:cNvSpPr>
            <a:spLocks noGrp="1"/>
          </p:cNvSpPr>
          <p:nvPr>
            <p:ph type="title"/>
          </p:nvPr>
        </p:nvSpPr>
        <p:spPr/>
        <p:txBody>
          <a:bodyPr>
            <a:normAutofit fontScale="90000"/>
          </a:bodyPr>
          <a:lstStyle/>
          <a:p>
            <a:r>
              <a:rPr lang="en-US" sz="7200" dirty="0"/>
              <a:t>Case Studies</a:t>
            </a:r>
            <a:br>
              <a:rPr lang="en-US" sz="7200" dirty="0"/>
            </a:br>
            <a:br>
              <a:rPr lang="en-US" sz="7200" dirty="0"/>
            </a:br>
            <a:br>
              <a:rPr lang="en-US" sz="7200" dirty="0"/>
            </a:br>
            <a:br>
              <a:rPr lang="en-US" sz="7200" dirty="0"/>
            </a:br>
            <a:r>
              <a:rPr lang="en-US" sz="7200" dirty="0">
                <a:solidFill>
                  <a:schemeClr val="tx2">
                    <a:lumMod val="60000"/>
                    <a:lumOff val="40000"/>
                  </a:schemeClr>
                </a:solidFill>
              </a:rPr>
              <a:t>Real-World Examples</a:t>
            </a:r>
            <a:br>
              <a:rPr lang="en-US" sz="7200" dirty="0"/>
            </a:br>
            <a:r>
              <a:rPr lang="en-US" sz="7200" dirty="0">
                <a:solidFill>
                  <a:schemeClr val="bg1">
                    <a:lumMod val="50000"/>
                  </a:schemeClr>
                </a:solidFill>
              </a:rPr>
              <a:t>Lessons Learned</a:t>
            </a:r>
          </a:p>
        </p:txBody>
      </p:sp>
    </p:spTree>
    <p:extLst>
      <p:ext uri="{BB962C8B-B14F-4D97-AF65-F5344CB8AC3E}">
        <p14:creationId xmlns:p14="http://schemas.microsoft.com/office/powerpoint/2010/main" val="64571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9648-2A11-3D01-1FC6-C3BF7249EF8D}"/>
              </a:ext>
            </a:extLst>
          </p:cNvPr>
          <p:cNvSpPr>
            <a:spLocks noGrp="1"/>
          </p:cNvSpPr>
          <p:nvPr>
            <p:ph type="title"/>
          </p:nvPr>
        </p:nvSpPr>
        <p:spPr/>
        <p:txBody>
          <a:bodyPr>
            <a:normAutofit fontScale="90000"/>
          </a:bodyPr>
          <a:lstStyle/>
          <a:p>
            <a:r>
              <a:rPr lang="en-US" sz="7200" dirty="0"/>
              <a:t>SOC Implementation</a:t>
            </a:r>
            <a:br>
              <a:rPr lang="en-US" sz="7200" dirty="0"/>
            </a:br>
            <a:br>
              <a:rPr lang="en-US" sz="7200" dirty="0"/>
            </a:br>
            <a:br>
              <a:rPr lang="en-US" sz="7200" dirty="0"/>
            </a:br>
            <a:r>
              <a:rPr lang="en-US" sz="6000" dirty="0">
                <a:solidFill>
                  <a:schemeClr val="tx1">
                    <a:lumMod val="95000"/>
                    <a:lumOff val="5000"/>
                  </a:schemeClr>
                </a:solidFill>
              </a:rPr>
              <a:t>Objectives</a:t>
            </a:r>
            <a:br>
              <a:rPr lang="en-US" sz="6000" dirty="0"/>
            </a:br>
            <a:r>
              <a:rPr lang="en-US" sz="6000" dirty="0">
                <a:solidFill>
                  <a:schemeClr val="tx2">
                    <a:lumMod val="60000"/>
                    <a:lumOff val="40000"/>
                  </a:schemeClr>
                </a:solidFill>
              </a:rPr>
              <a:t>Scope</a:t>
            </a:r>
            <a:br>
              <a:rPr lang="en-US" sz="6000" dirty="0"/>
            </a:br>
            <a:r>
              <a:rPr lang="en-US" sz="6000" dirty="0">
                <a:solidFill>
                  <a:schemeClr val="accent3">
                    <a:lumMod val="50000"/>
                  </a:schemeClr>
                </a:solidFill>
              </a:rPr>
              <a:t>Timeline</a:t>
            </a:r>
            <a:br>
              <a:rPr lang="en-US" sz="6000" dirty="0"/>
            </a:br>
            <a:r>
              <a:rPr lang="en-US" sz="6000" dirty="0">
                <a:solidFill>
                  <a:schemeClr val="accent2">
                    <a:lumMod val="50000"/>
                  </a:schemeClr>
                </a:solidFill>
              </a:rPr>
              <a:t>Budget </a:t>
            </a:r>
          </a:p>
        </p:txBody>
      </p:sp>
    </p:spTree>
    <p:extLst>
      <p:ext uri="{BB962C8B-B14F-4D97-AF65-F5344CB8AC3E}">
        <p14:creationId xmlns:p14="http://schemas.microsoft.com/office/powerpoint/2010/main" val="415650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E658-D6BD-8808-E29C-13544BB8ADAD}"/>
              </a:ext>
            </a:extLst>
          </p:cNvPr>
          <p:cNvSpPr>
            <a:spLocks noGrp="1"/>
          </p:cNvSpPr>
          <p:nvPr>
            <p:ph type="title"/>
          </p:nvPr>
        </p:nvSpPr>
        <p:spPr/>
        <p:txBody>
          <a:bodyPr>
            <a:normAutofit fontScale="90000"/>
          </a:bodyPr>
          <a:lstStyle/>
          <a:p>
            <a:r>
              <a:rPr lang="en-US" sz="7200" dirty="0"/>
              <a:t>Conclusion</a:t>
            </a:r>
            <a:br>
              <a:rPr lang="en-US" sz="7200" dirty="0"/>
            </a:br>
            <a:br>
              <a:rPr lang="en-US" sz="7200" dirty="0"/>
            </a:br>
            <a:br>
              <a:rPr lang="en-US" sz="7200" dirty="0"/>
            </a:br>
            <a:br>
              <a:rPr lang="en-US" sz="7200" dirty="0"/>
            </a:br>
            <a:r>
              <a:rPr lang="en-US" sz="7200" dirty="0">
                <a:solidFill>
                  <a:schemeClr val="accent4">
                    <a:lumMod val="50000"/>
                  </a:schemeClr>
                </a:solidFill>
              </a:rPr>
              <a:t>Summary</a:t>
            </a:r>
            <a:br>
              <a:rPr lang="en-US" sz="7200" dirty="0"/>
            </a:br>
            <a:r>
              <a:rPr lang="en-US" sz="7200" dirty="0">
                <a:solidFill>
                  <a:schemeClr val="tx2">
                    <a:lumMod val="50000"/>
                  </a:schemeClr>
                </a:solidFill>
              </a:rPr>
              <a:t>Q&amp;A</a:t>
            </a:r>
          </a:p>
        </p:txBody>
      </p:sp>
    </p:spTree>
    <p:extLst>
      <p:ext uri="{BB962C8B-B14F-4D97-AF65-F5344CB8AC3E}">
        <p14:creationId xmlns:p14="http://schemas.microsoft.com/office/powerpoint/2010/main" val="385948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D276-9A71-4DBB-7D4E-908BB29543C6}"/>
              </a:ext>
            </a:extLst>
          </p:cNvPr>
          <p:cNvSpPr>
            <a:spLocks noGrp="1"/>
          </p:cNvSpPr>
          <p:nvPr>
            <p:ph type="title"/>
          </p:nvPr>
        </p:nvSpPr>
        <p:spPr/>
        <p:txBody>
          <a:bodyPr>
            <a:normAutofit fontScale="90000"/>
          </a:bodyPr>
          <a:lstStyle/>
          <a:p>
            <a:r>
              <a:rPr lang="en-US" sz="8000" dirty="0"/>
              <a:t>References</a:t>
            </a:r>
            <a:br>
              <a:rPr lang="en-US" sz="8000" dirty="0"/>
            </a:br>
            <a:br>
              <a:rPr lang="en-US" sz="7200" dirty="0"/>
            </a:br>
            <a:br>
              <a:rPr lang="en-US" sz="7200" dirty="0"/>
            </a:br>
            <a:br>
              <a:rPr lang="en-US" sz="7200" dirty="0"/>
            </a:br>
            <a:r>
              <a:rPr lang="en-US" sz="7200" dirty="0">
                <a:solidFill>
                  <a:schemeClr val="tx2">
                    <a:lumMod val="50000"/>
                  </a:schemeClr>
                </a:solidFill>
              </a:rPr>
              <a:t>Citations</a:t>
            </a:r>
            <a:br>
              <a:rPr lang="en-US" sz="7200" dirty="0"/>
            </a:br>
            <a:endParaRPr lang="en-US" sz="7200" dirty="0"/>
          </a:p>
        </p:txBody>
      </p:sp>
    </p:spTree>
    <p:extLst>
      <p:ext uri="{BB962C8B-B14F-4D97-AF65-F5344CB8AC3E}">
        <p14:creationId xmlns:p14="http://schemas.microsoft.com/office/powerpoint/2010/main" val="11097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7AFD64-1861-0DAB-EBFE-DFB3B28B9C59}"/>
              </a:ext>
            </a:extLst>
          </p:cNvPr>
          <p:cNvPicPr>
            <a:picLocks noChangeAspect="1"/>
          </p:cNvPicPr>
          <p:nvPr/>
        </p:nvPicPr>
        <p:blipFill>
          <a:blip r:embed="rId2"/>
          <a:stretch>
            <a:fillRect/>
          </a:stretch>
        </p:blipFill>
        <p:spPr>
          <a:xfrm>
            <a:off x="0" y="1619480"/>
            <a:ext cx="12192000" cy="5238520"/>
          </a:xfrm>
          <a:prstGeom prst="rect">
            <a:avLst/>
          </a:prstGeom>
        </p:spPr>
      </p:pic>
      <p:sp>
        <p:nvSpPr>
          <p:cNvPr id="10" name="TextBox 9">
            <a:extLst>
              <a:ext uri="{FF2B5EF4-FFF2-40B4-BE49-F238E27FC236}">
                <a16:creationId xmlns:a16="http://schemas.microsoft.com/office/drawing/2014/main" id="{55BF5EDD-EF95-D895-0060-1CA2383075B0}"/>
              </a:ext>
            </a:extLst>
          </p:cNvPr>
          <p:cNvSpPr txBox="1"/>
          <p:nvPr/>
        </p:nvSpPr>
        <p:spPr>
          <a:xfrm>
            <a:off x="826264" y="132202"/>
            <a:ext cx="10278737" cy="1446550"/>
          </a:xfrm>
          <a:prstGeom prst="rect">
            <a:avLst/>
          </a:prstGeom>
          <a:noFill/>
        </p:spPr>
        <p:txBody>
          <a:bodyPr wrap="square" rtlCol="0">
            <a:spAutoFit/>
          </a:bodyPr>
          <a:lstStyle/>
          <a:p>
            <a:pPr algn="ctr"/>
            <a:r>
              <a:rPr lang="en-US" sz="8800" b="1" dirty="0" err="1">
                <a:solidFill>
                  <a:srgbClr val="FF0000"/>
                </a:solidFill>
              </a:rPr>
              <a:t>Cyber</a:t>
            </a:r>
            <a:r>
              <a:rPr lang="en-US" sz="8800" b="1" dirty="0" err="1">
                <a:solidFill>
                  <a:schemeClr val="tx2"/>
                </a:solidFill>
              </a:rPr>
              <a:t>Security</a:t>
            </a:r>
            <a:r>
              <a:rPr lang="en-US" sz="8800" b="1" dirty="0"/>
              <a:t> </a:t>
            </a:r>
          </a:p>
        </p:txBody>
      </p:sp>
    </p:spTree>
    <p:extLst>
      <p:ext uri="{BB962C8B-B14F-4D97-AF65-F5344CB8AC3E}">
        <p14:creationId xmlns:p14="http://schemas.microsoft.com/office/powerpoint/2010/main" val="96927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39BF-984A-48D4-9972-09462F99D851}"/>
              </a:ext>
            </a:extLst>
          </p:cNvPr>
          <p:cNvSpPr>
            <a:spLocks noGrp="1"/>
          </p:cNvSpPr>
          <p:nvPr>
            <p:ph type="ctrTitle"/>
          </p:nvPr>
        </p:nvSpPr>
        <p:spPr>
          <a:xfrm>
            <a:off x="902156" y="225083"/>
            <a:ext cx="8213708" cy="6632918"/>
          </a:xfrm>
        </p:spPr>
        <p:txBody>
          <a:bodyPr/>
          <a:lstStyle/>
          <a:p>
            <a:pPr algn="l"/>
            <a:r>
              <a:rPr lang="en-US" sz="6600" dirty="0"/>
              <a:t>Agenda:</a:t>
            </a:r>
            <a:br>
              <a:rPr lang="en-US" dirty="0"/>
            </a:br>
            <a:br>
              <a:rPr lang="en-US" dirty="0"/>
            </a:br>
            <a:r>
              <a:rPr lang="en-US" sz="2400" b="1" dirty="0">
                <a:solidFill>
                  <a:schemeClr val="accent4">
                    <a:lumMod val="75000"/>
                  </a:schemeClr>
                </a:solidFill>
              </a:rPr>
              <a:t>What is SOC</a:t>
            </a:r>
            <a:br>
              <a:rPr lang="en-US" sz="2400" b="1" dirty="0"/>
            </a:br>
            <a:r>
              <a:rPr lang="en-US" sz="2400" b="1" dirty="0">
                <a:solidFill>
                  <a:schemeClr val="accent1">
                    <a:lumMod val="75000"/>
                  </a:schemeClr>
                </a:solidFill>
              </a:rPr>
              <a:t>Key Responsibilities of a SOC Analyst</a:t>
            </a:r>
            <a:br>
              <a:rPr lang="en-US" sz="2400" b="1" dirty="0"/>
            </a:br>
            <a:r>
              <a:rPr lang="en-US" sz="2400" b="1" dirty="0">
                <a:solidFill>
                  <a:srgbClr val="FF0000"/>
                </a:solidFill>
              </a:rPr>
              <a:t>Current Cybersecurity Landscape</a:t>
            </a:r>
            <a:br>
              <a:rPr lang="en-US" sz="2400" b="1" dirty="0"/>
            </a:br>
            <a:r>
              <a:rPr lang="en-US" sz="2400" b="1" dirty="0">
                <a:solidFill>
                  <a:srgbClr val="00B0F0"/>
                </a:solidFill>
              </a:rPr>
              <a:t>Threat Landscape</a:t>
            </a:r>
            <a:br>
              <a:rPr lang="en-US" sz="2400" b="1" dirty="0"/>
            </a:br>
            <a:r>
              <a:rPr lang="en-US" sz="2400" b="1" dirty="0">
                <a:solidFill>
                  <a:schemeClr val="bg1">
                    <a:lumMod val="50000"/>
                  </a:schemeClr>
                </a:solidFill>
              </a:rPr>
              <a:t>Statistics</a:t>
            </a:r>
            <a:br>
              <a:rPr lang="en-US" sz="2400" b="1" dirty="0"/>
            </a:br>
            <a:r>
              <a:rPr lang="en-US" sz="2400" b="1" dirty="0">
                <a:solidFill>
                  <a:srgbClr val="00B050"/>
                </a:solidFill>
              </a:rPr>
              <a:t>SOC Analyst Role</a:t>
            </a:r>
            <a:br>
              <a:rPr lang="en-US" sz="2400" b="1" dirty="0"/>
            </a:br>
            <a:r>
              <a:rPr lang="en-US" sz="2400" b="1" dirty="0">
                <a:solidFill>
                  <a:srgbClr val="002060"/>
                </a:solidFill>
              </a:rPr>
              <a:t>SOC Tools &amp;Technologies</a:t>
            </a:r>
            <a:br>
              <a:rPr lang="en-US" sz="2400" b="1" dirty="0"/>
            </a:br>
            <a:r>
              <a:rPr lang="en-US" sz="2400" b="1" dirty="0">
                <a:solidFill>
                  <a:schemeClr val="accent6">
                    <a:lumMod val="60000"/>
                    <a:lumOff val="40000"/>
                  </a:schemeClr>
                </a:solidFill>
              </a:rPr>
              <a:t>SOC Processes</a:t>
            </a:r>
            <a:br>
              <a:rPr lang="en-US" sz="2400" b="1" dirty="0"/>
            </a:br>
            <a:r>
              <a:rPr lang="en-US" sz="2400" b="1" dirty="0">
                <a:solidFill>
                  <a:schemeClr val="accent5">
                    <a:lumMod val="60000"/>
                    <a:lumOff val="40000"/>
                  </a:schemeClr>
                </a:solidFill>
              </a:rPr>
              <a:t>Case Studies</a:t>
            </a:r>
            <a:br>
              <a:rPr lang="en-US" sz="2400" b="1" dirty="0">
                <a:solidFill>
                  <a:schemeClr val="accent5">
                    <a:lumMod val="60000"/>
                    <a:lumOff val="40000"/>
                  </a:schemeClr>
                </a:solidFill>
              </a:rPr>
            </a:br>
            <a:r>
              <a:rPr lang="en-US" sz="2400" b="1" dirty="0">
                <a:solidFill>
                  <a:schemeClr val="bg2">
                    <a:lumMod val="10000"/>
                  </a:schemeClr>
                </a:solidFill>
              </a:rPr>
              <a:t>SOC Implementation</a:t>
            </a:r>
            <a:br>
              <a:rPr lang="en-US" sz="2400" b="1" dirty="0">
                <a:solidFill>
                  <a:schemeClr val="bg2">
                    <a:lumMod val="10000"/>
                  </a:schemeClr>
                </a:solidFill>
              </a:rPr>
            </a:br>
            <a:r>
              <a:rPr lang="en-US" sz="2400" b="1" dirty="0">
                <a:solidFill>
                  <a:srgbClr val="7030A0"/>
                </a:solidFill>
              </a:rPr>
              <a:t>Conclusion </a:t>
            </a:r>
            <a:br>
              <a:rPr lang="en-US" sz="2400" b="1" dirty="0">
                <a:solidFill>
                  <a:srgbClr val="7030A0"/>
                </a:solidFill>
              </a:rPr>
            </a:br>
            <a:r>
              <a:rPr lang="en-US" sz="2400" b="1" dirty="0">
                <a:solidFill>
                  <a:schemeClr val="tx2">
                    <a:lumMod val="60000"/>
                    <a:lumOff val="40000"/>
                  </a:schemeClr>
                </a:solidFill>
              </a:rPr>
              <a:t>References </a:t>
            </a:r>
            <a:br>
              <a:rPr lang="en-US" sz="2400" b="1" dirty="0"/>
            </a:br>
            <a:endParaRPr lang="en-US" sz="2400" b="1" dirty="0"/>
          </a:p>
        </p:txBody>
      </p:sp>
    </p:spTree>
    <p:extLst>
      <p:ext uri="{BB962C8B-B14F-4D97-AF65-F5344CB8AC3E}">
        <p14:creationId xmlns:p14="http://schemas.microsoft.com/office/powerpoint/2010/main" val="350415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5BD7-1543-E8DA-61D3-195E63758169}"/>
              </a:ext>
            </a:extLst>
          </p:cNvPr>
          <p:cNvSpPr>
            <a:spLocks noGrp="1"/>
          </p:cNvSpPr>
          <p:nvPr>
            <p:ph type="title"/>
          </p:nvPr>
        </p:nvSpPr>
        <p:spPr>
          <a:xfrm>
            <a:off x="102567" y="635726"/>
            <a:ext cx="10073399" cy="1320800"/>
          </a:xfrm>
        </p:spPr>
        <p:txBody>
          <a:bodyPr>
            <a:normAutofit fontScale="90000"/>
          </a:bodyPr>
          <a:lstStyle/>
          <a:p>
            <a:r>
              <a:rPr lang="en-US" sz="8000" b="1" dirty="0">
                <a:solidFill>
                  <a:schemeClr val="accent2">
                    <a:lumMod val="60000"/>
                    <a:lumOff val="40000"/>
                  </a:schemeClr>
                </a:solidFill>
              </a:rPr>
              <a:t>What is a </a:t>
            </a:r>
            <a:r>
              <a:rPr lang="en-US" sz="8000" b="1" dirty="0">
                <a:solidFill>
                  <a:schemeClr val="accent2">
                    <a:lumMod val="75000"/>
                  </a:schemeClr>
                </a:solidFill>
              </a:rPr>
              <a:t>SOC Analyst</a:t>
            </a:r>
            <a:r>
              <a:rPr lang="en-US" sz="8000" b="1" dirty="0">
                <a:solidFill>
                  <a:schemeClr val="accent2">
                    <a:lumMod val="60000"/>
                    <a:lumOff val="40000"/>
                  </a:schemeClr>
                </a:solidFill>
              </a:rPr>
              <a:t>?</a:t>
            </a:r>
            <a:br>
              <a:rPr lang="en-US" sz="5400" dirty="0"/>
            </a:br>
            <a:br>
              <a:rPr lang="en-US" sz="6000" b="1" dirty="0">
                <a:solidFill>
                  <a:schemeClr val="tx2">
                    <a:lumMod val="60000"/>
                    <a:lumOff val="40000"/>
                  </a:schemeClr>
                </a:solidFill>
              </a:rPr>
            </a:br>
            <a:r>
              <a:rPr lang="en-US" b="1" dirty="0">
                <a:solidFill>
                  <a:schemeClr val="accent2">
                    <a:lumMod val="50000"/>
                  </a:schemeClr>
                </a:solidFill>
              </a:rPr>
              <a:t>A SOC (Security Operations Center) analyst is a cybersecurity professional responsible for monitoring, detecting, and responding to security incidents within an organization. They serve as the first line of defense against cyber threats, ensuing that any suspicious activity is promptly identified and addressed</a:t>
            </a:r>
            <a:r>
              <a:rPr lang="en-US" b="1" dirty="0">
                <a:solidFill>
                  <a:schemeClr val="tx2">
                    <a:lumMod val="60000"/>
                    <a:lumOff val="40000"/>
                  </a:schemeClr>
                </a:solidFill>
              </a:rPr>
              <a:t>. </a:t>
            </a:r>
            <a:br>
              <a:rPr lang="en-US" b="1" dirty="0">
                <a:solidFill>
                  <a:schemeClr val="tx2">
                    <a:lumMod val="60000"/>
                    <a:lumOff val="40000"/>
                  </a:schemeClr>
                </a:solidFill>
              </a:rPr>
            </a:br>
            <a:br>
              <a:rPr lang="en-US" sz="5400" dirty="0"/>
            </a:br>
            <a:br>
              <a:rPr lang="en-US" sz="5400" dirty="0"/>
            </a:br>
            <a:br>
              <a:rPr lang="en-US" sz="5400" dirty="0"/>
            </a:br>
            <a:endParaRPr lang="en-US" sz="6000" b="1" dirty="0">
              <a:solidFill>
                <a:schemeClr val="bg2">
                  <a:lumMod val="10000"/>
                </a:schemeClr>
              </a:solidFill>
            </a:endParaRPr>
          </a:p>
        </p:txBody>
      </p:sp>
    </p:spTree>
    <p:extLst>
      <p:ext uri="{BB962C8B-B14F-4D97-AF65-F5344CB8AC3E}">
        <p14:creationId xmlns:p14="http://schemas.microsoft.com/office/powerpoint/2010/main" val="163218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1F129-589C-FA9A-455D-56FBE782D24B}"/>
              </a:ext>
            </a:extLst>
          </p:cNvPr>
          <p:cNvSpPr>
            <a:spLocks noGrp="1"/>
          </p:cNvSpPr>
          <p:nvPr>
            <p:ph idx="4294967295"/>
          </p:nvPr>
        </p:nvSpPr>
        <p:spPr>
          <a:xfrm>
            <a:off x="287383" y="279537"/>
            <a:ext cx="8596313" cy="1627639"/>
          </a:xfrm>
        </p:spPr>
        <p:txBody>
          <a:bodyPr>
            <a:noAutofit/>
          </a:bodyPr>
          <a:lstStyle/>
          <a:p>
            <a:pPr marL="0" indent="0">
              <a:buNone/>
            </a:pPr>
            <a:r>
              <a:rPr lang="en-US" sz="5400" b="1" dirty="0">
                <a:solidFill>
                  <a:schemeClr val="accent1">
                    <a:lumMod val="75000"/>
                  </a:schemeClr>
                </a:solidFill>
              </a:rPr>
              <a:t>Key Responsibilities of a SOC Analyst: </a:t>
            </a:r>
          </a:p>
          <a:p>
            <a:r>
              <a:rPr lang="en-US" sz="2800" b="1" dirty="0">
                <a:solidFill>
                  <a:schemeClr val="accent2">
                    <a:lumMod val="50000"/>
                  </a:schemeClr>
                </a:solidFill>
              </a:rPr>
              <a:t>Monitoring Security Alerts – Continuously monitor security alerts generated by various security tools, such as Intrusion Detection Systems (IDS), Security Information and Event Management (SIEM) systems and firewall logs. </a:t>
            </a:r>
          </a:p>
          <a:p>
            <a:r>
              <a:rPr lang="en-US" sz="2800" b="1" dirty="0">
                <a:solidFill>
                  <a:schemeClr val="accent2">
                    <a:lumMod val="75000"/>
                  </a:schemeClr>
                </a:solidFill>
              </a:rPr>
              <a:t>Incident Response – When a true security incident is detected, SOC analysts are responsible for escalating and coordinating the response.</a:t>
            </a:r>
          </a:p>
          <a:p>
            <a:pPr marL="0" indent="0">
              <a:buNone/>
            </a:pPr>
            <a:endParaRPr lang="en-US" sz="5400" b="1" dirty="0">
              <a:solidFill>
                <a:schemeClr val="accent1">
                  <a:lumMod val="75000"/>
                </a:schemeClr>
              </a:solidFill>
            </a:endParaRPr>
          </a:p>
        </p:txBody>
      </p:sp>
    </p:spTree>
    <p:extLst>
      <p:ext uri="{BB962C8B-B14F-4D97-AF65-F5344CB8AC3E}">
        <p14:creationId xmlns:p14="http://schemas.microsoft.com/office/powerpoint/2010/main" val="37256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EBCCA4-1412-1A5A-9D3C-613AF252616A}"/>
              </a:ext>
            </a:extLst>
          </p:cNvPr>
          <p:cNvSpPr txBox="1"/>
          <p:nvPr/>
        </p:nvSpPr>
        <p:spPr>
          <a:xfrm>
            <a:off x="431074" y="356613"/>
            <a:ext cx="8889274" cy="5632311"/>
          </a:xfrm>
          <a:prstGeom prst="rect">
            <a:avLst/>
          </a:prstGeom>
          <a:noFill/>
        </p:spPr>
        <p:txBody>
          <a:bodyPr wrap="square">
            <a:spAutoFit/>
          </a:bodyPr>
          <a:lstStyle/>
          <a:p>
            <a:pPr marL="571500" indent="-571500">
              <a:buFont typeface="Wingdings" panose="05000000000000000000" pitchFamily="2" charset="2"/>
              <a:buChar char="Ø"/>
            </a:pPr>
            <a:r>
              <a:rPr kumimoji="0" lang="en-US" sz="3600" b="1" i="0" u="none" strike="noStrike" kern="1200" cap="none" spc="0" normalizeH="0" baseline="0" noProof="0" dirty="0">
                <a:ln>
                  <a:noFill/>
                </a:ln>
                <a:solidFill>
                  <a:schemeClr val="accent2">
                    <a:lumMod val="50000"/>
                  </a:schemeClr>
                </a:solidFill>
                <a:effectLst/>
                <a:uLnTx/>
                <a:uFillTx/>
                <a:latin typeface="Trebuchet MS" panose="020B0603020202020204"/>
                <a:ea typeface="+mj-ea"/>
                <a:cs typeface="+mj-cs"/>
              </a:rPr>
              <a:t>Threat Intelligence Analysis – Stay updated on the latest cyber threats and vulnerabilities.</a:t>
            </a:r>
          </a:p>
          <a:p>
            <a:pPr marL="571500" indent="-571500">
              <a:buFont typeface="Wingdings" panose="05000000000000000000" pitchFamily="2" charset="2"/>
              <a:buChar char="Ø"/>
            </a:pPr>
            <a:endParaRPr lang="en-US" sz="3600" dirty="0">
              <a:solidFill>
                <a:srgbClr val="90C226"/>
              </a:solidFill>
              <a:latin typeface="Trebuchet MS" panose="020B0603020202020204"/>
              <a:ea typeface="+mj-ea"/>
              <a:cs typeface="+mj-cs"/>
            </a:endParaRPr>
          </a:p>
          <a:p>
            <a:pPr marL="571500" indent="-571500">
              <a:buFont typeface="Wingdings" panose="05000000000000000000" pitchFamily="2" charset="2"/>
              <a:buChar char="Ø"/>
            </a:pPr>
            <a:r>
              <a:rPr kumimoji="0" lang="en-US" sz="3600" b="1" i="0" u="none" strike="noStrike" kern="1200" cap="none" spc="0" normalizeH="0" baseline="0" noProof="0" dirty="0">
                <a:ln>
                  <a:noFill/>
                </a:ln>
                <a:solidFill>
                  <a:schemeClr val="accent2">
                    <a:lumMod val="75000"/>
                  </a:schemeClr>
                </a:solidFill>
                <a:effectLst/>
                <a:uLnTx/>
                <a:uFillTx/>
                <a:latin typeface="Trebuchet MS" panose="020B0603020202020204"/>
                <a:ea typeface="+mj-ea"/>
                <a:cs typeface="+mj-cs"/>
              </a:rPr>
              <a:t>Reporting and Documentation – Document findings and actions after incidents occur. Provide detailed reports to management and contribute to incident response planning. </a:t>
            </a:r>
            <a:endParaRPr lang="en-US" b="1" dirty="0">
              <a:solidFill>
                <a:schemeClr val="accent2">
                  <a:lumMod val="75000"/>
                </a:schemeClr>
              </a:solidFill>
            </a:endParaRPr>
          </a:p>
        </p:txBody>
      </p:sp>
    </p:spTree>
    <p:extLst>
      <p:ext uri="{BB962C8B-B14F-4D97-AF65-F5344CB8AC3E}">
        <p14:creationId xmlns:p14="http://schemas.microsoft.com/office/powerpoint/2010/main" val="23761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CE71-745F-83E0-A4E9-D428A15E8FD8}"/>
              </a:ext>
            </a:extLst>
          </p:cNvPr>
          <p:cNvSpPr>
            <a:spLocks noGrp="1"/>
          </p:cNvSpPr>
          <p:nvPr>
            <p:ph type="title"/>
          </p:nvPr>
        </p:nvSpPr>
        <p:spPr>
          <a:xfrm>
            <a:off x="140677" y="609599"/>
            <a:ext cx="11844997" cy="3455963"/>
          </a:xfrm>
        </p:spPr>
        <p:txBody>
          <a:bodyPr>
            <a:noAutofit/>
          </a:bodyPr>
          <a:lstStyle/>
          <a:p>
            <a:r>
              <a:rPr lang="en-US" sz="7200" dirty="0"/>
              <a:t>Current Cybersecurity Landscape</a:t>
            </a:r>
            <a:br>
              <a:rPr lang="en-US" sz="7200" dirty="0"/>
            </a:br>
            <a:br>
              <a:rPr lang="en-US" sz="7200" dirty="0"/>
            </a:br>
            <a:r>
              <a:rPr lang="en-US" sz="5400" dirty="0">
                <a:solidFill>
                  <a:schemeClr val="accent3">
                    <a:lumMod val="50000"/>
                  </a:schemeClr>
                </a:solidFill>
              </a:rPr>
              <a:t>Threat Landscape</a:t>
            </a:r>
            <a:br>
              <a:rPr lang="en-US" sz="5400" dirty="0"/>
            </a:br>
            <a:r>
              <a:rPr lang="en-US" sz="5400" dirty="0">
                <a:solidFill>
                  <a:schemeClr val="accent6">
                    <a:lumMod val="50000"/>
                  </a:schemeClr>
                </a:solidFill>
              </a:rPr>
              <a:t>Statistics</a:t>
            </a:r>
          </a:p>
        </p:txBody>
      </p:sp>
    </p:spTree>
    <p:extLst>
      <p:ext uri="{BB962C8B-B14F-4D97-AF65-F5344CB8AC3E}">
        <p14:creationId xmlns:p14="http://schemas.microsoft.com/office/powerpoint/2010/main" val="238644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8A2A-56D6-2AB1-8BFA-6419B63490F1}"/>
              </a:ext>
            </a:extLst>
          </p:cNvPr>
          <p:cNvSpPr>
            <a:spLocks noGrp="1"/>
          </p:cNvSpPr>
          <p:nvPr>
            <p:ph type="title"/>
          </p:nvPr>
        </p:nvSpPr>
        <p:spPr/>
        <p:txBody>
          <a:bodyPr>
            <a:normAutofit fontScale="90000"/>
          </a:bodyPr>
          <a:lstStyle/>
          <a:p>
            <a:r>
              <a:rPr lang="en-US" sz="7200" dirty="0"/>
              <a:t>SOC Analyst Role</a:t>
            </a:r>
            <a:br>
              <a:rPr lang="en-US" sz="7200" dirty="0"/>
            </a:br>
            <a:br>
              <a:rPr lang="en-US" sz="7200" dirty="0"/>
            </a:br>
            <a:br>
              <a:rPr lang="en-US" sz="7200" dirty="0"/>
            </a:br>
            <a:r>
              <a:rPr lang="en-US" sz="6000" dirty="0">
                <a:solidFill>
                  <a:srgbClr val="FF0000"/>
                </a:solidFill>
              </a:rPr>
              <a:t>Responsibilities</a:t>
            </a:r>
            <a:br>
              <a:rPr lang="en-US" sz="6000" dirty="0"/>
            </a:br>
            <a:r>
              <a:rPr lang="en-US" sz="6000" dirty="0">
                <a:solidFill>
                  <a:srgbClr val="002060"/>
                </a:solidFill>
              </a:rPr>
              <a:t>Skills Required</a:t>
            </a:r>
          </a:p>
        </p:txBody>
      </p:sp>
    </p:spTree>
    <p:extLst>
      <p:ext uri="{BB962C8B-B14F-4D97-AF65-F5344CB8AC3E}">
        <p14:creationId xmlns:p14="http://schemas.microsoft.com/office/powerpoint/2010/main" val="57187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35A0-DEB1-6C6B-7C63-0466B6288022}"/>
              </a:ext>
            </a:extLst>
          </p:cNvPr>
          <p:cNvSpPr>
            <a:spLocks noGrp="1"/>
          </p:cNvSpPr>
          <p:nvPr>
            <p:ph type="title"/>
          </p:nvPr>
        </p:nvSpPr>
        <p:spPr>
          <a:xfrm>
            <a:off x="592928" y="178191"/>
            <a:ext cx="8596668" cy="6501618"/>
          </a:xfrm>
        </p:spPr>
        <p:txBody>
          <a:bodyPr>
            <a:noAutofit/>
          </a:bodyPr>
          <a:lstStyle/>
          <a:p>
            <a:r>
              <a:rPr lang="en-US" sz="7200" dirty="0"/>
              <a:t>SOC Tools and Technologies </a:t>
            </a:r>
            <a:br>
              <a:rPr lang="en-US" sz="7200" dirty="0"/>
            </a:br>
            <a:br>
              <a:rPr lang="en-US" sz="7200" dirty="0"/>
            </a:br>
            <a:r>
              <a:rPr lang="en-US" sz="5400" dirty="0">
                <a:solidFill>
                  <a:srgbClr val="002060"/>
                </a:solidFill>
              </a:rPr>
              <a:t>SIEM Systems</a:t>
            </a:r>
            <a:br>
              <a:rPr lang="en-US" sz="5400" dirty="0"/>
            </a:br>
            <a:r>
              <a:rPr lang="en-US" sz="5400" dirty="0">
                <a:solidFill>
                  <a:schemeClr val="accent3">
                    <a:lumMod val="50000"/>
                  </a:schemeClr>
                </a:solidFill>
              </a:rPr>
              <a:t>Incident Response Tools</a:t>
            </a:r>
            <a:br>
              <a:rPr lang="en-US" sz="5400" dirty="0"/>
            </a:br>
            <a:r>
              <a:rPr lang="en-US" sz="5000" dirty="0">
                <a:solidFill>
                  <a:schemeClr val="accent5">
                    <a:lumMod val="75000"/>
                  </a:schemeClr>
                </a:solidFill>
              </a:rPr>
              <a:t>Threat Intelligence Platforms</a:t>
            </a:r>
            <a:br>
              <a:rPr lang="en-US" sz="5400" dirty="0"/>
            </a:br>
            <a:endParaRPr lang="en-US" sz="5400" dirty="0"/>
          </a:p>
        </p:txBody>
      </p:sp>
    </p:spTree>
    <p:extLst>
      <p:ext uri="{BB962C8B-B14F-4D97-AF65-F5344CB8AC3E}">
        <p14:creationId xmlns:p14="http://schemas.microsoft.com/office/powerpoint/2010/main" val="346644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B6C5-9D23-F127-CF75-3ACED7652DD5}"/>
              </a:ext>
            </a:extLst>
          </p:cNvPr>
          <p:cNvSpPr>
            <a:spLocks noGrp="1"/>
          </p:cNvSpPr>
          <p:nvPr>
            <p:ph type="title"/>
          </p:nvPr>
        </p:nvSpPr>
        <p:spPr/>
        <p:txBody>
          <a:bodyPr>
            <a:normAutofit fontScale="90000"/>
          </a:bodyPr>
          <a:lstStyle/>
          <a:p>
            <a:r>
              <a:rPr lang="en-US" sz="7200" dirty="0"/>
              <a:t>SOC Processes </a:t>
            </a:r>
            <a:br>
              <a:rPr lang="en-US" sz="7200" dirty="0"/>
            </a:br>
            <a:br>
              <a:rPr lang="en-US" sz="7200" dirty="0"/>
            </a:br>
            <a:br>
              <a:rPr lang="en-US" sz="7200" dirty="0"/>
            </a:br>
            <a:r>
              <a:rPr lang="en-US" sz="6000" dirty="0">
                <a:solidFill>
                  <a:schemeClr val="accent5">
                    <a:lumMod val="75000"/>
                  </a:schemeClr>
                </a:solidFill>
              </a:rPr>
              <a:t>Incident</a:t>
            </a:r>
            <a:r>
              <a:rPr lang="en-US" sz="6000" dirty="0"/>
              <a:t> </a:t>
            </a:r>
            <a:r>
              <a:rPr lang="en-US" sz="6000" dirty="0">
                <a:solidFill>
                  <a:schemeClr val="accent5">
                    <a:lumMod val="75000"/>
                  </a:schemeClr>
                </a:solidFill>
              </a:rPr>
              <a:t>Response Process</a:t>
            </a:r>
            <a:br>
              <a:rPr lang="en-US" sz="6000" dirty="0"/>
            </a:br>
            <a:r>
              <a:rPr lang="en-US" sz="6000" dirty="0">
                <a:solidFill>
                  <a:srgbClr val="002060"/>
                </a:solidFill>
              </a:rPr>
              <a:t>Threat Hunting</a:t>
            </a:r>
            <a:br>
              <a:rPr lang="en-US" sz="6000" dirty="0"/>
            </a:br>
            <a:r>
              <a:rPr lang="en-US" sz="6000" dirty="0">
                <a:solidFill>
                  <a:schemeClr val="accent5">
                    <a:lumMod val="60000"/>
                    <a:lumOff val="40000"/>
                  </a:schemeClr>
                </a:solidFill>
              </a:rPr>
              <a:t>Compliance Management</a:t>
            </a:r>
          </a:p>
        </p:txBody>
      </p:sp>
    </p:spTree>
    <p:extLst>
      <p:ext uri="{BB962C8B-B14F-4D97-AF65-F5344CB8AC3E}">
        <p14:creationId xmlns:p14="http://schemas.microsoft.com/office/powerpoint/2010/main" val="11055565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193</TotalTime>
  <Words>316</Words>
  <Application>Microsoft Office PowerPoint</Application>
  <PresentationFormat>Widescreen</PresentationFormat>
  <Paragraphs>23</Paragraphs>
  <Slides>14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What is a SOC Analyst</vt:lpstr>
      <vt:lpstr>Agenda:  What is SOC Key Responsibilities of a SOC Analyst Current Cybersecurity Landscape Threat Landscape Statistics SOC Analyst Role SOC Tools &amp;Technologies SOC Processes Case Studies SOC Implementation Conclusion  References  </vt:lpstr>
      <vt:lpstr>What is a SOC Analyst?  A SOC (Security Operations Center) analyst is a cybersecurity professional responsible for monitoring, detecting, and responding to security incidents within an organization. They serve as the first line of defense against cyber threats, ensuing that any suspicious activity is promptly identified and addressed.     </vt:lpstr>
      <vt:lpstr>PowerPoint Presentation</vt:lpstr>
      <vt:lpstr>PowerPoint Presentation</vt:lpstr>
      <vt:lpstr>Current Cybersecurity Landscape  Threat Landscape Statistics</vt:lpstr>
      <vt:lpstr>SOC Analyst Role   Responsibilities Skills Required</vt:lpstr>
      <vt:lpstr>SOC Tools and Technologies   SIEM Systems Incident Response Tools Threat Intelligence Platforms </vt:lpstr>
      <vt:lpstr>SOC Processes    Incident Response Process Threat Hunting Compliance Management</vt:lpstr>
      <vt:lpstr>Case Studies    Real-World Examples Lessons Learned</vt:lpstr>
      <vt:lpstr>SOC Implementation   Objectives Scope Timeline Budget </vt:lpstr>
      <vt:lpstr>Conclusion    Summary Q&amp;A</vt:lpstr>
      <vt:lpstr>References    Citations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McClendon</dc:creator>
  <cp:lastModifiedBy>Joe McClendon</cp:lastModifiedBy>
  <cp:revision>12</cp:revision>
  <dcterms:created xsi:type="dcterms:W3CDTF">2025-01-26T01:10:10Z</dcterms:created>
  <dcterms:modified xsi:type="dcterms:W3CDTF">2025-02-04T00:22:40Z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