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"/>
  </p:notesMasterIdLst>
  <p:sldIdLst>
    <p:sldId id="91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6344" autoAdjust="0"/>
  </p:normalViewPr>
  <p:slideViewPr>
    <p:cSldViewPr>
      <p:cViewPr varScale="1">
        <p:scale>
          <a:sx n="128" d="100"/>
          <a:sy n="128" d="100"/>
        </p:scale>
        <p:origin x="4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2022. 11. 12.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48213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andara" panose="020E0502030303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Candara" panose="020E0502030303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527051" y="827186"/>
            <a:ext cx="6423866" cy="562106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grow(node, k) - Insert a node with k</a:t>
            </a:r>
            <a:endParaRPr lang="en-US" altLang="ko-KR" sz="1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1</a:t>
            </a:r>
            <a:r>
              <a:rPr lang="en-US" altLang="ko-KR" sz="1800" dirty="0">
                <a:latin typeface="Century Gothic" panose="020B0502020202020204" pitchFamily="34" charset="0"/>
              </a:rPr>
              <a:t>: If the tree is empty, return a new node(k).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2</a:t>
            </a:r>
            <a:r>
              <a:rPr lang="en-US" altLang="ko-KR" sz="1800" dirty="0">
                <a:latin typeface="Century Gothic" panose="020B0502020202020204" pitchFamily="34" charset="0"/>
              </a:rPr>
              <a:t>: Pretending to search for k in BST, </a:t>
            </a:r>
            <a:br>
              <a:rPr lang="en-US" altLang="ko-KR" sz="1800" dirty="0">
                <a:latin typeface="Century Gothic" panose="020B0502020202020204" pitchFamily="34" charset="0"/>
              </a:rPr>
            </a:br>
            <a:r>
              <a:rPr lang="en-US" altLang="ko-KR" sz="1800" dirty="0">
                <a:latin typeface="Century Gothic" panose="020B0502020202020204" pitchFamily="34" charset="0"/>
              </a:rPr>
              <a:t>until locating a nullptr.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Century Gothic" panose="020B0502020202020204" pitchFamily="34" charset="0"/>
              </a:rPr>
              <a:t>Step 3</a:t>
            </a:r>
            <a:r>
              <a:rPr lang="en-US" altLang="ko-KR" sz="1800" dirty="0">
                <a:latin typeface="Century Gothic" panose="020B0502020202020204" pitchFamily="34" charset="0"/>
              </a:rPr>
              <a:t>: create a new node(k) and link it.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Q1: </a:t>
            </a:r>
            <a:r>
              <a:rPr lang="en-US" altLang="ko-KR" sz="1800" dirty="0">
                <a:latin typeface="Century Gothic" panose="020B0502020202020204" pitchFamily="34" charset="0"/>
              </a:rPr>
              <a:t>Explain the differences between the binary tree and binary search tree in this operation. </a:t>
            </a:r>
          </a:p>
          <a:p>
            <a:pPr marL="0" indent="0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binary tree</a:t>
            </a:r>
            <a:r>
              <a:rPr lang="ko-KR" altLang="en-US" sz="1800" dirty="0">
                <a:latin typeface="Century Gothic" panose="020B0502020202020204" pitchFamily="34" charset="0"/>
              </a:rPr>
              <a:t>는 </a:t>
            </a:r>
            <a:r>
              <a:rPr lang="en-US" altLang="ko-KR" sz="1800" dirty="0">
                <a:latin typeface="Century Gothic" panose="020B0502020202020204" pitchFamily="34" charset="0"/>
              </a:rPr>
              <a:t>tree</a:t>
            </a:r>
            <a:r>
              <a:rPr lang="ko-KR" altLang="en-US" sz="1800" dirty="0">
                <a:latin typeface="Century Gothic" panose="020B0502020202020204" pitchFamily="34" charset="0"/>
              </a:rPr>
              <a:t> 전체를 확인하지만</a:t>
            </a:r>
            <a:r>
              <a:rPr lang="en-US" altLang="ko-KR" sz="1800" dirty="0"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binary search</a:t>
            </a:r>
            <a:r>
              <a:rPr lang="ko-KR" altLang="en-US" sz="1800" dirty="0"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latin typeface="Century Gothic" panose="020B0502020202020204" pitchFamily="34" charset="0"/>
              </a:rPr>
              <a:t>tree</a:t>
            </a:r>
            <a:r>
              <a:rPr lang="ko-KR" altLang="en-US" sz="1800" dirty="0">
                <a:latin typeface="Century Gothic" panose="020B0502020202020204" pitchFamily="34" charset="0"/>
              </a:rPr>
              <a:t>는 </a:t>
            </a:r>
            <a:r>
              <a:rPr lang="en-US" altLang="ko-KR" sz="1800" dirty="0">
                <a:latin typeface="Century Gothic" panose="020B0502020202020204" pitchFamily="34" charset="0"/>
              </a:rPr>
              <a:t>key r</a:t>
            </a:r>
            <a:r>
              <a:rPr lang="ko-KR" altLang="en-US" sz="1800" dirty="0">
                <a:latin typeface="Century Gothic" panose="020B0502020202020204" pitchFamily="34" charset="0"/>
              </a:rPr>
              <a:t>값에 들어간 값을 </a:t>
            </a:r>
            <a:r>
              <a:rPr lang="en-US" altLang="ko-KR" sz="1800" dirty="0">
                <a:latin typeface="Century Gothic" panose="020B0502020202020204" pitchFamily="34" charset="0"/>
              </a:rPr>
              <a:t>node</a:t>
            </a:r>
            <a:r>
              <a:rPr lang="ko-KR" altLang="en-US" sz="1800" dirty="0">
                <a:latin typeface="Century Gothic" panose="020B0502020202020204" pitchFamily="34" charset="0"/>
              </a:rPr>
              <a:t>와 비교해 불필요한 함수 호출을 방지한다</a:t>
            </a:r>
            <a:r>
              <a:rPr lang="en-US" altLang="ko-KR" sz="1800" dirty="0">
                <a:latin typeface="Century Gothic" panose="020B0502020202020204" pitchFamily="34" charset="0"/>
              </a:rPr>
              <a:t>.</a:t>
            </a:r>
            <a:r>
              <a:rPr lang="ko-KR" altLang="en-US" sz="1800" dirty="0">
                <a:latin typeface="Century Gothic" panose="020B0502020202020204" pitchFamily="34" charset="0"/>
              </a:rPr>
              <a:t>  이 계산에서는 </a:t>
            </a:r>
            <a:r>
              <a:rPr lang="en-US" altLang="ko-KR" sz="1800" dirty="0">
                <a:latin typeface="Century Gothic" panose="020B0502020202020204" pitchFamily="34" charset="0"/>
              </a:rPr>
              <a:t>key</a:t>
            </a:r>
            <a:r>
              <a:rPr lang="ko-KR" altLang="en-US" sz="1800" dirty="0">
                <a:latin typeface="Century Gothic" panose="020B0502020202020204" pitchFamily="34" charset="0"/>
              </a:rPr>
              <a:t> 값이 더 작다면 왼쪽으로</a:t>
            </a:r>
            <a:r>
              <a:rPr lang="en-US" altLang="ko-KR" sz="1800" dirty="0">
                <a:latin typeface="Century Gothic" panose="020B0502020202020204" pitchFamily="34" charset="0"/>
              </a:rPr>
              <a:t>,</a:t>
            </a:r>
            <a:r>
              <a:rPr lang="ko-KR" altLang="en-US" sz="1800" dirty="0">
                <a:latin typeface="Century Gothic" panose="020B0502020202020204" pitchFamily="34" charset="0"/>
              </a:rPr>
              <a:t> 더 크다면 오른쪽으로 이동한다</a:t>
            </a:r>
            <a:r>
              <a:rPr lang="en-US" altLang="ko-KR" sz="18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Q2:</a:t>
            </a:r>
            <a:r>
              <a:rPr lang="en-US" altLang="ko-KR" sz="1800" dirty="0">
                <a:latin typeface="Century Gothic" panose="020B0502020202020204" pitchFamily="34" charset="0"/>
              </a:rPr>
              <a:t> To complete inserting </a:t>
            </a:r>
            <a:r>
              <a:rPr lang="en-US" altLang="ko-KR" sz="1800" b="1" dirty="0">
                <a:latin typeface="Century Gothic" panose="020B0502020202020204" pitchFamily="34" charset="0"/>
              </a:rPr>
              <a:t>7</a:t>
            </a:r>
            <a:r>
              <a:rPr lang="en-US" altLang="ko-KR" sz="1800" dirty="0">
                <a:latin typeface="Century Gothic" panose="020B0502020202020204" pitchFamily="34" charset="0"/>
              </a:rPr>
              <a:t>, how many times was </a:t>
            </a:r>
            <a:r>
              <a:rPr lang="en-US" altLang="ko-KR" sz="1800" b="1" dirty="0">
                <a:latin typeface="Consolas" panose="020B0609020204030204" pitchFamily="49" charset="0"/>
              </a:rPr>
              <a:t>grow() </a:t>
            </a:r>
            <a:r>
              <a:rPr lang="en-US" altLang="ko-KR" sz="1800" dirty="0">
                <a:latin typeface="Century Gothic" panose="020B0502020202020204" pitchFamily="34" charset="0"/>
              </a:rPr>
              <a:t>called?</a:t>
            </a:r>
          </a:p>
          <a:p>
            <a:pPr marL="0" indent="0">
              <a:buNone/>
            </a:pPr>
            <a:r>
              <a:rPr lang="en-US" altLang="ko-KR" sz="1800" dirty="0">
                <a:latin typeface="Century Gothic" panose="020B0502020202020204" pitchFamily="34" charset="0"/>
              </a:rPr>
              <a:t>4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Q3: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How many times "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if (key &lt; node-&gt;key)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" called during this process or</a:t>
            </a:r>
            <a:r>
              <a:rPr lang="ko-KR" altLang="en-US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inserting 7?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1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Century Gothic" panose="020B0502020202020204" pitchFamily="34" charset="0"/>
              </a:rPr>
              <a:t>Q4: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At the end of this whole process, which </a:t>
            </a:r>
            <a:r>
              <a:rPr lang="en-US" altLang="ko-K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will be executed and what is the key value of the node?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new tree(key),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7052" y="196267"/>
            <a:ext cx="11137896" cy="457196"/>
          </a:xfrm>
        </p:spPr>
        <p:txBody>
          <a:bodyPr/>
          <a:lstStyle/>
          <a:p>
            <a:r>
              <a:rPr lang="en-US" altLang="ko-KR" dirty="0"/>
              <a:t>Operations: Insert (or grow)</a:t>
            </a:r>
            <a:br>
              <a:rPr lang="en-US" altLang="ko-KR" dirty="0"/>
            </a:b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Honor Code : On my honor, I pledge that I have neither received nor provided improper assistance in the completion of this assignment.</a:t>
            </a:r>
            <a:br>
              <a:rPr lang="en" altLang="ko-Kore-KR" sz="1000" dirty="0">
                <a:solidFill>
                  <a:srgbClr val="D4D4D4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Signed: </a:t>
            </a:r>
            <a:r>
              <a:rPr lang="ko-KR" altLang="en-US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이경민</a:t>
            </a:r>
            <a:r>
              <a:rPr lang="en-US" altLang="ko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ore-KR" sz="1000" dirty="0">
                <a:solidFill>
                  <a:srgbClr val="6A995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Student number: 22100487, Class: 02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101" name="Oval 3"/>
          <p:cNvSpPr>
            <a:spLocks noChangeArrowheads="1"/>
          </p:cNvSpPr>
          <p:nvPr/>
        </p:nvSpPr>
        <p:spPr bwMode="auto">
          <a:xfrm>
            <a:off x="9615292" y="3572960"/>
            <a:ext cx="456337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5</a:t>
            </a:r>
          </a:p>
        </p:txBody>
      </p:sp>
      <p:sp>
        <p:nvSpPr>
          <p:cNvPr id="102" name="Oval 4"/>
          <p:cNvSpPr>
            <a:spLocks noChangeArrowheads="1"/>
          </p:cNvSpPr>
          <p:nvPr/>
        </p:nvSpPr>
        <p:spPr bwMode="auto">
          <a:xfrm>
            <a:off x="8609953" y="4155537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3</a:t>
            </a:r>
          </a:p>
        </p:txBody>
      </p:sp>
      <p:sp>
        <p:nvSpPr>
          <p:cNvPr id="103" name="Line 5"/>
          <p:cNvSpPr>
            <a:spLocks noChangeShapeType="1"/>
          </p:cNvSpPr>
          <p:nvPr/>
        </p:nvSpPr>
        <p:spPr bwMode="auto">
          <a:xfrm flipH="1">
            <a:off x="9019082" y="3868545"/>
            <a:ext cx="611944" cy="421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4" name="Oval 6"/>
          <p:cNvSpPr>
            <a:spLocks noChangeArrowheads="1"/>
          </p:cNvSpPr>
          <p:nvPr/>
        </p:nvSpPr>
        <p:spPr bwMode="auto">
          <a:xfrm>
            <a:off x="8130886" y="4801698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</a:t>
            </a:r>
          </a:p>
        </p:txBody>
      </p:sp>
      <p:sp>
        <p:nvSpPr>
          <p:cNvPr id="105" name="Oval 7"/>
          <p:cNvSpPr>
            <a:spLocks noChangeArrowheads="1"/>
          </p:cNvSpPr>
          <p:nvPr/>
        </p:nvSpPr>
        <p:spPr bwMode="auto">
          <a:xfrm>
            <a:off x="9136225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4</a:t>
            </a:r>
          </a:p>
        </p:txBody>
      </p:sp>
      <p:sp>
        <p:nvSpPr>
          <p:cNvPr id="106" name="Line 8"/>
          <p:cNvSpPr>
            <a:spLocks noChangeShapeType="1"/>
          </p:cNvSpPr>
          <p:nvPr/>
        </p:nvSpPr>
        <p:spPr bwMode="auto">
          <a:xfrm flipH="1">
            <a:off x="8414130" y="4537047"/>
            <a:ext cx="246527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>
            <a:off x="9019082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defTabSz="762000" latinLnBrk="0"/>
            <a:endParaRPr kumimoji="1" lang="ko-KR" altLang="en-US">
              <a:latin typeface="Century Gothic" panose="020B0502020202020204" pitchFamily="34" charset="0"/>
              <a:ea typeface="돋움" pitchFamily="50" charset="-127"/>
            </a:endParaRPr>
          </a:p>
        </p:txBody>
      </p:sp>
      <p:sp>
        <p:nvSpPr>
          <p:cNvPr id="108" name="Oval 10"/>
          <p:cNvSpPr>
            <a:spLocks noChangeArrowheads="1"/>
          </p:cNvSpPr>
          <p:nvPr/>
        </p:nvSpPr>
        <p:spPr bwMode="auto">
          <a:xfrm>
            <a:off x="10552444" y="4155537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9</a:t>
            </a: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>
            <a:off x="10078623" y="3847922"/>
            <a:ext cx="622436" cy="32308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0" name="Oval 24"/>
          <p:cNvSpPr>
            <a:spLocks noChangeArrowheads="1"/>
          </p:cNvSpPr>
          <p:nvPr/>
        </p:nvSpPr>
        <p:spPr bwMode="auto">
          <a:xfrm>
            <a:off x="11075899" y="4812011"/>
            <a:ext cx="458085" cy="441659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10</a:t>
            </a:r>
          </a:p>
        </p:txBody>
      </p:sp>
      <p:sp>
        <p:nvSpPr>
          <p:cNvPr id="111" name="Line 25"/>
          <p:cNvSpPr>
            <a:spLocks noChangeShapeType="1"/>
          </p:cNvSpPr>
          <p:nvPr/>
        </p:nvSpPr>
        <p:spPr bwMode="auto">
          <a:xfrm>
            <a:off x="10961573" y="4537047"/>
            <a:ext cx="277998" cy="3024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sp>
        <p:nvSpPr>
          <p:cNvPr id="112" name="Oval 24"/>
          <p:cNvSpPr>
            <a:spLocks noChangeArrowheads="1"/>
          </p:cNvSpPr>
          <p:nvPr/>
        </p:nvSpPr>
        <p:spPr bwMode="auto">
          <a:xfrm>
            <a:off x="10092284" y="4801698"/>
            <a:ext cx="458085" cy="44165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defTabSz="762000" latinLnBrk="0"/>
            <a:r>
              <a:rPr kumimoji="1" lang="en-US" altLang="ko-KR" dirty="0">
                <a:latin typeface="Century Gothic" panose="020B0502020202020204" pitchFamily="34" charset="0"/>
                <a:ea typeface="돋움" pitchFamily="50" charset="-127"/>
              </a:rPr>
              <a:t>6</a:t>
            </a:r>
          </a:p>
        </p:txBody>
      </p:sp>
      <p:sp>
        <p:nvSpPr>
          <p:cNvPr id="113" name="Line 8"/>
          <p:cNvSpPr>
            <a:spLocks noChangeShapeType="1"/>
          </p:cNvSpPr>
          <p:nvPr/>
        </p:nvSpPr>
        <p:spPr bwMode="auto">
          <a:xfrm flipH="1">
            <a:off x="10418117" y="4537047"/>
            <a:ext cx="233375" cy="28011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Century Gothic" panose="020B0502020202020204" pitchFamily="34" charset="0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8071954" y="5214822"/>
            <a:ext cx="567223" cy="182034"/>
            <a:chOff x="1280306" y="5655478"/>
            <a:chExt cx="567223" cy="182034"/>
          </a:xfrm>
        </p:grpSpPr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6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9079786" y="5225135"/>
            <a:ext cx="567223" cy="182034"/>
            <a:chOff x="1280306" y="5655478"/>
            <a:chExt cx="567223" cy="182034"/>
          </a:xfrm>
        </p:grpSpPr>
        <p:sp>
          <p:nvSpPr>
            <p:cNvPr id="11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0015187" y="5213082"/>
            <a:ext cx="164292" cy="18203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lnSpc>
                <a:spcPct val="110000"/>
              </a:lnSpc>
            </a:pPr>
            <a:endParaRPr lang="en-US" altLang="ko-KR" sz="1200" i="1" dirty="0">
              <a:latin typeface="Century Gothic" panose="020B0502020202020204" pitchFamily="34" charset="0"/>
              <a:ea typeface="돋움" pitchFamily="50" charset="-127"/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11016080" y="5213796"/>
            <a:ext cx="567223" cy="182034"/>
            <a:chOff x="1280306" y="5655478"/>
            <a:chExt cx="567223" cy="182034"/>
          </a:xfrm>
        </p:grpSpPr>
        <p:sp>
          <p:nvSpPr>
            <p:cNvPr id="124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5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26" name="Oval 24"/>
          <p:cNvSpPr>
            <a:spLocks noChangeArrowheads="1"/>
          </p:cNvSpPr>
          <p:nvPr/>
        </p:nvSpPr>
        <p:spPr bwMode="auto">
          <a:xfrm>
            <a:off x="10418117" y="5680467"/>
            <a:ext cx="458085" cy="4416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lang="en-US" altLang="ko-KR" dirty="0">
                <a:latin typeface="Century Gothic" panose="020B0502020202020204" pitchFamily="34" charset="0"/>
                <a:ea typeface="돋움" pitchFamily="50" charset="-127"/>
              </a:rPr>
              <a:t>7</a:t>
            </a:r>
          </a:p>
        </p:txBody>
      </p:sp>
      <p:grpSp>
        <p:nvGrpSpPr>
          <p:cNvPr id="127" name="그룹 126"/>
          <p:cNvGrpSpPr/>
          <p:nvPr/>
        </p:nvGrpSpPr>
        <p:grpSpPr>
          <a:xfrm>
            <a:off x="10371827" y="6067269"/>
            <a:ext cx="567223" cy="182034"/>
            <a:chOff x="1280306" y="5655478"/>
            <a:chExt cx="567223" cy="182034"/>
          </a:xfrm>
        </p:grpSpPr>
        <p:sp>
          <p:nvSpPr>
            <p:cNvPr id="128" name="Rectangle 12"/>
            <p:cNvSpPr>
              <a:spLocks noChangeArrowheads="1"/>
            </p:cNvSpPr>
            <p:nvPr/>
          </p:nvSpPr>
          <p:spPr bwMode="auto">
            <a:xfrm>
              <a:off x="1683237" y="5655479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  <p:sp>
          <p:nvSpPr>
            <p:cNvPr id="129" name="Rectangle 12"/>
            <p:cNvSpPr>
              <a:spLocks noChangeArrowheads="1"/>
            </p:cNvSpPr>
            <p:nvPr/>
          </p:nvSpPr>
          <p:spPr bwMode="auto">
            <a:xfrm>
              <a:off x="1280306" y="5655478"/>
              <a:ext cx="164292" cy="18203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571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7145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286000" defTabSz="7620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latinLnBrk="0">
                <a:lnSpc>
                  <a:spcPct val="110000"/>
                </a:lnSpc>
              </a:pPr>
              <a:endParaRPr lang="en-US" altLang="ko-KR" sz="1200" i="1" dirty="0">
                <a:latin typeface="Century Gothic" panose="020B0502020202020204" pitchFamily="34" charset="0"/>
                <a:ea typeface="돋움" pitchFamily="50" charset="-127"/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7884229" y="5523276"/>
            <a:ext cx="2642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Century Gothic" panose="020B0502020202020204" pitchFamily="34" charset="0"/>
              </a:rPr>
              <a:t>Then, create a new node with 7.</a:t>
            </a:r>
          </a:p>
          <a:p>
            <a:pPr algn="ctr"/>
            <a:r>
              <a:rPr lang="en-US" altLang="ko-KR" sz="1200" dirty="0">
                <a:latin typeface="Century Gothic" panose="020B0502020202020204" pitchFamily="34" charset="0"/>
              </a:rPr>
              <a:t>Link it to the right of the node 6.</a:t>
            </a:r>
            <a:endParaRPr lang="ko-KR" alt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8" name="직선 연결선 7"/>
          <p:cNvCxnSpPr>
            <a:stCxn id="112" idx="5"/>
            <a:endCxn id="126" idx="0"/>
          </p:cNvCxnSpPr>
          <p:nvPr/>
        </p:nvCxnSpPr>
        <p:spPr>
          <a:xfrm>
            <a:off x="10483284" y="5178678"/>
            <a:ext cx="163876" cy="50178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4341ED7-9B04-4205-99E0-50961AF254AD}"/>
              </a:ext>
            </a:extLst>
          </p:cNvPr>
          <p:cNvSpPr/>
          <p:nvPr/>
        </p:nvSpPr>
        <p:spPr>
          <a:xfrm>
            <a:off x="6936652" y="822523"/>
            <a:ext cx="4840632" cy="255454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tree grow(tree node, int key) {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(node == nullptr)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return new tree(key);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if (key &lt; node-&gt;key) 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node-&gt;left = grow(node-&gt;left,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else if (key &gt; node-&gt;key)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  node-&gt;right = grow(node-&gt;right, key);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 return node;</a:t>
            </a:r>
          </a:p>
          <a:p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73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5">
      <a:majorFont>
        <a:latin typeface="Century Gothic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15995</TotalTime>
  <Words>334</Words>
  <Application>Microsoft Macintosh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바탕체</vt:lpstr>
      <vt:lpstr>D2Coding ligature</vt:lpstr>
      <vt:lpstr>맑은 고딕</vt:lpstr>
      <vt:lpstr>Arial</vt:lpstr>
      <vt:lpstr>Arial Rounded MT Bold</vt:lpstr>
      <vt:lpstr>Candara</vt:lpstr>
      <vt:lpstr>Century Gothic</vt:lpstr>
      <vt:lpstr>Consolas</vt:lpstr>
      <vt:lpstr>Wingdings</vt:lpstr>
      <vt:lpstr>고려청자</vt:lpstr>
      <vt:lpstr>Operations: Insert (or grow) // Honor Code : On my honor, I pledge that I have neither received nor provided improper assistance in the completion of this assignment. // Signed: 이경민, Student number: 22100487, Class: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경민 이</cp:lastModifiedBy>
  <cp:revision>1023</cp:revision>
  <dcterms:created xsi:type="dcterms:W3CDTF">2014-02-12T09:15:05Z</dcterms:created>
  <dcterms:modified xsi:type="dcterms:W3CDTF">2022-11-12T14:53:01Z</dcterms:modified>
</cp:coreProperties>
</file>