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3" r:id="rId6"/>
    <p:sldId id="259" r:id="rId7"/>
    <p:sldId id="261" r:id="rId8"/>
    <p:sldId id="262"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5" autoAdjust="0"/>
    <p:restoredTop sz="94660"/>
  </p:normalViewPr>
  <p:slideViewPr>
    <p:cSldViewPr snapToGrid="0">
      <p:cViewPr varScale="1">
        <p:scale>
          <a:sx n="92" d="100"/>
          <a:sy n="92" d="100"/>
        </p:scale>
        <p:origin x="11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D79E88-DDE8-447F-8A44-19EE48395866}"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43183-0CD7-44CF-B687-856C08AF9DA1}" type="slidenum">
              <a:rPr lang="en-US" smtClean="0"/>
              <a:t>‹#›</a:t>
            </a:fld>
            <a:endParaRPr lang="en-US"/>
          </a:p>
        </p:txBody>
      </p:sp>
    </p:spTree>
    <p:extLst>
      <p:ext uri="{BB962C8B-B14F-4D97-AF65-F5344CB8AC3E}">
        <p14:creationId xmlns:p14="http://schemas.microsoft.com/office/powerpoint/2010/main" val="212586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D79E88-DDE8-447F-8A44-19EE48395866}"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43183-0CD7-44CF-B687-856C08AF9DA1}" type="slidenum">
              <a:rPr lang="en-US" smtClean="0"/>
              <a:t>‹#›</a:t>
            </a:fld>
            <a:endParaRPr lang="en-US"/>
          </a:p>
        </p:txBody>
      </p:sp>
    </p:spTree>
    <p:extLst>
      <p:ext uri="{BB962C8B-B14F-4D97-AF65-F5344CB8AC3E}">
        <p14:creationId xmlns:p14="http://schemas.microsoft.com/office/powerpoint/2010/main" val="3907356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D79E88-DDE8-447F-8A44-19EE48395866}"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43183-0CD7-44CF-B687-856C08AF9DA1}" type="slidenum">
              <a:rPr lang="en-US" smtClean="0"/>
              <a:t>‹#›</a:t>
            </a:fld>
            <a:endParaRPr lang="en-US"/>
          </a:p>
        </p:txBody>
      </p:sp>
    </p:spTree>
    <p:extLst>
      <p:ext uri="{BB962C8B-B14F-4D97-AF65-F5344CB8AC3E}">
        <p14:creationId xmlns:p14="http://schemas.microsoft.com/office/powerpoint/2010/main" val="2860587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D79E88-DDE8-447F-8A44-19EE48395866}"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43183-0CD7-44CF-B687-856C08AF9DA1}" type="slidenum">
              <a:rPr lang="en-US" smtClean="0"/>
              <a:t>‹#›</a:t>
            </a:fld>
            <a:endParaRPr lang="en-US"/>
          </a:p>
        </p:txBody>
      </p:sp>
    </p:spTree>
    <p:extLst>
      <p:ext uri="{BB962C8B-B14F-4D97-AF65-F5344CB8AC3E}">
        <p14:creationId xmlns:p14="http://schemas.microsoft.com/office/powerpoint/2010/main" val="2498978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D79E88-DDE8-447F-8A44-19EE48395866}" type="datetimeFigureOut">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43183-0CD7-44CF-B687-856C08AF9DA1}" type="slidenum">
              <a:rPr lang="en-US" smtClean="0"/>
              <a:t>‹#›</a:t>
            </a:fld>
            <a:endParaRPr lang="en-US"/>
          </a:p>
        </p:txBody>
      </p:sp>
    </p:spTree>
    <p:extLst>
      <p:ext uri="{BB962C8B-B14F-4D97-AF65-F5344CB8AC3E}">
        <p14:creationId xmlns:p14="http://schemas.microsoft.com/office/powerpoint/2010/main" val="3376843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D79E88-DDE8-447F-8A44-19EE48395866}" type="datetimeFigureOut">
              <a:rPr lang="en-US" smtClean="0"/>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643183-0CD7-44CF-B687-856C08AF9DA1}" type="slidenum">
              <a:rPr lang="en-US" smtClean="0"/>
              <a:t>‹#›</a:t>
            </a:fld>
            <a:endParaRPr lang="en-US"/>
          </a:p>
        </p:txBody>
      </p:sp>
    </p:spTree>
    <p:extLst>
      <p:ext uri="{BB962C8B-B14F-4D97-AF65-F5344CB8AC3E}">
        <p14:creationId xmlns:p14="http://schemas.microsoft.com/office/powerpoint/2010/main" val="778496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D79E88-DDE8-447F-8A44-19EE48395866}" type="datetimeFigureOut">
              <a:rPr lang="en-US" smtClean="0"/>
              <a:t>3/12/2020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643183-0CD7-44CF-B687-856C08AF9DA1}" type="slidenum">
              <a:rPr lang="en-US" smtClean="0"/>
              <a:t>‹#›</a:t>
            </a:fld>
            <a:endParaRPr lang="en-US"/>
          </a:p>
        </p:txBody>
      </p:sp>
    </p:spTree>
    <p:extLst>
      <p:ext uri="{BB962C8B-B14F-4D97-AF65-F5344CB8AC3E}">
        <p14:creationId xmlns:p14="http://schemas.microsoft.com/office/powerpoint/2010/main" val="3563547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D79E88-DDE8-447F-8A44-19EE48395866}" type="datetimeFigureOut">
              <a:rPr lang="en-US" smtClean="0"/>
              <a:t>3/12/2020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643183-0CD7-44CF-B687-856C08AF9DA1}" type="slidenum">
              <a:rPr lang="en-US" smtClean="0"/>
              <a:t>‹#›</a:t>
            </a:fld>
            <a:endParaRPr lang="en-US"/>
          </a:p>
        </p:txBody>
      </p:sp>
    </p:spTree>
    <p:extLst>
      <p:ext uri="{BB962C8B-B14F-4D97-AF65-F5344CB8AC3E}">
        <p14:creationId xmlns:p14="http://schemas.microsoft.com/office/powerpoint/2010/main" val="697216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79E88-DDE8-447F-8A44-19EE48395866}" type="datetimeFigureOut">
              <a:rPr lang="en-US" smtClean="0"/>
              <a:t>3/12/2020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643183-0CD7-44CF-B687-856C08AF9DA1}" type="slidenum">
              <a:rPr lang="en-US" smtClean="0"/>
              <a:t>‹#›</a:t>
            </a:fld>
            <a:endParaRPr lang="en-US"/>
          </a:p>
        </p:txBody>
      </p:sp>
    </p:spTree>
    <p:extLst>
      <p:ext uri="{BB962C8B-B14F-4D97-AF65-F5344CB8AC3E}">
        <p14:creationId xmlns:p14="http://schemas.microsoft.com/office/powerpoint/2010/main" val="1285209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79E88-DDE8-447F-8A44-19EE48395866}" type="datetimeFigureOut">
              <a:rPr lang="en-US" smtClean="0"/>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643183-0CD7-44CF-B687-856C08AF9DA1}" type="slidenum">
              <a:rPr lang="en-US" smtClean="0"/>
              <a:t>‹#›</a:t>
            </a:fld>
            <a:endParaRPr lang="en-US"/>
          </a:p>
        </p:txBody>
      </p:sp>
    </p:spTree>
    <p:extLst>
      <p:ext uri="{BB962C8B-B14F-4D97-AF65-F5344CB8AC3E}">
        <p14:creationId xmlns:p14="http://schemas.microsoft.com/office/powerpoint/2010/main" val="1674611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79E88-DDE8-447F-8A44-19EE48395866}" type="datetimeFigureOut">
              <a:rPr lang="en-US" smtClean="0"/>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643183-0CD7-44CF-B687-856C08AF9DA1}" type="slidenum">
              <a:rPr lang="en-US" smtClean="0"/>
              <a:t>‹#›</a:t>
            </a:fld>
            <a:endParaRPr lang="en-US"/>
          </a:p>
        </p:txBody>
      </p:sp>
    </p:spTree>
    <p:extLst>
      <p:ext uri="{BB962C8B-B14F-4D97-AF65-F5344CB8AC3E}">
        <p14:creationId xmlns:p14="http://schemas.microsoft.com/office/powerpoint/2010/main" val="525047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D79E88-DDE8-447F-8A44-19EE48395866}" type="datetimeFigureOut">
              <a:rPr lang="en-US" smtClean="0"/>
              <a:t>3/12/2020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643183-0CD7-44CF-B687-856C08AF9DA1}" type="slidenum">
              <a:rPr lang="en-US" smtClean="0"/>
              <a:t>‹#›</a:t>
            </a:fld>
            <a:endParaRPr lang="en-US"/>
          </a:p>
        </p:txBody>
      </p:sp>
    </p:spTree>
    <p:extLst>
      <p:ext uri="{BB962C8B-B14F-4D97-AF65-F5344CB8AC3E}">
        <p14:creationId xmlns:p14="http://schemas.microsoft.com/office/powerpoint/2010/main" val="2398494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3255"/>
            <a:ext cx="12192000" cy="6871255"/>
          </a:xfrm>
          <a:prstGeom prst="rect">
            <a:avLst/>
          </a:prstGeom>
        </p:spPr>
      </p:pic>
      <p:sp>
        <p:nvSpPr>
          <p:cNvPr id="5" name="TextBox 4"/>
          <p:cNvSpPr txBox="1"/>
          <p:nvPr/>
        </p:nvSpPr>
        <p:spPr>
          <a:xfrm>
            <a:off x="5892800" y="723900"/>
            <a:ext cx="4236031" cy="1446550"/>
          </a:xfrm>
          <a:prstGeom prst="rect">
            <a:avLst/>
          </a:prstGeom>
          <a:noFill/>
        </p:spPr>
        <p:txBody>
          <a:bodyPr wrap="square" rtlCol="0">
            <a:spAutoFit/>
          </a:bodyPr>
          <a:lstStyle/>
          <a:p>
            <a:pPr algn="ctr"/>
            <a:r>
              <a:rPr lang="en-US" sz="4400" dirty="0" smtClean="0">
                <a:solidFill>
                  <a:schemeClr val="bg1"/>
                </a:solidFill>
              </a:rPr>
              <a:t>CRIME ANALYSIS IN INDIA</a:t>
            </a:r>
            <a:endParaRPr lang="en-US" sz="4400" dirty="0">
              <a:solidFill>
                <a:schemeClr val="bg1"/>
              </a:solidFill>
            </a:endParaRPr>
          </a:p>
        </p:txBody>
      </p:sp>
      <p:sp>
        <p:nvSpPr>
          <p:cNvPr id="6" name="TextBox 5"/>
          <p:cNvSpPr txBox="1"/>
          <p:nvPr/>
        </p:nvSpPr>
        <p:spPr>
          <a:xfrm>
            <a:off x="8591943" y="3699360"/>
            <a:ext cx="2805640" cy="2492990"/>
          </a:xfrm>
          <a:prstGeom prst="rect">
            <a:avLst/>
          </a:prstGeom>
          <a:noFill/>
        </p:spPr>
        <p:txBody>
          <a:bodyPr wrap="none" rtlCol="0">
            <a:spAutoFit/>
          </a:bodyPr>
          <a:lstStyle/>
          <a:p>
            <a:r>
              <a:rPr lang="en-US" sz="3600" dirty="0" smtClean="0">
                <a:solidFill>
                  <a:schemeClr val="bg1"/>
                </a:solidFill>
              </a:rPr>
              <a:t>Submitted By:</a:t>
            </a:r>
          </a:p>
          <a:p>
            <a:pPr algn="r"/>
            <a:r>
              <a:rPr lang="en-US" sz="2400" dirty="0" err="1" smtClean="0">
                <a:solidFill>
                  <a:schemeClr val="bg1"/>
                </a:solidFill>
              </a:rPr>
              <a:t>V.Swathi</a:t>
            </a:r>
            <a:endParaRPr lang="en-US" sz="2400" dirty="0" smtClean="0">
              <a:solidFill>
                <a:schemeClr val="bg1"/>
              </a:solidFill>
            </a:endParaRPr>
          </a:p>
          <a:p>
            <a:pPr algn="r"/>
            <a:r>
              <a:rPr lang="en-US" sz="2400" dirty="0" err="1" smtClean="0">
                <a:solidFill>
                  <a:schemeClr val="bg1"/>
                </a:solidFill>
              </a:rPr>
              <a:t>G.Bindu</a:t>
            </a:r>
            <a:r>
              <a:rPr lang="en-US" sz="2400" dirty="0" smtClean="0">
                <a:solidFill>
                  <a:schemeClr val="bg1"/>
                </a:solidFill>
              </a:rPr>
              <a:t> </a:t>
            </a:r>
            <a:r>
              <a:rPr lang="en-US" sz="2400" dirty="0" err="1" smtClean="0">
                <a:solidFill>
                  <a:schemeClr val="bg1"/>
                </a:solidFill>
              </a:rPr>
              <a:t>Madhavi</a:t>
            </a:r>
            <a:endParaRPr lang="en-US" sz="2400" dirty="0" smtClean="0">
              <a:solidFill>
                <a:schemeClr val="bg1"/>
              </a:solidFill>
            </a:endParaRPr>
          </a:p>
          <a:p>
            <a:pPr algn="r"/>
            <a:r>
              <a:rPr lang="en-US" sz="2400" dirty="0" err="1" smtClean="0">
                <a:solidFill>
                  <a:schemeClr val="bg1"/>
                </a:solidFill>
              </a:rPr>
              <a:t>K.Shivani</a:t>
            </a:r>
            <a:endParaRPr lang="en-US" sz="2400" dirty="0" smtClean="0">
              <a:solidFill>
                <a:schemeClr val="bg1"/>
              </a:solidFill>
            </a:endParaRPr>
          </a:p>
          <a:p>
            <a:pPr algn="r"/>
            <a:r>
              <a:rPr lang="en-US" sz="2400" dirty="0" err="1" smtClean="0">
                <a:solidFill>
                  <a:schemeClr val="bg1"/>
                </a:solidFill>
              </a:rPr>
              <a:t>K.Srinidhi</a:t>
            </a:r>
            <a:endParaRPr lang="en-US" sz="2400" dirty="0" smtClean="0">
              <a:solidFill>
                <a:schemeClr val="bg1"/>
              </a:solidFill>
            </a:endParaRPr>
          </a:p>
          <a:p>
            <a:pPr algn="r"/>
            <a:r>
              <a:rPr lang="en-US" sz="2400" dirty="0" err="1" smtClean="0">
                <a:solidFill>
                  <a:schemeClr val="bg1"/>
                </a:solidFill>
              </a:rPr>
              <a:t>Ch.Raveena</a:t>
            </a:r>
            <a:endParaRPr lang="en-US" sz="2400" dirty="0" smtClean="0">
              <a:solidFill>
                <a:schemeClr val="bg1"/>
              </a:solidFill>
            </a:endParaRPr>
          </a:p>
        </p:txBody>
      </p:sp>
    </p:spTree>
    <p:extLst>
      <p:ext uri="{BB962C8B-B14F-4D97-AF65-F5344CB8AC3E}">
        <p14:creationId xmlns:p14="http://schemas.microsoft.com/office/powerpoint/2010/main" val="130988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531380"/>
            <a:ext cx="10515600" cy="902566"/>
          </a:xfrm>
        </p:spPr>
        <p:txBody>
          <a:bodyPr>
            <a:normAutofit/>
          </a:bodyPr>
          <a:lstStyle/>
          <a:p>
            <a:r>
              <a:rPr lang="en-US" sz="3600" dirty="0">
                <a:latin typeface="Century Gothic" panose="020B0502020202020204" pitchFamily="34" charset="0"/>
              </a:rPr>
              <a:t>Creating fact table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3917" y="1829613"/>
            <a:ext cx="4944165" cy="2829320"/>
          </a:xfrm>
        </p:spPr>
      </p:pic>
    </p:spTree>
    <p:extLst>
      <p:ext uri="{BB962C8B-B14F-4D97-AF65-F5344CB8AC3E}">
        <p14:creationId xmlns:p14="http://schemas.microsoft.com/office/powerpoint/2010/main" val="2356861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572944"/>
            <a:ext cx="10515600" cy="902566"/>
          </a:xfrm>
        </p:spPr>
        <p:txBody>
          <a:bodyPr>
            <a:normAutofit/>
          </a:bodyPr>
          <a:lstStyle/>
          <a:p>
            <a:r>
              <a:rPr lang="en-US" sz="3600" dirty="0" smtClean="0">
                <a:latin typeface="Century Gothic" panose="020B0502020202020204" pitchFamily="34" charset="0"/>
              </a:rPr>
              <a:t>Loading the data into HDFS </a:t>
            </a:r>
            <a:endParaRPr lang="en-US" sz="3600" dirty="0">
              <a:latin typeface="Century Gothic" panose="020B0502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4626" y="2608119"/>
            <a:ext cx="6782747" cy="1257719"/>
          </a:xfrm>
        </p:spPr>
      </p:pic>
    </p:spTree>
    <p:extLst>
      <p:ext uri="{BB962C8B-B14F-4D97-AF65-F5344CB8AC3E}">
        <p14:creationId xmlns:p14="http://schemas.microsoft.com/office/powerpoint/2010/main" val="3638921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4508"/>
            <a:ext cx="10515600" cy="684356"/>
          </a:xfrm>
        </p:spPr>
        <p:txBody>
          <a:bodyPr>
            <a:normAutofit/>
          </a:bodyPr>
          <a:lstStyle/>
          <a:p>
            <a:r>
              <a:rPr lang="en-US" sz="3600" dirty="0" smtClean="0">
                <a:latin typeface="Century Gothic" panose="020B0502020202020204" pitchFamily="34" charset="0"/>
              </a:rPr>
              <a:t>Creating tables in hive</a:t>
            </a:r>
            <a:endParaRPr lang="en-US" sz="3600" dirty="0">
              <a:latin typeface="Century Gothic" panose="020B0502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49582"/>
            <a:ext cx="10515600" cy="3727939"/>
          </a:xfrm>
        </p:spPr>
      </p:pic>
    </p:spTree>
    <p:extLst>
      <p:ext uri="{BB962C8B-B14F-4D97-AF65-F5344CB8AC3E}">
        <p14:creationId xmlns:p14="http://schemas.microsoft.com/office/powerpoint/2010/main" val="2849937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3725"/>
            <a:ext cx="10515600" cy="798657"/>
          </a:xfrm>
        </p:spPr>
        <p:txBody>
          <a:bodyPr>
            <a:normAutofit/>
          </a:bodyPr>
          <a:lstStyle/>
          <a:p>
            <a:r>
              <a:rPr lang="en-US" sz="3600" dirty="0" smtClean="0">
                <a:latin typeface="Century Gothic" panose="020B0502020202020204" pitchFamily="34" charset="0"/>
              </a:rPr>
              <a:t>Loading the data into Hive tables</a:t>
            </a:r>
            <a:endParaRPr lang="en-US" sz="3600" dirty="0">
              <a:latin typeface="Century Gothic" panose="020B0502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0205" y="1905776"/>
            <a:ext cx="7811590" cy="3353268"/>
          </a:xfrm>
        </p:spPr>
      </p:pic>
    </p:spTree>
    <p:extLst>
      <p:ext uri="{BB962C8B-B14F-4D97-AF65-F5344CB8AC3E}">
        <p14:creationId xmlns:p14="http://schemas.microsoft.com/office/powerpoint/2010/main" val="3908250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3974"/>
          </a:xfrm>
        </p:spPr>
        <p:txBody>
          <a:bodyPr>
            <a:noAutofit/>
          </a:bodyPr>
          <a:lstStyle/>
          <a:p>
            <a:r>
              <a:rPr lang="en-US" sz="3600" dirty="0" smtClean="0">
                <a:latin typeface="Century Gothic" panose="020B0502020202020204" pitchFamily="34" charset="0"/>
              </a:rPr>
              <a:t>Scenario 1:Counting the Number of </a:t>
            </a:r>
            <a:r>
              <a:rPr lang="en-US" sz="3600" dirty="0">
                <a:latin typeface="Century Gothic" panose="020B0502020202020204" pitchFamily="34" charset="0"/>
              </a:rPr>
              <a:t>murders </a:t>
            </a:r>
            <a:r>
              <a:rPr lang="en-US" sz="3600" dirty="0" smtClean="0">
                <a:latin typeface="Century Gothic" panose="020B0502020202020204" pitchFamily="34" charset="0"/>
              </a:rPr>
              <a:t>Year-wise in </a:t>
            </a:r>
            <a:r>
              <a:rPr lang="en-US" sz="3600" dirty="0">
                <a:latin typeface="Century Gothic" panose="020B0502020202020204" pitchFamily="34" charset="0"/>
              </a:rPr>
              <a:t>Andhra Pradesh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9408" y="1759663"/>
            <a:ext cx="6671256" cy="167899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5014" y="3931514"/>
            <a:ext cx="6800045" cy="2343477"/>
          </a:xfrm>
          <a:prstGeom prst="rect">
            <a:avLst/>
          </a:prstGeom>
        </p:spPr>
      </p:pic>
    </p:spTree>
    <p:extLst>
      <p:ext uri="{BB962C8B-B14F-4D97-AF65-F5344CB8AC3E}">
        <p14:creationId xmlns:p14="http://schemas.microsoft.com/office/powerpoint/2010/main" val="2221704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0943"/>
          </a:xfrm>
        </p:spPr>
        <p:txBody>
          <a:bodyPr>
            <a:normAutofit/>
          </a:bodyPr>
          <a:lstStyle/>
          <a:p>
            <a:r>
              <a:rPr lang="en-US" sz="3600" dirty="0" smtClean="0">
                <a:latin typeface="Century Gothic" panose="020B0502020202020204" pitchFamily="34" charset="0"/>
              </a:rPr>
              <a:t>Graphical Representation</a:t>
            </a:r>
            <a:endParaRPr lang="en-US" sz="3600" dirty="0">
              <a:latin typeface="Century Gothic" panose="020B0502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2590" y="2060620"/>
            <a:ext cx="8178085" cy="3361385"/>
          </a:xfrm>
        </p:spPr>
      </p:pic>
    </p:spTree>
    <p:extLst>
      <p:ext uri="{BB962C8B-B14F-4D97-AF65-F5344CB8AC3E}">
        <p14:creationId xmlns:p14="http://schemas.microsoft.com/office/powerpoint/2010/main" val="2074769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2610"/>
          </a:xfrm>
        </p:spPr>
        <p:txBody>
          <a:bodyPr>
            <a:noAutofit/>
          </a:bodyPr>
          <a:lstStyle/>
          <a:p>
            <a:r>
              <a:rPr lang="en-US" sz="3600" dirty="0" smtClean="0">
                <a:latin typeface="Century Gothic" panose="020B0502020202020204" pitchFamily="34" charset="0"/>
              </a:rPr>
              <a:t>Scenario 2:Top 5 states where Assault on women has occurred.</a:t>
            </a:r>
            <a:endParaRPr lang="en-US" sz="3600" dirty="0">
              <a:latin typeface="Century Gothic" panose="020B0502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9859" y="1747386"/>
            <a:ext cx="8332631" cy="172990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0620" y="4026945"/>
            <a:ext cx="7765960" cy="2154913"/>
          </a:xfrm>
          <a:prstGeom prst="rect">
            <a:avLst/>
          </a:prstGeom>
        </p:spPr>
      </p:pic>
    </p:spTree>
    <p:extLst>
      <p:ext uri="{BB962C8B-B14F-4D97-AF65-F5344CB8AC3E}">
        <p14:creationId xmlns:p14="http://schemas.microsoft.com/office/powerpoint/2010/main" val="3927766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4126"/>
          </a:xfrm>
        </p:spPr>
        <p:txBody>
          <a:bodyPr>
            <a:normAutofit/>
          </a:bodyPr>
          <a:lstStyle/>
          <a:p>
            <a:r>
              <a:rPr lang="en-US" sz="3600" dirty="0">
                <a:latin typeface="Century Gothic" panose="020B0502020202020204" pitchFamily="34" charset="0"/>
              </a:rPr>
              <a:t>Graphical Representation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6980" y="1687133"/>
            <a:ext cx="8731876" cy="4404574"/>
          </a:xfrm>
        </p:spPr>
      </p:pic>
    </p:spTree>
    <p:extLst>
      <p:ext uri="{BB962C8B-B14F-4D97-AF65-F5344CB8AC3E}">
        <p14:creationId xmlns:p14="http://schemas.microsoft.com/office/powerpoint/2010/main" val="2292478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337"/>
          </a:xfrm>
        </p:spPr>
        <p:txBody>
          <a:bodyPr>
            <a:noAutofit/>
          </a:bodyPr>
          <a:lstStyle/>
          <a:p>
            <a:r>
              <a:rPr lang="en-US" sz="3600" dirty="0" smtClean="0">
                <a:latin typeface="Century Gothic" panose="020B0502020202020204" pitchFamily="34" charset="0"/>
              </a:rPr>
              <a:t>Scenario 3:Most Safest State with respect to Crime all over the Country</a:t>
            </a:r>
            <a:endParaRPr lang="en-US" sz="3600" dirty="0">
              <a:latin typeface="Century Gothic" panose="020B0502020202020204"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84346"/>
            <a:ext cx="10683025" cy="2292195"/>
          </a:xfr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222" b="10489"/>
          <a:stretch/>
        </p:blipFill>
        <p:spPr>
          <a:xfrm>
            <a:off x="3654275" y="3992333"/>
            <a:ext cx="5360936" cy="2472861"/>
          </a:xfrm>
          <a:prstGeom prst="rect">
            <a:avLst/>
          </a:prstGeom>
        </p:spPr>
      </p:pic>
    </p:spTree>
    <p:extLst>
      <p:ext uri="{BB962C8B-B14F-4D97-AF65-F5344CB8AC3E}">
        <p14:creationId xmlns:p14="http://schemas.microsoft.com/office/powerpoint/2010/main" val="2197368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normAutofit/>
          </a:bodyPr>
          <a:lstStyle/>
          <a:p>
            <a:r>
              <a:rPr lang="en-US" sz="3600" dirty="0">
                <a:latin typeface="Century Gothic" panose="020B0502020202020204" pitchFamily="34" charset="0"/>
              </a:rPr>
              <a:t>Graphical Representation</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10973" b="1689"/>
          <a:stretch/>
        </p:blipFill>
        <p:spPr>
          <a:xfrm>
            <a:off x="605307" y="1738648"/>
            <a:ext cx="9569003" cy="3747752"/>
          </a:xfrm>
        </p:spPr>
      </p:pic>
    </p:spTree>
    <p:extLst>
      <p:ext uri="{BB962C8B-B14F-4D97-AF65-F5344CB8AC3E}">
        <p14:creationId xmlns:p14="http://schemas.microsoft.com/office/powerpoint/2010/main" val="77205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2161"/>
            <a:ext cx="10515600" cy="815975"/>
          </a:xfrm>
        </p:spPr>
        <p:txBody>
          <a:bodyPr>
            <a:normAutofit/>
          </a:bodyPr>
          <a:lstStyle/>
          <a:p>
            <a:r>
              <a:rPr lang="en-US" sz="3600" dirty="0" smtClean="0">
                <a:latin typeface="Century Gothic" panose="020B0502020202020204" pitchFamily="34" charset="0"/>
              </a:rPr>
              <a:t>Topics covered</a:t>
            </a:r>
            <a:endParaRPr lang="en-US" sz="3600" dirty="0">
              <a:latin typeface="Century Gothic" panose="020B0502020202020204" pitchFamily="34" charset="0"/>
            </a:endParaRPr>
          </a:p>
        </p:txBody>
      </p:sp>
      <p:sp>
        <p:nvSpPr>
          <p:cNvPr id="3" name="Content Placeholder 2"/>
          <p:cNvSpPr>
            <a:spLocks noGrp="1"/>
          </p:cNvSpPr>
          <p:nvPr>
            <p:ph idx="1"/>
          </p:nvPr>
        </p:nvSpPr>
        <p:spPr>
          <a:xfrm>
            <a:off x="838200" y="1527464"/>
            <a:ext cx="10515600" cy="4649499"/>
          </a:xfrm>
        </p:spPr>
        <p:txBody>
          <a:bodyPr>
            <a:normAutofit/>
          </a:bodyPr>
          <a:lstStyle/>
          <a:p>
            <a:r>
              <a:rPr lang="en-US" sz="2000" dirty="0" smtClean="0">
                <a:latin typeface="Times New Roman" panose="02020603050405020304" pitchFamily="18" charset="0"/>
                <a:cs typeface="Times New Roman" panose="02020603050405020304" pitchFamily="18" charset="0"/>
              </a:rPr>
              <a:t>Introduction</a:t>
            </a:r>
          </a:p>
          <a:p>
            <a:r>
              <a:rPr lang="en-US" sz="2000" dirty="0" smtClean="0">
                <a:latin typeface="Times New Roman" panose="02020603050405020304" pitchFamily="18" charset="0"/>
                <a:cs typeface="Times New Roman" panose="02020603050405020304" pitchFamily="18" charset="0"/>
              </a:rPr>
              <a:t>Need to analyze the data</a:t>
            </a:r>
          </a:p>
          <a:p>
            <a:r>
              <a:rPr lang="en-US" sz="2000" dirty="0" smtClean="0">
                <a:latin typeface="Times New Roman" panose="02020603050405020304" pitchFamily="18" charset="0"/>
                <a:cs typeface="Times New Roman" panose="02020603050405020304" pitchFamily="18" charset="0"/>
              </a:rPr>
              <a:t>About the dataset</a:t>
            </a:r>
          </a:p>
          <a:p>
            <a:r>
              <a:rPr lang="en-US" sz="2000" dirty="0" smtClean="0">
                <a:latin typeface="Times New Roman" panose="02020603050405020304" pitchFamily="18" charset="0"/>
                <a:cs typeface="Times New Roman" panose="02020603050405020304" pitchFamily="18" charset="0"/>
              </a:rPr>
              <a:t>Workflow</a:t>
            </a:r>
          </a:p>
          <a:p>
            <a:r>
              <a:rPr lang="en-US" sz="2000" dirty="0" smtClean="0">
                <a:latin typeface="Times New Roman" panose="02020603050405020304" pitchFamily="18" charset="0"/>
                <a:cs typeface="Times New Roman" panose="02020603050405020304" pitchFamily="18" charset="0"/>
              </a:rPr>
              <a:t>Data Model</a:t>
            </a:r>
          </a:p>
          <a:p>
            <a:r>
              <a:rPr lang="en-US" sz="2000" dirty="0" smtClean="0">
                <a:latin typeface="Times New Roman" panose="02020603050405020304" pitchFamily="18" charset="0"/>
                <a:cs typeface="Times New Roman" panose="02020603050405020304" pitchFamily="18" charset="0"/>
              </a:rPr>
              <a:t>Data Cleansing</a:t>
            </a:r>
          </a:p>
          <a:p>
            <a:r>
              <a:rPr lang="en-US" sz="2000" dirty="0" smtClean="0">
                <a:latin typeface="Times New Roman" panose="02020603050405020304" pitchFamily="18" charset="0"/>
                <a:cs typeface="Times New Roman" panose="02020603050405020304" pitchFamily="18" charset="0"/>
              </a:rPr>
              <a:t>Creating dimension and fact tables</a:t>
            </a:r>
          </a:p>
          <a:p>
            <a:r>
              <a:rPr lang="en-US" sz="2000" dirty="0" smtClean="0">
                <a:latin typeface="Times New Roman" panose="02020603050405020304" pitchFamily="18" charset="0"/>
                <a:cs typeface="Times New Roman" panose="02020603050405020304" pitchFamily="18" charset="0"/>
              </a:rPr>
              <a:t>Loading data into HDFS</a:t>
            </a:r>
          </a:p>
          <a:p>
            <a:r>
              <a:rPr lang="en-US" sz="2000" dirty="0" smtClean="0">
                <a:latin typeface="Times New Roman" panose="02020603050405020304" pitchFamily="18" charset="0"/>
                <a:cs typeface="Times New Roman" panose="02020603050405020304" pitchFamily="18" charset="0"/>
              </a:rPr>
              <a:t>Creating and loading data into the Hive tables</a:t>
            </a:r>
          </a:p>
          <a:p>
            <a:r>
              <a:rPr lang="en-US" sz="2000" dirty="0" smtClean="0">
                <a:latin typeface="Times New Roman" panose="02020603050405020304" pitchFamily="18" charset="0"/>
                <a:cs typeface="Times New Roman" panose="02020603050405020304" pitchFamily="18" charset="0"/>
              </a:rPr>
              <a:t>Queries and graphs</a:t>
            </a: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2319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6699"/>
          </a:xfrm>
        </p:spPr>
        <p:txBody>
          <a:bodyPr>
            <a:noAutofit/>
          </a:bodyPr>
          <a:lstStyle/>
          <a:p>
            <a:r>
              <a:rPr lang="en-US" sz="3600" dirty="0" smtClean="0">
                <a:latin typeface="Century Gothic" panose="020B0502020202020204" pitchFamily="34" charset="0"/>
              </a:rPr>
              <a:t>Scenario 4:Most UnSafest State </a:t>
            </a:r>
            <a:r>
              <a:rPr lang="en-US" sz="3600" dirty="0">
                <a:latin typeface="Century Gothic" panose="020B0502020202020204" pitchFamily="34" charset="0"/>
              </a:rPr>
              <a:t>with respect to Crime all over the Country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42848"/>
            <a:ext cx="10515600" cy="2207935"/>
          </a:xfrm>
        </p:spPr>
      </p:pic>
      <p:pic>
        <p:nvPicPr>
          <p:cNvPr id="6" name="Picture 5"/>
          <p:cNvPicPr>
            <a:picLocks noChangeAspect="1"/>
          </p:cNvPicPr>
          <p:nvPr/>
        </p:nvPicPr>
        <p:blipFill>
          <a:blip r:embed="rId3"/>
          <a:stretch>
            <a:fillRect/>
          </a:stretch>
        </p:blipFill>
        <p:spPr>
          <a:xfrm>
            <a:off x="4037995" y="4008415"/>
            <a:ext cx="5505250" cy="2733675"/>
          </a:xfrm>
          <a:prstGeom prst="rect">
            <a:avLst/>
          </a:prstGeom>
        </p:spPr>
      </p:pic>
    </p:spTree>
    <p:extLst>
      <p:ext uri="{BB962C8B-B14F-4D97-AF65-F5344CB8AC3E}">
        <p14:creationId xmlns:p14="http://schemas.microsoft.com/office/powerpoint/2010/main" val="2823620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337"/>
          </a:xfrm>
        </p:spPr>
        <p:txBody>
          <a:bodyPr>
            <a:normAutofit/>
          </a:bodyPr>
          <a:lstStyle/>
          <a:p>
            <a:r>
              <a:rPr lang="en-US" sz="3600" dirty="0">
                <a:latin typeface="Century Gothic" panose="020B0502020202020204" pitchFamily="34" charset="0"/>
              </a:rPr>
              <a:t>Graphical Representation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2579" y="1777285"/>
            <a:ext cx="10869769" cy="3747751"/>
          </a:xfrm>
        </p:spPr>
      </p:pic>
    </p:spTree>
    <p:extLst>
      <p:ext uri="{BB962C8B-B14F-4D97-AF65-F5344CB8AC3E}">
        <p14:creationId xmlns:p14="http://schemas.microsoft.com/office/powerpoint/2010/main" val="4067190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230" y="396299"/>
            <a:ext cx="10515600" cy="742458"/>
          </a:xfrm>
        </p:spPr>
        <p:txBody>
          <a:bodyPr>
            <a:normAutofit/>
          </a:bodyPr>
          <a:lstStyle/>
          <a:p>
            <a:r>
              <a:rPr lang="en-US" sz="3600" dirty="0" smtClean="0">
                <a:latin typeface="Century Gothic" panose="020B0502020202020204" pitchFamily="34" charset="0"/>
              </a:rPr>
              <a:t>Scenario 5:Most UnSafest </a:t>
            </a:r>
            <a:r>
              <a:rPr lang="en-US" sz="3600" dirty="0">
                <a:latin typeface="Century Gothic" panose="020B0502020202020204" pitchFamily="34" charset="0"/>
              </a:rPr>
              <a:t>District in each </a:t>
            </a:r>
            <a:r>
              <a:rPr lang="en-US" sz="3600" dirty="0" smtClean="0">
                <a:latin typeface="Century Gothic" panose="020B0502020202020204" pitchFamily="34" charset="0"/>
              </a:rPr>
              <a:t>State</a:t>
            </a:r>
            <a:endParaRPr lang="en-US" sz="3600" dirty="0">
              <a:latin typeface="Century Gothic" panose="020B0502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3208" y="3900967"/>
            <a:ext cx="8011643" cy="61024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9830" y="1810472"/>
            <a:ext cx="10058400" cy="1893068"/>
          </a:xfrm>
          <a:prstGeom prst="rect">
            <a:avLst/>
          </a:prstGeom>
        </p:spPr>
      </p:pic>
      <p:pic>
        <p:nvPicPr>
          <p:cNvPr id="3" name="Picture 2"/>
          <p:cNvPicPr>
            <a:picLocks noChangeAspect="1"/>
          </p:cNvPicPr>
          <p:nvPr/>
        </p:nvPicPr>
        <p:blipFill>
          <a:blip r:embed="rId4"/>
          <a:stretch>
            <a:fillRect/>
          </a:stretch>
        </p:blipFill>
        <p:spPr>
          <a:xfrm>
            <a:off x="2573437" y="4633727"/>
            <a:ext cx="7267575" cy="1174791"/>
          </a:xfrm>
          <a:prstGeom prst="rect">
            <a:avLst/>
          </a:prstGeom>
        </p:spPr>
      </p:pic>
    </p:spTree>
    <p:extLst>
      <p:ext uri="{BB962C8B-B14F-4D97-AF65-F5344CB8AC3E}">
        <p14:creationId xmlns:p14="http://schemas.microsoft.com/office/powerpoint/2010/main" val="3989684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p:spPr>
        <p:txBody>
          <a:bodyPr>
            <a:normAutofit/>
          </a:bodyPr>
          <a:lstStyle/>
          <a:p>
            <a:r>
              <a:rPr lang="en-US" sz="3600" dirty="0">
                <a:latin typeface="Century Gothic" panose="020B0502020202020204" pitchFamily="34" charset="0"/>
              </a:rPr>
              <a:t>Graphical Representation</a:t>
            </a:r>
          </a:p>
        </p:txBody>
      </p:sp>
      <p:pic>
        <p:nvPicPr>
          <p:cNvPr id="11" name="Picture 10"/>
          <p:cNvPicPr>
            <a:picLocks noChangeAspect="1"/>
          </p:cNvPicPr>
          <p:nvPr/>
        </p:nvPicPr>
        <p:blipFill>
          <a:blip r:embed="rId2"/>
          <a:stretch>
            <a:fillRect/>
          </a:stretch>
        </p:blipFill>
        <p:spPr>
          <a:xfrm>
            <a:off x="2690379" y="1578121"/>
            <a:ext cx="6811241" cy="4932657"/>
          </a:xfrm>
          <a:prstGeom prst="rect">
            <a:avLst/>
          </a:prstGeom>
        </p:spPr>
      </p:pic>
    </p:spTree>
    <p:extLst>
      <p:ext uri="{BB962C8B-B14F-4D97-AF65-F5344CB8AC3E}">
        <p14:creationId xmlns:p14="http://schemas.microsoft.com/office/powerpoint/2010/main" val="1548513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230" y="437861"/>
            <a:ext cx="10515600" cy="690943"/>
          </a:xfrm>
        </p:spPr>
        <p:txBody>
          <a:bodyPr>
            <a:normAutofit/>
          </a:bodyPr>
          <a:lstStyle/>
          <a:p>
            <a:r>
              <a:rPr lang="en-US" sz="3600" dirty="0" smtClean="0">
                <a:latin typeface="Century Gothic" panose="020B0502020202020204" pitchFamily="34" charset="0"/>
              </a:rPr>
              <a:t>Scenario 6:Most Safest District in each State</a:t>
            </a:r>
            <a:endParaRPr lang="en-US" sz="3600" dirty="0">
              <a:latin typeface="Century Gothic" panose="020B0502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830" y="1810472"/>
            <a:ext cx="10058400" cy="1712046"/>
          </a:xfrm>
          <a:prstGeom prst="rect">
            <a:avLst/>
          </a:prstGeom>
        </p:spPr>
      </p:pic>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6386" y="3690701"/>
            <a:ext cx="8011643" cy="610243"/>
          </a:xfrm>
          <a:prstGeom prst="rect">
            <a:avLst/>
          </a:prstGeom>
        </p:spPr>
      </p:pic>
      <p:pic>
        <p:nvPicPr>
          <p:cNvPr id="7" name="Content Placeholder 6"/>
          <p:cNvPicPr>
            <a:picLocks noGrp="1" noChangeAspect="1"/>
          </p:cNvPicPr>
          <p:nvPr>
            <p:ph idx="1"/>
          </p:nvPr>
        </p:nvPicPr>
        <p:blipFill>
          <a:blip r:embed="rId4"/>
          <a:stretch>
            <a:fillRect/>
          </a:stretch>
        </p:blipFill>
        <p:spPr>
          <a:xfrm>
            <a:off x="2001102" y="4469127"/>
            <a:ext cx="7315200" cy="972488"/>
          </a:xfrm>
          <a:prstGeom prst="rect">
            <a:avLst/>
          </a:prstGeom>
        </p:spPr>
      </p:pic>
    </p:spTree>
    <p:extLst>
      <p:ext uri="{BB962C8B-B14F-4D97-AF65-F5344CB8AC3E}">
        <p14:creationId xmlns:p14="http://schemas.microsoft.com/office/powerpoint/2010/main" val="665906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Century Gothic" panose="020B0502020202020204" pitchFamily="34" charset="0"/>
              </a:rPr>
              <a:t>Graphical Representation</a:t>
            </a:r>
          </a:p>
        </p:txBody>
      </p:sp>
      <p:pic>
        <p:nvPicPr>
          <p:cNvPr id="5" name="Content Placeholder 4"/>
          <p:cNvPicPr>
            <a:picLocks noGrp="1" noChangeAspect="1"/>
          </p:cNvPicPr>
          <p:nvPr>
            <p:ph idx="1"/>
          </p:nvPr>
        </p:nvPicPr>
        <p:blipFill>
          <a:blip r:embed="rId2"/>
          <a:stretch>
            <a:fillRect/>
          </a:stretch>
        </p:blipFill>
        <p:spPr>
          <a:xfrm>
            <a:off x="1767465" y="1783691"/>
            <a:ext cx="8657070" cy="4206605"/>
          </a:xfrm>
          <a:prstGeom prst="rect">
            <a:avLst/>
          </a:prstGeom>
        </p:spPr>
      </p:pic>
    </p:spTree>
    <p:extLst>
      <p:ext uri="{BB962C8B-B14F-4D97-AF65-F5344CB8AC3E}">
        <p14:creationId xmlns:p14="http://schemas.microsoft.com/office/powerpoint/2010/main" val="926683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Century Gothic" panose="020B0502020202020204" pitchFamily="34" charset="0"/>
              </a:rPr>
              <a:t>Scenario 7:Most Occurred Crime for particular State</a:t>
            </a:r>
            <a:endParaRPr lang="en-US" sz="3600" dirty="0">
              <a:latin typeface="Century Gothic" panose="020B0502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2215168" y="1930008"/>
            <a:ext cx="7173532" cy="1444257"/>
          </a:xfrm>
          <a:prstGeom prst="rect">
            <a:avLst/>
          </a:prstGeom>
        </p:spPr>
      </p:pic>
      <p:pic>
        <p:nvPicPr>
          <p:cNvPr id="5" name="Picture 4"/>
          <p:cNvPicPr>
            <a:picLocks noChangeAspect="1"/>
          </p:cNvPicPr>
          <p:nvPr/>
        </p:nvPicPr>
        <p:blipFill>
          <a:blip r:embed="rId3"/>
          <a:stretch>
            <a:fillRect/>
          </a:stretch>
        </p:blipFill>
        <p:spPr>
          <a:xfrm>
            <a:off x="1159099" y="4180535"/>
            <a:ext cx="9699401" cy="1911171"/>
          </a:xfrm>
          <a:prstGeom prst="rect">
            <a:avLst/>
          </a:prstGeom>
        </p:spPr>
      </p:pic>
    </p:spTree>
    <p:extLst>
      <p:ext uri="{BB962C8B-B14F-4D97-AF65-F5344CB8AC3E}">
        <p14:creationId xmlns:p14="http://schemas.microsoft.com/office/powerpoint/2010/main" val="4292137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normAutofit/>
          </a:bodyPr>
          <a:lstStyle/>
          <a:p>
            <a:r>
              <a:rPr lang="en-US" sz="3600" dirty="0">
                <a:latin typeface="Century Gothic" panose="020B0502020202020204" pitchFamily="34" charset="0"/>
              </a:rPr>
              <a:t>Graphical Representation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6989" y="1796386"/>
            <a:ext cx="10515600" cy="3640347"/>
          </a:xfrm>
        </p:spPr>
      </p:pic>
    </p:spTree>
    <p:extLst>
      <p:ext uri="{BB962C8B-B14F-4D97-AF65-F5344CB8AC3E}">
        <p14:creationId xmlns:p14="http://schemas.microsoft.com/office/powerpoint/2010/main" val="566637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Century Gothic" panose="020B0502020202020204" pitchFamily="34" charset="0"/>
              </a:rPr>
              <a:t>Graphical </a:t>
            </a:r>
            <a:r>
              <a:rPr lang="en-US" sz="3600" dirty="0" smtClean="0">
                <a:latin typeface="Century Gothic" panose="020B0502020202020204" pitchFamily="34" charset="0"/>
              </a:rPr>
              <a:t>Representation</a:t>
            </a:r>
            <a:endParaRPr lang="en-US" sz="3600" dirty="0">
              <a:latin typeface="Century Gothic" panose="020B0502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18433"/>
            <a:ext cx="10515600" cy="3765721"/>
          </a:xfrm>
        </p:spPr>
      </p:pic>
    </p:spTree>
    <p:extLst>
      <p:ext uri="{BB962C8B-B14F-4D97-AF65-F5344CB8AC3E}">
        <p14:creationId xmlns:p14="http://schemas.microsoft.com/office/powerpoint/2010/main" val="1770174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1247"/>
          </a:xfrm>
        </p:spPr>
        <p:txBody>
          <a:bodyPr/>
          <a:lstStyle/>
          <a:p>
            <a:r>
              <a:rPr lang="en-US" sz="3600" dirty="0" smtClean="0">
                <a:latin typeface="Century Gothic" panose="020B0502020202020204" pitchFamily="34" charset="0"/>
              </a:rPr>
              <a:t>Conclusion</a:t>
            </a:r>
            <a:endParaRPr lang="en-US" sz="3600" dirty="0">
              <a:latin typeface="Century Gothic" panose="020B0502020202020204" pitchFamily="34" charset="0"/>
            </a:endParaRPr>
          </a:p>
        </p:txBody>
      </p:sp>
      <p:sp>
        <p:nvSpPr>
          <p:cNvPr id="3" name="Content Placeholder 2"/>
          <p:cNvSpPr>
            <a:spLocks noGrp="1"/>
          </p:cNvSpPr>
          <p:nvPr>
            <p:ph idx="1"/>
          </p:nvPr>
        </p:nvSpPr>
        <p:spPr>
          <a:xfrm>
            <a:off x="838200" y="1236372"/>
            <a:ext cx="10515600" cy="4940591"/>
          </a:xfrm>
        </p:spPr>
        <p:txBody>
          <a:bodyPr/>
          <a:lstStyle/>
          <a:p>
            <a:r>
              <a:rPr lang="en-US" sz="2400" dirty="0">
                <a:latin typeface="Times New Roman" panose="02020603050405020304" pitchFamily="18" charset="0"/>
                <a:cs typeface="Times New Roman" panose="02020603050405020304" pitchFamily="18" charset="0"/>
              </a:rPr>
              <a:t>C</a:t>
            </a:r>
            <a:r>
              <a:rPr lang="en-US" sz="2400" dirty="0" smtClean="0">
                <a:latin typeface="Times New Roman" panose="02020603050405020304" pitchFamily="18" charset="0"/>
                <a:cs typeface="Times New Roman" panose="02020603050405020304" pitchFamily="18" charset="0"/>
              </a:rPr>
              <a:t>rime </a:t>
            </a:r>
            <a:r>
              <a:rPr lang="en-US" sz="2400" dirty="0">
                <a:latin typeface="Times New Roman" panose="02020603050405020304" pitchFamily="18" charset="0"/>
                <a:cs typeface="Times New Roman" panose="02020603050405020304" pitchFamily="18" charset="0"/>
              </a:rPr>
              <a:t>analysis is gradually making its way up the ladder as a very effective method of crime prevention, reduction and </a:t>
            </a:r>
            <a:r>
              <a:rPr lang="en-US" sz="2400" dirty="0" smtClean="0">
                <a:latin typeface="Times New Roman" panose="02020603050405020304" pitchFamily="18" charset="0"/>
                <a:cs typeface="Times New Roman" panose="02020603050405020304" pitchFamily="18" charset="0"/>
              </a:rPr>
              <a:t>apprehension.</a:t>
            </a:r>
          </a:p>
          <a:p>
            <a:r>
              <a:rPr lang="en-US" sz="2400" dirty="0" smtClean="0">
                <a:latin typeface="Times New Roman" panose="02020603050405020304" pitchFamily="18" charset="0"/>
                <a:cs typeface="Times New Roman" panose="02020603050405020304" pitchFamily="18" charset="0"/>
              </a:rPr>
              <a:t>After analyzing the dataset we can estimate the maximum and minimum number of crimes in each state and district through which we can take safety measures to reduce the crime rate.</a:t>
            </a:r>
          </a:p>
          <a:p>
            <a:endParaRPr lang="en-US" sz="2400"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88031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6039"/>
            <a:ext cx="10515600" cy="841375"/>
          </a:xfrm>
        </p:spPr>
        <p:txBody>
          <a:bodyPr>
            <a:normAutofit/>
          </a:bodyPr>
          <a:lstStyle/>
          <a:p>
            <a:r>
              <a:rPr lang="en-US" sz="3600" dirty="0" smtClean="0">
                <a:latin typeface="Century Gothic" panose="020B0502020202020204" pitchFamily="34" charset="0"/>
              </a:rPr>
              <a:t>Introduction</a:t>
            </a:r>
            <a:endParaRPr lang="en-US" sz="3600" dirty="0">
              <a:latin typeface="Century Gothic" panose="020B0502020202020204" pitchFamily="34" charset="0"/>
            </a:endParaRPr>
          </a:p>
        </p:txBody>
      </p:sp>
      <p:sp>
        <p:nvSpPr>
          <p:cNvPr id="3" name="Content Placeholder 2"/>
          <p:cNvSpPr>
            <a:spLocks noGrp="1"/>
          </p:cNvSpPr>
          <p:nvPr>
            <p:ph idx="1"/>
          </p:nvPr>
        </p:nvSpPr>
        <p:spPr>
          <a:xfrm>
            <a:off x="838200" y="1523278"/>
            <a:ext cx="10515600" cy="4653685"/>
          </a:xfrm>
        </p:spPr>
        <p:txBody>
          <a:bodyPr>
            <a:normAutofit/>
          </a:bodyPr>
          <a:lstStyle/>
          <a:p>
            <a:r>
              <a:rPr lang="en-US" sz="2400" dirty="0" smtClean="0">
                <a:latin typeface="Times New Roman" panose="02020603050405020304" pitchFamily="18" charset="0"/>
                <a:cs typeface="Times New Roman" panose="02020603050405020304" pitchFamily="18" charset="0"/>
              </a:rPr>
              <a:t>Crime is a problem around the world and represents a significant negative externality to the quality of life in a society.</a:t>
            </a:r>
          </a:p>
          <a:p>
            <a:r>
              <a:rPr lang="en-US" sz="2400" dirty="0" smtClean="0">
                <a:latin typeface="Times New Roman" panose="02020603050405020304" pitchFamily="18" charset="0"/>
                <a:cs typeface="Times New Roman" panose="02020603050405020304" pitchFamily="18" charset="0"/>
              </a:rPr>
              <a:t>With rapid urbanization and development of big cities and towns, the graph of crimes is also on the increase.</a:t>
            </a:r>
          </a:p>
          <a:p>
            <a:r>
              <a:rPr lang="en-US" sz="2400" dirty="0" smtClean="0">
                <a:latin typeface="Times New Roman" panose="02020603050405020304" pitchFamily="18" charset="0"/>
                <a:cs typeface="Times New Roman" panose="02020603050405020304" pitchFamily="18" charset="0"/>
              </a:rPr>
              <a:t>This phenomenal rise in offenses and crime in cities is a matter of great concern and alarm to all of us.</a:t>
            </a:r>
          </a:p>
        </p:txBody>
      </p:sp>
    </p:spTree>
    <p:extLst>
      <p:ext uri="{BB962C8B-B14F-4D97-AF65-F5344CB8AC3E}">
        <p14:creationId xmlns:p14="http://schemas.microsoft.com/office/powerpoint/2010/main" val="163615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hank you slid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83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3333"/>
            <a:ext cx="10515600" cy="955675"/>
          </a:xfrm>
        </p:spPr>
        <p:txBody>
          <a:bodyPr>
            <a:normAutofit/>
          </a:bodyPr>
          <a:lstStyle/>
          <a:p>
            <a:r>
              <a:rPr lang="en-US" sz="3600" dirty="0" smtClean="0">
                <a:latin typeface="Century Gothic" panose="020B0502020202020204" pitchFamily="34" charset="0"/>
              </a:rPr>
              <a:t>Need to analyze the dataset</a:t>
            </a:r>
            <a:endParaRPr lang="en-US" sz="3600" dirty="0">
              <a:latin typeface="Century Gothic" panose="020B0502020202020204" pitchFamily="34" charset="0"/>
            </a:endParaRPr>
          </a:p>
        </p:txBody>
      </p:sp>
      <p:sp>
        <p:nvSpPr>
          <p:cNvPr id="3" name="Content Placeholder 2"/>
          <p:cNvSpPr>
            <a:spLocks noGrp="1"/>
          </p:cNvSpPr>
          <p:nvPr>
            <p:ph idx="1"/>
          </p:nvPr>
        </p:nvSpPr>
        <p:spPr>
          <a:xfrm>
            <a:off x="838200" y="1320800"/>
            <a:ext cx="10515600" cy="5080000"/>
          </a:xfrm>
        </p:spPr>
        <p:txBody>
          <a:bodyPr>
            <a:normAutofit/>
          </a:bodyPr>
          <a:lstStyle/>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Crime analysis plays a major role in devising solutions to crime problems, and formulating crime prevention strategies.</a:t>
            </a:r>
          </a:p>
          <a:p>
            <a:r>
              <a:rPr lang="en-US" sz="2400" dirty="0" smtClean="0">
                <a:latin typeface="Times New Roman" panose="02020603050405020304" pitchFamily="18" charset="0"/>
                <a:cs typeface="Times New Roman" panose="02020603050405020304" pitchFamily="18" charset="0"/>
              </a:rPr>
              <a:t>Our system can predict regions which have high probability for crime occurrence and can visualize crime prone areas. </a:t>
            </a:r>
          </a:p>
          <a:p>
            <a:r>
              <a:rPr lang="en-US" sz="2400" dirty="0" smtClean="0">
                <a:latin typeface="Times New Roman" panose="02020603050405020304" pitchFamily="18" charset="0"/>
                <a:cs typeface="Times New Roman" panose="02020603050405020304" pitchFamily="18" charset="0"/>
              </a:rPr>
              <a:t>Using the concept of data mining we can extract previously unknown, useful information from an unstructured data.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9039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dataset</a:t>
            </a:r>
            <a:endParaRPr lang="en-US" dirty="0"/>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The Dataset </a:t>
            </a:r>
            <a:r>
              <a:rPr lang="en-US" sz="2400" dirty="0" smtClean="0">
                <a:latin typeface="Times New Roman" panose="02020603050405020304" pitchFamily="18" charset="0"/>
                <a:cs typeface="Times New Roman" panose="02020603050405020304" pitchFamily="18" charset="0"/>
              </a:rPr>
              <a:t>contains record </a:t>
            </a:r>
            <a:r>
              <a:rPr lang="en-US" sz="2400" dirty="0">
                <a:latin typeface="Times New Roman" panose="02020603050405020304" pitchFamily="18" charset="0"/>
                <a:cs typeface="Times New Roman" panose="02020603050405020304" pitchFamily="18" charset="0"/>
              </a:rPr>
              <a:t>of </a:t>
            </a:r>
            <a:r>
              <a:rPr lang="en-US" sz="2400" dirty="0" smtClean="0">
                <a:latin typeface="Times New Roman" panose="02020603050405020304" pitchFamily="18" charset="0"/>
                <a:cs typeface="Times New Roman" panose="02020603050405020304" pitchFamily="18" charset="0"/>
              </a:rPr>
              <a:t>crimes </a:t>
            </a:r>
            <a:r>
              <a:rPr lang="en-US" sz="2400" dirty="0">
                <a:latin typeface="Times New Roman" panose="02020603050405020304" pitchFamily="18" charset="0"/>
                <a:cs typeface="Times New Roman" panose="02020603050405020304" pitchFamily="18" charset="0"/>
              </a:rPr>
              <a:t>that </a:t>
            </a:r>
            <a:r>
              <a:rPr lang="en-US" sz="2400" dirty="0" smtClean="0">
                <a:latin typeface="Times New Roman" panose="02020603050405020304" pitchFamily="18" charset="0"/>
                <a:cs typeface="Times New Roman" panose="02020603050405020304" pitchFamily="18" charset="0"/>
              </a:rPr>
              <a:t>had occurred in different states of India from 2001-2013.</a:t>
            </a:r>
          </a:p>
          <a:p>
            <a:r>
              <a:rPr lang="en-US" sz="2400" dirty="0" smtClean="0">
                <a:latin typeface="Times New Roman" panose="02020603050405020304" pitchFamily="18" charset="0"/>
                <a:cs typeface="Times New Roman" panose="02020603050405020304" pitchFamily="18" charset="0"/>
              </a:rPr>
              <a:t>Different types of crimes were given to </a:t>
            </a:r>
            <a:r>
              <a:rPr lang="en-US" sz="2400" dirty="0">
                <a:latin typeface="Times New Roman" panose="02020603050405020304" pitchFamily="18" charset="0"/>
                <a:cs typeface="Times New Roman" panose="02020603050405020304" pitchFamily="18" charset="0"/>
              </a:rPr>
              <a:t>understand the issue more carefully and deeply.</a:t>
            </a:r>
          </a:p>
          <a:p>
            <a:r>
              <a:rPr lang="en-US" sz="2400" dirty="0" smtClean="0">
                <a:latin typeface="Times New Roman" panose="02020603050405020304" pitchFamily="18" charset="0"/>
                <a:cs typeface="Times New Roman" panose="02020603050405020304" pitchFamily="18" charset="0"/>
              </a:rPr>
              <a:t>Total number of rows : 19683</a:t>
            </a:r>
          </a:p>
          <a:p>
            <a:r>
              <a:rPr lang="en-US" sz="2400" dirty="0">
                <a:latin typeface="Times New Roman" panose="02020603050405020304" pitchFamily="18" charset="0"/>
                <a:cs typeface="Times New Roman" panose="02020603050405020304" pitchFamily="18" charset="0"/>
              </a:rPr>
              <a:t>Total number of columns: </a:t>
            </a:r>
            <a:r>
              <a:rPr lang="en-US" sz="2400" dirty="0" smtClean="0">
                <a:latin typeface="Times New Roman" panose="02020603050405020304" pitchFamily="18" charset="0"/>
                <a:cs typeface="Times New Roman" panose="02020603050405020304" pitchFamily="18" charset="0"/>
              </a:rPr>
              <a:t>13</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7354" y="3210792"/>
            <a:ext cx="6226673" cy="2966172"/>
          </a:xfrm>
          <a:prstGeom prst="rect">
            <a:avLst/>
          </a:prstGeom>
        </p:spPr>
      </p:pic>
    </p:spTree>
    <p:extLst>
      <p:ext uri="{BB962C8B-B14F-4D97-AF65-F5344CB8AC3E}">
        <p14:creationId xmlns:p14="http://schemas.microsoft.com/office/powerpoint/2010/main" val="2581783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21881"/>
            <a:ext cx="10515600" cy="759401"/>
          </a:xfrm>
        </p:spPr>
        <p:txBody>
          <a:bodyPr>
            <a:normAutofit/>
          </a:bodyPr>
          <a:lstStyle/>
          <a:p>
            <a:r>
              <a:rPr lang="en-US" sz="3600" dirty="0" smtClean="0">
                <a:latin typeface="Century Gothic" panose="020B0502020202020204" pitchFamily="34" charset="0"/>
              </a:rPr>
              <a:t>Work Flow</a:t>
            </a:r>
            <a:endParaRPr lang="en-US" sz="3600" dirty="0">
              <a:latin typeface="Century Gothic" panose="020B0502020202020204" pitchFamily="34" charset="0"/>
            </a:endParaRPr>
          </a:p>
        </p:txBody>
      </p:sp>
      <p:pic>
        <p:nvPicPr>
          <p:cNvPr id="4" name="Content Placeholder 3"/>
          <p:cNvPicPr>
            <a:picLocks noGrp="1" noChangeAspect="1"/>
          </p:cNvPicPr>
          <p:nvPr>
            <p:ph idx="1"/>
          </p:nvPr>
        </p:nvPicPr>
        <p:blipFill rotWithShape="1">
          <a:blip r:embed="rId2"/>
          <a:srcRect l="24411" t="798" r="36938" b="2925"/>
          <a:stretch/>
        </p:blipFill>
        <p:spPr>
          <a:xfrm>
            <a:off x="3408218" y="1481282"/>
            <a:ext cx="6159500" cy="4825999"/>
          </a:xfrm>
          <a:prstGeom prst="rect">
            <a:avLst/>
          </a:prstGeom>
        </p:spPr>
      </p:pic>
    </p:spTree>
    <p:extLst>
      <p:ext uri="{BB962C8B-B14F-4D97-AF65-F5344CB8AC3E}">
        <p14:creationId xmlns:p14="http://schemas.microsoft.com/office/powerpoint/2010/main" val="48301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372" y="728807"/>
            <a:ext cx="10515600" cy="701675"/>
          </a:xfrm>
        </p:spPr>
        <p:txBody>
          <a:bodyPr>
            <a:normAutofit/>
          </a:bodyPr>
          <a:lstStyle/>
          <a:p>
            <a:r>
              <a:rPr lang="en-US" sz="3600" dirty="0" smtClean="0">
                <a:latin typeface="Century Gothic" panose="020B0502020202020204" pitchFamily="34" charset="0"/>
              </a:rPr>
              <a:t>Data Model</a:t>
            </a:r>
            <a:endParaRPr lang="en-US" sz="3600" dirty="0">
              <a:latin typeface="Century Gothic" panose="020B0502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1489" y="1926234"/>
            <a:ext cx="8269811" cy="3750666"/>
          </a:xfrm>
        </p:spPr>
      </p:pic>
    </p:spTree>
    <p:extLst>
      <p:ext uri="{BB962C8B-B14F-4D97-AF65-F5344CB8AC3E}">
        <p14:creationId xmlns:p14="http://schemas.microsoft.com/office/powerpoint/2010/main" val="235487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6462"/>
            <a:ext cx="10515600" cy="765175"/>
          </a:xfrm>
        </p:spPr>
        <p:txBody>
          <a:bodyPr>
            <a:normAutofit/>
          </a:bodyPr>
          <a:lstStyle/>
          <a:p>
            <a:r>
              <a:rPr lang="en-US" sz="3600" dirty="0" smtClean="0">
                <a:latin typeface="Century Gothic" panose="020B0502020202020204" pitchFamily="34" charset="0"/>
              </a:rPr>
              <a:t>Data Cleansing</a:t>
            </a:r>
            <a:endParaRPr lang="en-US" sz="3600" dirty="0">
              <a:latin typeface="Century Gothic" panose="020B0502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4715" y="1563330"/>
            <a:ext cx="7129952" cy="4587875"/>
          </a:xfrm>
        </p:spPr>
      </p:pic>
    </p:spTree>
    <p:extLst>
      <p:ext uri="{BB962C8B-B14F-4D97-AF65-F5344CB8AC3E}">
        <p14:creationId xmlns:p14="http://schemas.microsoft.com/office/powerpoint/2010/main" val="3401852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6293"/>
            <a:ext cx="10515600" cy="673965"/>
          </a:xfrm>
        </p:spPr>
        <p:txBody>
          <a:bodyPr>
            <a:normAutofit/>
          </a:bodyPr>
          <a:lstStyle/>
          <a:p>
            <a:r>
              <a:rPr lang="en-US" sz="3600" dirty="0">
                <a:latin typeface="Century Gothic" panose="020B0502020202020204" pitchFamily="34" charset="0"/>
              </a:rPr>
              <a:t>Creating dimension tables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4285" y="1664649"/>
            <a:ext cx="5763429" cy="90500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6653" y="2914041"/>
            <a:ext cx="5811061" cy="2505425"/>
          </a:xfrm>
          <a:prstGeom prst="rect">
            <a:avLst/>
          </a:prstGeom>
        </p:spPr>
      </p:pic>
    </p:spTree>
    <p:extLst>
      <p:ext uri="{BB962C8B-B14F-4D97-AF65-F5344CB8AC3E}">
        <p14:creationId xmlns:p14="http://schemas.microsoft.com/office/powerpoint/2010/main" val="2272371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TotalTime>
  <Words>334</Words>
  <Application>Microsoft Office PowerPoint</Application>
  <PresentationFormat>Widescreen</PresentationFormat>
  <Paragraphs>58</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Century Gothic</vt:lpstr>
      <vt:lpstr>Times New Roman</vt:lpstr>
      <vt:lpstr>Office Theme</vt:lpstr>
      <vt:lpstr>PowerPoint Presentation</vt:lpstr>
      <vt:lpstr>Topics covered</vt:lpstr>
      <vt:lpstr>Introduction</vt:lpstr>
      <vt:lpstr>Need to analyze the dataset</vt:lpstr>
      <vt:lpstr>About the dataset</vt:lpstr>
      <vt:lpstr>Work Flow</vt:lpstr>
      <vt:lpstr>Data Model</vt:lpstr>
      <vt:lpstr>Data Cleansing</vt:lpstr>
      <vt:lpstr>Creating dimension tables</vt:lpstr>
      <vt:lpstr>Creating fact table</vt:lpstr>
      <vt:lpstr>Loading the data into HDFS </vt:lpstr>
      <vt:lpstr>Creating tables in hive</vt:lpstr>
      <vt:lpstr>Loading the data into Hive tables</vt:lpstr>
      <vt:lpstr>Scenario 1:Counting the Number of murders Year-wise in Andhra Pradesh</vt:lpstr>
      <vt:lpstr>Graphical Representation</vt:lpstr>
      <vt:lpstr>Scenario 2:Top 5 states where Assault on women has occurred.</vt:lpstr>
      <vt:lpstr>Graphical Representation</vt:lpstr>
      <vt:lpstr>Scenario 3:Most Safest State with respect to Crime all over the Country</vt:lpstr>
      <vt:lpstr>Graphical Representation</vt:lpstr>
      <vt:lpstr>Scenario 4:Most UnSafest State with respect to Crime all over the Country</vt:lpstr>
      <vt:lpstr>Graphical Representation</vt:lpstr>
      <vt:lpstr>Scenario 5:Most UnSafest District in each State</vt:lpstr>
      <vt:lpstr>Graphical Representation</vt:lpstr>
      <vt:lpstr>Scenario 6:Most Safest District in each State</vt:lpstr>
      <vt:lpstr>Graphical Representation</vt:lpstr>
      <vt:lpstr>Scenario 7:Most Occurred Crime for particular State</vt:lpstr>
      <vt:lpstr>Graphical Representation</vt:lpstr>
      <vt:lpstr>Graphical Representation</vt:lpstr>
      <vt:lpstr>Conclusion</vt:lpstr>
      <vt:lpstr>PowerPoint Presentation</vt:lpstr>
    </vt:vector>
  </TitlesOfParts>
  <Company>Capgemini GCC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learning</dc:creator>
  <cp:lastModifiedBy>learning</cp:lastModifiedBy>
  <cp:revision>36</cp:revision>
  <dcterms:created xsi:type="dcterms:W3CDTF">2020-03-12T03:18:19Z</dcterms:created>
  <dcterms:modified xsi:type="dcterms:W3CDTF">2020-03-12T12:02:48Z</dcterms:modified>
</cp:coreProperties>
</file>