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Lst>
  <p:sldSz cy="6858000" cx="12192000"/>
  <p:notesSz cx="6858000" cy="9144000"/>
  <p:embeddedFontLst>
    <p:embeddedFont>
      <p:font typeface="Arimo"/>
      <p:regular r:id="rId83"/>
      <p:bold r:id="rId84"/>
      <p:italic r:id="rId85"/>
      <p:boldItalic r:id="rId86"/>
    </p:embeddedFont>
    <p:embeddedFont>
      <p:font typeface="Book Antiqua"/>
      <p:regular r:id="rId87"/>
      <p:bold r:id="rId88"/>
      <p:italic r:id="rId89"/>
      <p:boldItalic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1" roundtripDataSignature="AMtx7mirRXZ+hCHGvnoyv6SISlTpj+lz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108539-366E-439C-8119-55A1AF2C95D1}">
  <a:tblStyle styleId="{7D108539-366E-439C-8119-55A1AF2C95D1}" styleName="Table_0">
    <a:wholeTbl>
      <a:tcTxStyle b="off" i="off">
        <a:font>
          <a:latin typeface="Tw Cen MT"/>
          <a:ea typeface="Tw Cen MT"/>
          <a:cs typeface="Tw Cen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1F0EC"/>
          </a:solidFill>
        </a:fill>
      </a:tcStyle>
    </a:wholeTbl>
    <a:band1H>
      <a:tcTxStyle/>
      <a:tcStyle>
        <a:fill>
          <a:solidFill>
            <a:srgbClr val="E1E0D6"/>
          </a:solidFill>
        </a:fill>
      </a:tcStyle>
    </a:band1H>
    <a:band2H>
      <a:tcTxStyle/>
    </a:band2H>
    <a:band1V>
      <a:tcTxStyle/>
      <a:tcStyle>
        <a:fill>
          <a:solidFill>
            <a:srgbClr val="E1E0D6"/>
          </a:solidFill>
        </a:fill>
      </a:tcStyle>
    </a:band1V>
    <a:band2V>
      <a:tcTxStyle/>
    </a:band2V>
    <a:lastCol>
      <a:tcTxStyle b="on" i="off">
        <a:font>
          <a:latin typeface="Tw Cen MT"/>
          <a:ea typeface="Tw Cen MT"/>
          <a:cs typeface="Tw Cen MT"/>
        </a:font>
        <a:schemeClr val="lt1"/>
      </a:tcTxStyle>
      <a:tcStyle>
        <a:fill>
          <a:solidFill>
            <a:schemeClr val="accent1"/>
          </a:solidFill>
        </a:fill>
      </a:tcStyle>
    </a:lastCol>
    <a:firstCol>
      <a:tcTxStyle b="on" i="off">
        <a:font>
          <a:latin typeface="Tw Cen MT"/>
          <a:ea typeface="Tw Cen MT"/>
          <a:cs typeface="Tw Cen MT"/>
        </a:font>
        <a:schemeClr val="lt1"/>
      </a:tcTxStyle>
      <a:tcStyle>
        <a:fill>
          <a:solidFill>
            <a:schemeClr val="accent1"/>
          </a:solidFill>
        </a:fill>
      </a:tcStyle>
    </a:firstCol>
    <a:lastRow>
      <a:tcTxStyle b="on" i="off">
        <a:font>
          <a:latin typeface="Tw Cen MT"/>
          <a:ea typeface="Tw Cen MT"/>
          <a:cs typeface="Tw Cen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w Cen MT"/>
          <a:ea typeface="Tw Cen MT"/>
          <a:cs typeface="Tw Cen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Arimo-bold.fntdata"/><Relationship Id="rId83" Type="http://schemas.openxmlformats.org/officeDocument/2006/relationships/font" Target="fonts/Arimo-regular.fntdata"/><Relationship Id="rId42" Type="http://schemas.openxmlformats.org/officeDocument/2006/relationships/slide" Target="slides/slide37.xml"/><Relationship Id="rId86" Type="http://schemas.openxmlformats.org/officeDocument/2006/relationships/font" Target="fonts/Arimo-boldItalic.fntdata"/><Relationship Id="rId41" Type="http://schemas.openxmlformats.org/officeDocument/2006/relationships/slide" Target="slides/slide36.xml"/><Relationship Id="rId85" Type="http://schemas.openxmlformats.org/officeDocument/2006/relationships/font" Target="fonts/Arimo-italic.fntdata"/><Relationship Id="rId44" Type="http://schemas.openxmlformats.org/officeDocument/2006/relationships/slide" Target="slides/slide39.xml"/><Relationship Id="rId88" Type="http://schemas.openxmlformats.org/officeDocument/2006/relationships/font" Target="fonts/BookAntiqua-bold.fntdata"/><Relationship Id="rId43" Type="http://schemas.openxmlformats.org/officeDocument/2006/relationships/slide" Target="slides/slide38.xml"/><Relationship Id="rId87" Type="http://schemas.openxmlformats.org/officeDocument/2006/relationships/font" Target="fonts/BookAntiqua-regular.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BookAntiqua-italic.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customschemas.google.com/relationships/presentationmetadata" Target="metadata"/><Relationship Id="rId90" Type="http://schemas.openxmlformats.org/officeDocument/2006/relationships/font" Target="fonts/BookAntiqua-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79"/>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9"/>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79"/>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6" name="Google Shape;16;p7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7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9" name="Google Shape;19;p79"/>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8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88"/>
          <p:cNvSpPr txBox="1"/>
          <p:nvPr>
            <p:ph idx="1" type="body"/>
          </p:nvPr>
        </p:nvSpPr>
        <p:spPr>
          <a:xfrm rot="5400000">
            <a:off x="3872484" y="-562355"/>
            <a:ext cx="4023360" cy="972007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8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0" name="Shape 80"/>
        <p:cNvGrpSpPr/>
        <p:nvPr/>
      </p:nvGrpSpPr>
      <p:grpSpPr>
        <a:xfrm>
          <a:off x="0" y="0"/>
          <a:ext cx="0" cy="0"/>
          <a:chOff x="0" y="0"/>
          <a:chExt cx="0" cy="0"/>
        </a:xfrm>
      </p:grpSpPr>
      <p:sp>
        <p:nvSpPr>
          <p:cNvPr id="81" name="Google Shape;81;p89"/>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89"/>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8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6" name="Google Shape;86;p89"/>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8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80"/>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80"/>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0"/>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0"/>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6" name="Shape 26"/>
        <p:cNvGrpSpPr/>
        <p:nvPr/>
      </p:nvGrpSpPr>
      <p:grpSpPr>
        <a:xfrm>
          <a:off x="0" y="0"/>
          <a:ext cx="0" cy="0"/>
          <a:chOff x="0" y="0"/>
          <a:chExt cx="0" cy="0"/>
        </a:xfrm>
      </p:grpSpPr>
      <p:sp>
        <p:nvSpPr>
          <p:cNvPr id="27" name="Google Shape;27;p81"/>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81"/>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1"/>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800"/>
              <a:buNone/>
              <a:defRPr sz="1800">
                <a:solidFill>
                  <a:srgbClr val="8C8B8A"/>
                </a:solidFill>
              </a:defRPr>
            </a:lvl2pPr>
            <a:lvl3pPr indent="-228600" lvl="2" marL="1371600" algn="l">
              <a:lnSpc>
                <a:spcPct val="90000"/>
              </a:lnSpc>
              <a:spcBef>
                <a:spcPts val="400"/>
              </a:spcBef>
              <a:spcAft>
                <a:spcPts val="0"/>
              </a:spcAft>
              <a:buSzPts val="1600"/>
              <a:buNone/>
              <a:defRPr sz="1600">
                <a:solidFill>
                  <a:srgbClr val="8C8B8A"/>
                </a:solidFill>
              </a:defRPr>
            </a:lvl3pPr>
            <a:lvl4pPr indent="-228600" lvl="3" marL="1828800" algn="l">
              <a:lnSpc>
                <a:spcPct val="90000"/>
              </a:lnSpc>
              <a:spcBef>
                <a:spcPts val="400"/>
              </a:spcBef>
              <a:spcAft>
                <a:spcPts val="0"/>
              </a:spcAft>
              <a:buSzPts val="1400"/>
              <a:buNone/>
              <a:defRPr sz="1400">
                <a:solidFill>
                  <a:srgbClr val="8C8B8A"/>
                </a:solidFill>
              </a:defRPr>
            </a:lvl4pPr>
            <a:lvl5pPr indent="-228600" lvl="4" marL="2286000" algn="l">
              <a:lnSpc>
                <a:spcPct val="90000"/>
              </a:lnSpc>
              <a:spcBef>
                <a:spcPts val="400"/>
              </a:spcBef>
              <a:spcAft>
                <a:spcPts val="0"/>
              </a:spcAft>
              <a:buSzPts val="1400"/>
              <a:buNone/>
              <a:defRPr sz="1400">
                <a:solidFill>
                  <a:srgbClr val="8C8B8A"/>
                </a:solidFill>
              </a:defRPr>
            </a:lvl5pPr>
            <a:lvl6pPr indent="-228600" lvl="5" marL="2743200" algn="l">
              <a:lnSpc>
                <a:spcPct val="90000"/>
              </a:lnSpc>
              <a:spcBef>
                <a:spcPts val="400"/>
              </a:spcBef>
              <a:spcAft>
                <a:spcPts val="0"/>
              </a:spcAft>
              <a:buSzPts val="1400"/>
              <a:buNone/>
              <a:defRPr sz="1400">
                <a:solidFill>
                  <a:srgbClr val="8C8B8A"/>
                </a:solidFill>
              </a:defRPr>
            </a:lvl6pPr>
            <a:lvl7pPr indent="-228600" lvl="6" marL="3200400" algn="l">
              <a:lnSpc>
                <a:spcPct val="90000"/>
              </a:lnSpc>
              <a:spcBef>
                <a:spcPts val="400"/>
              </a:spcBef>
              <a:spcAft>
                <a:spcPts val="0"/>
              </a:spcAft>
              <a:buSzPts val="1400"/>
              <a:buNone/>
              <a:defRPr sz="1400">
                <a:solidFill>
                  <a:srgbClr val="8C8B8A"/>
                </a:solidFill>
              </a:defRPr>
            </a:lvl7pPr>
            <a:lvl8pPr indent="-228600" lvl="7" marL="3657600" algn="l">
              <a:lnSpc>
                <a:spcPct val="90000"/>
              </a:lnSpc>
              <a:spcBef>
                <a:spcPts val="400"/>
              </a:spcBef>
              <a:spcAft>
                <a:spcPts val="0"/>
              </a:spcAft>
              <a:buSzPts val="1400"/>
              <a:buNone/>
              <a:defRPr sz="1400">
                <a:solidFill>
                  <a:srgbClr val="8C8B8A"/>
                </a:solidFill>
              </a:defRPr>
            </a:lvl8pPr>
            <a:lvl9pPr indent="-228600" lvl="8" marL="4114800" algn="l">
              <a:lnSpc>
                <a:spcPct val="90000"/>
              </a:lnSpc>
              <a:spcBef>
                <a:spcPts val="400"/>
              </a:spcBef>
              <a:spcAft>
                <a:spcPts val="400"/>
              </a:spcAft>
              <a:buSzPts val="1400"/>
              <a:buNone/>
              <a:defRPr sz="1400">
                <a:solidFill>
                  <a:srgbClr val="8C8B8A"/>
                </a:solidFill>
              </a:defRPr>
            </a:lvl9pPr>
          </a:lstStyle>
          <a:p/>
        </p:txBody>
      </p:sp>
      <p:sp>
        <p:nvSpPr>
          <p:cNvPr id="30" name="Google Shape;30;p81"/>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1"/>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1"/>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3" name="Google Shape;33;p81"/>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8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2"/>
          <p:cNvSpPr txBox="1"/>
          <p:nvPr>
            <p:ph idx="1" type="body"/>
          </p:nvPr>
        </p:nvSpPr>
        <p:spPr>
          <a:xfrm>
            <a:off x="1024128"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7" name="Google Shape;37;p82"/>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82"/>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2"/>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82"/>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8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83"/>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4" name="Google Shape;44;p83"/>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83"/>
          <p:cNvSpPr txBox="1"/>
          <p:nvPr>
            <p:ph idx="3" type="body"/>
          </p:nvPr>
        </p:nvSpPr>
        <p:spPr>
          <a:xfrm>
            <a:off x="5989320"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83"/>
          <p:cNvSpPr txBox="1"/>
          <p:nvPr>
            <p:ph idx="4" type="body"/>
          </p:nvPr>
        </p:nvSpPr>
        <p:spPr>
          <a:xfrm>
            <a:off x="5989320"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83"/>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3"/>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3"/>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8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4"/>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4"/>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4"/>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5" name="Shape 55"/>
        <p:cNvGrpSpPr/>
        <p:nvPr/>
      </p:nvGrpSpPr>
      <p:grpSpPr>
        <a:xfrm>
          <a:off x="0" y="0"/>
          <a:ext cx="0" cy="0"/>
          <a:chOff x="0" y="0"/>
          <a:chExt cx="0" cy="0"/>
        </a:xfrm>
      </p:grpSpPr>
      <p:sp>
        <p:nvSpPr>
          <p:cNvPr id="56" name="Google Shape;56;p8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86"/>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464132"/>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6"/>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2" name="Google Shape;62;p86"/>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3" name="Google Shape;63;p8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87"/>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87"/>
          <p:cNvSpPr/>
          <p:nvPr>
            <p:ph idx="2" type="pic"/>
          </p:nvPr>
        </p:nvSpPr>
        <p:spPr>
          <a:xfrm>
            <a:off x="0" y="-1"/>
            <a:ext cx="12188952" cy="4572000"/>
          </a:xfrm>
          <a:prstGeom prst="rect">
            <a:avLst/>
          </a:prstGeom>
          <a:solidFill>
            <a:srgbClr val="C3D7D7"/>
          </a:solidFill>
          <a:ln>
            <a:noFill/>
          </a:ln>
        </p:spPr>
      </p:sp>
      <p:sp>
        <p:nvSpPr>
          <p:cNvPr id="69" name="Google Shape;69;p87"/>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0" name="Google Shape;70;p87"/>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7"/>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7"/>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3" name="Google Shape;73;p87"/>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464132"/>
              </a:buClr>
              <a:buSzPts val="5000"/>
              <a:buFont typeface="Twentieth Century"/>
              <a:buNone/>
              <a:defRPr b="0" i="0" sz="5000" u="none" cap="none" strike="noStrike">
                <a:solidFill>
                  <a:srgbClr val="46413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8"/>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7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46413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7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46413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7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78"/>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8.gi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464132"/>
              </a:buClr>
              <a:buSzPts val="5000"/>
              <a:buFont typeface="Twentieth Century"/>
              <a:buNone/>
            </a:pPr>
            <a:r>
              <a:rPr lang="en-US"/>
              <a:t>PLANNING A SOFTWARE PROJECT</a:t>
            </a:r>
            <a:endParaRPr/>
          </a:p>
        </p:txBody>
      </p:sp>
      <p:sp>
        <p:nvSpPr>
          <p:cNvPr id="92" name="Google Shape;92;p1"/>
          <p:cNvSpPr txBox="1"/>
          <p:nvPr/>
        </p:nvSpPr>
        <p:spPr>
          <a:xfrm>
            <a:off x="8915401" y="5506991"/>
            <a:ext cx="20185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wentieth Century"/>
                <a:ea typeface="Twentieth Century"/>
                <a:cs typeface="Twentieth Century"/>
                <a:sym typeface="Twentieth Century"/>
              </a:rPr>
              <a:t>Dr. Rachna Patel</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6.3.2 BUILDING THE EFFORT ESTIMATION MODEL </a:t>
            </a:r>
            <a:endParaRPr/>
          </a:p>
        </p:txBody>
      </p:sp>
      <p:sp>
        <p:nvSpPr>
          <p:cNvPr id="146" name="Google Shape;146;p10"/>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Effort estimation model can be viewed as a function whose output will be the effort required accomplishing the project. This function needs the input and input for the estimation model will be the characteristics of the project. The size of the project can be considered to be one. of the inputs required to estimate the effort That means if the project is larger then, lot of efforts will be required.</a:t>
            </a:r>
            <a:endParaRPr/>
          </a:p>
          <a:p>
            <a:pPr indent="-139700" lvl="0" marL="91440" rtl="0" algn="just">
              <a:lnSpc>
                <a:spcPct val="90000"/>
              </a:lnSpc>
              <a:spcBef>
                <a:spcPts val="1400"/>
              </a:spcBef>
              <a:spcAft>
                <a:spcPts val="0"/>
              </a:spcAft>
              <a:buSzPts val="2200"/>
              <a:buChar char=" "/>
            </a:pPr>
            <a:r>
              <a:rPr lang="en-US"/>
              <a:t>one commonly used function for estimating effort will be</a:t>
            </a:r>
            <a:endParaRPr/>
          </a:p>
          <a:p>
            <a:pPr indent="-152400" lvl="0" marL="91440" rtl="0" algn="just">
              <a:lnSpc>
                <a:spcPct val="90000"/>
              </a:lnSpc>
              <a:spcBef>
                <a:spcPts val="1400"/>
              </a:spcBef>
              <a:spcAft>
                <a:spcPts val="0"/>
              </a:spcAft>
              <a:buSzPts val="2400"/>
              <a:buChar char=" "/>
            </a:pPr>
            <a:r>
              <a:rPr lang="en-US" sz="2400"/>
              <a:t>Effort = a*SIZE </a:t>
            </a:r>
            <a:r>
              <a:rPr baseline="30000" lang="en-US" sz="3200"/>
              <a:t>b</a:t>
            </a:r>
            <a:endParaRPr baseline="30000"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52" name="Google Shape;152;p1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47500" lnSpcReduction="20000"/>
          </a:bodyPr>
          <a:lstStyle/>
          <a:p>
            <a:pPr indent="-138747" lvl="0" marL="91440" rtl="0" algn="l">
              <a:lnSpc>
                <a:spcPct val="90000"/>
              </a:lnSpc>
              <a:spcBef>
                <a:spcPts val="0"/>
              </a:spcBef>
              <a:spcAft>
                <a:spcPts val="0"/>
              </a:spcAft>
              <a:buSzPct val="100000"/>
              <a:buChar char=" "/>
            </a:pPr>
            <a:r>
              <a:rPr lang="en-US" sz="4600"/>
              <a:t>where a and b are some constants and SIZE is the size of the project which is in</a:t>
            </a:r>
            <a:endParaRPr/>
          </a:p>
          <a:p>
            <a:pPr indent="-138747" lvl="0" marL="91440" rtl="0" algn="l">
              <a:lnSpc>
                <a:spcPct val="90000"/>
              </a:lnSpc>
              <a:spcBef>
                <a:spcPts val="1400"/>
              </a:spcBef>
              <a:spcAft>
                <a:spcPts val="0"/>
              </a:spcAft>
              <a:buSzPct val="100000"/>
              <a:buChar char=" "/>
            </a:pPr>
            <a:r>
              <a:rPr lang="en-US" sz="4600"/>
              <a:t>terms of Kilo Lines of Code(KLOC).</a:t>
            </a:r>
            <a:endParaRPr/>
          </a:p>
          <a:p>
            <a:pPr indent="-138747" lvl="0" marL="91440" rtl="0" algn="l">
              <a:lnSpc>
                <a:spcPct val="90000"/>
              </a:lnSpc>
              <a:spcBef>
                <a:spcPts val="1400"/>
              </a:spcBef>
              <a:spcAft>
                <a:spcPts val="0"/>
              </a:spcAft>
              <a:buSzPct val="100000"/>
              <a:buChar char=" "/>
            </a:pPr>
            <a:r>
              <a:rPr lang="en-US" sz="4600"/>
              <a:t>Watson and Felix observed data of more than 60 projects and estimated the values of the constants a and b as </a:t>
            </a:r>
            <a:endParaRPr/>
          </a:p>
          <a:p>
            <a:pPr indent="-138747" lvl="0" marL="91440" rtl="0" algn="l">
              <a:lnSpc>
                <a:spcPct val="90000"/>
              </a:lnSpc>
              <a:spcBef>
                <a:spcPts val="1400"/>
              </a:spcBef>
              <a:spcAft>
                <a:spcPts val="0"/>
              </a:spcAft>
              <a:buSzPct val="100000"/>
              <a:buChar char=" "/>
            </a:pPr>
            <a:r>
              <a:rPr lang="en-US" sz="4600"/>
              <a:t>Effort = 5.2*SIZE</a:t>
            </a:r>
            <a:r>
              <a:rPr baseline="30000" lang="en-US" sz="4600"/>
              <a:t>0.91</a:t>
            </a:r>
            <a:r>
              <a:rPr lang="en-US" sz="4600"/>
              <a:t>                         Where a= 5.2 and b=0.91</a:t>
            </a:r>
            <a:endParaRPr/>
          </a:p>
          <a:p>
            <a:pPr indent="-138747" lvl="0" marL="91440" rtl="0" algn="l">
              <a:lnSpc>
                <a:spcPct val="110000"/>
              </a:lnSpc>
              <a:spcBef>
                <a:spcPts val="1400"/>
              </a:spcBef>
              <a:spcAft>
                <a:spcPts val="0"/>
              </a:spcAft>
              <a:buSzPct val="100000"/>
              <a:buChar char=" "/>
            </a:pPr>
            <a:r>
              <a:rPr lang="en-US" sz="4600"/>
              <a:t>The effort is denoted in terms of Person-Months(PM)</a:t>
            </a:r>
            <a:endParaRPr/>
          </a:p>
          <a:p>
            <a:pPr indent="-138747" lvl="0" marL="91440" rtl="0" algn="l">
              <a:lnSpc>
                <a:spcPct val="110000"/>
              </a:lnSpc>
              <a:spcBef>
                <a:spcPts val="1400"/>
              </a:spcBef>
              <a:spcAft>
                <a:spcPts val="0"/>
              </a:spcAft>
              <a:buSzPct val="100000"/>
              <a:buChar char=" "/>
            </a:pPr>
            <a:r>
              <a:rPr lang="en-US" sz="4600"/>
              <a:t>•  The productivity can be computed as</a:t>
            </a:r>
            <a:endParaRPr/>
          </a:p>
          <a:p>
            <a:pPr indent="-138747" lvl="1" marL="91440" rtl="0" algn="l">
              <a:lnSpc>
                <a:spcPct val="110000"/>
              </a:lnSpc>
              <a:spcBef>
                <a:spcPts val="1400"/>
              </a:spcBef>
              <a:spcAft>
                <a:spcPts val="0"/>
              </a:spcAft>
              <a:buSzPct val="100000"/>
              <a:buFont typeface="Twentieth Century"/>
              <a:buChar char=" "/>
            </a:pPr>
            <a:r>
              <a:rPr lang="en-US" sz="4600"/>
              <a:t>	P = KLOC/PM</a:t>
            </a:r>
            <a:endParaRPr/>
          </a:p>
          <a:p>
            <a:pPr indent="-25082" lvl="0" marL="91440" rtl="0" algn="l">
              <a:lnSpc>
                <a:spcPct val="90000"/>
              </a:lnSpc>
              <a:spcBef>
                <a:spcPts val="1400"/>
              </a:spcBef>
              <a:spcAft>
                <a:spcPts val="0"/>
              </a:spcAft>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58" name="Google Shape;158;p12"/>
          <p:cNvSpPr txBox="1"/>
          <p:nvPr>
            <p:ph idx="1" type="body"/>
          </p:nvPr>
        </p:nvSpPr>
        <p:spPr>
          <a:xfrm>
            <a:off x="690841" y="1653609"/>
            <a:ext cx="10914347" cy="4798465"/>
          </a:xfrm>
          <a:prstGeom prst="rect">
            <a:avLst/>
          </a:prstGeom>
          <a:noFill/>
          <a:ln>
            <a:noFill/>
          </a:ln>
        </p:spPr>
        <p:txBody>
          <a:bodyPr anchorCtr="0" anchor="t" bIns="45700" lIns="45700" spcFirstLastPara="1" rIns="45700" wrap="square" tIns="45700">
            <a:normAutofit fontScale="25000" lnSpcReduction="20000"/>
          </a:bodyPr>
          <a:lstStyle/>
          <a:p>
            <a:pPr indent="-139700" lvl="0" marL="91440" rtl="0" algn="just">
              <a:lnSpc>
                <a:spcPct val="110000"/>
              </a:lnSpc>
              <a:spcBef>
                <a:spcPts val="0"/>
              </a:spcBef>
              <a:spcAft>
                <a:spcPts val="0"/>
              </a:spcAft>
              <a:buSzPct val="100000"/>
              <a:buChar char=" "/>
            </a:pPr>
            <a:r>
              <a:rPr lang="en-US" sz="8800"/>
              <a:t>• This approach of obtaining the Effort is called </a:t>
            </a:r>
            <a:r>
              <a:rPr b="1" lang="en-US" sz="8800"/>
              <a:t>top down approach</a:t>
            </a:r>
            <a:r>
              <a:rPr lang="en-US" sz="8800"/>
              <a:t>. Because in this approach effort is computed from the size of the project. The effort estimation for the overall project is obtained and then the effort required by the various tasks of the project is computed in the top down approach.</a:t>
            </a:r>
            <a:endParaRPr/>
          </a:p>
          <a:p>
            <a:pPr indent="-139700" lvl="0" marL="91440" rtl="0" algn="just">
              <a:lnSpc>
                <a:spcPct val="110000"/>
              </a:lnSpc>
              <a:spcBef>
                <a:spcPts val="1400"/>
              </a:spcBef>
              <a:spcAft>
                <a:spcPts val="0"/>
              </a:spcAft>
              <a:buSzPct val="100000"/>
              <a:buChar char=" "/>
            </a:pPr>
            <a:r>
              <a:rPr lang="en-US" sz="8800"/>
              <a:t>• The disadvantage of the top down approach is that the effort estimation in this approach is based on the size of the project. But </a:t>
            </a:r>
            <a:r>
              <a:rPr b="1" lang="en-US" sz="8800"/>
              <a:t>if the size estimation of the project is inaccurate then the effort estimation will be wrong</a:t>
            </a:r>
            <a:r>
              <a:rPr lang="en-US" sz="8800"/>
              <a:t>.</a:t>
            </a:r>
            <a:endParaRPr/>
          </a:p>
          <a:p>
            <a:pPr indent="-139700" lvl="0" marL="91440" rtl="0" algn="just">
              <a:lnSpc>
                <a:spcPct val="110000"/>
              </a:lnSpc>
              <a:spcBef>
                <a:spcPts val="1400"/>
              </a:spcBef>
              <a:spcAft>
                <a:spcPts val="0"/>
              </a:spcAft>
              <a:buSzPct val="100000"/>
              <a:buChar char=" "/>
            </a:pPr>
            <a:r>
              <a:rPr lang="en-US" sz="8800"/>
              <a:t>• Another approach of estimating the effort is </a:t>
            </a:r>
            <a:r>
              <a:rPr b="1" lang="en-US" sz="8800"/>
              <a:t>bottom up approach</a:t>
            </a:r>
            <a:r>
              <a:rPr lang="en-US" sz="8800"/>
              <a:t>. In this approach, the project is partitioned into smaller tasks. Then it becomes very easy to obtain effort estimation for these small tasks. The overall effort estimation will then be a sum of the efforts needed by the small tasks.</a:t>
            </a:r>
            <a:endParaRPr/>
          </a:p>
          <a:p>
            <a:pPr indent="-139700" lvl="0" marL="91440" rtl="0" algn="just">
              <a:lnSpc>
                <a:spcPct val="110000"/>
              </a:lnSpc>
              <a:spcBef>
                <a:spcPts val="1400"/>
              </a:spcBef>
              <a:spcAft>
                <a:spcPts val="0"/>
              </a:spcAft>
              <a:buSzPct val="100000"/>
              <a:buChar char=" "/>
            </a:pPr>
            <a:r>
              <a:rPr lang="en-US" sz="8800"/>
              <a:t>• The risk of bottom up approach is that there are </a:t>
            </a:r>
            <a:r>
              <a:rPr b="1" lang="en-US" sz="8800"/>
              <a:t>chances of omitting the list of important activities from particular task</a:t>
            </a:r>
            <a:r>
              <a:rPr lang="en-US" sz="8800"/>
              <a:t>. This will result in wrong computation of effort estimation for the project.</a:t>
            </a:r>
            <a:endParaRPr/>
          </a:p>
          <a:p>
            <a:pPr indent="-56514" lvl="0" marL="91440" rtl="0" algn="just">
              <a:lnSpc>
                <a:spcPct val="90000"/>
              </a:lnSpc>
              <a:spcBef>
                <a:spcPts val="1400"/>
              </a:spcBef>
              <a:spcAft>
                <a:spcPts val="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6.3.3 BOTTOM-UP ESTIMATION APPROACH</a:t>
            </a:r>
            <a:endParaRPr/>
          </a:p>
        </p:txBody>
      </p:sp>
      <p:sp>
        <p:nvSpPr>
          <p:cNvPr id="164" name="Google Shape;164;p13"/>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 If the System that has to be developed has a past information about the effort distribution over different phases then the bottom up approach need not have to enlist all the tasks. Such approach is used in commercial organizations.</a:t>
            </a:r>
            <a:endParaRPr/>
          </a:p>
          <a:p>
            <a:pPr indent="-139700" lvl="0" marL="91440" rtl="0" algn="just">
              <a:lnSpc>
                <a:spcPct val="90000"/>
              </a:lnSpc>
              <a:spcBef>
                <a:spcPts val="1400"/>
              </a:spcBef>
              <a:spcAft>
                <a:spcPts val="0"/>
              </a:spcAft>
              <a:buSzPts val="2200"/>
              <a:buChar char=" "/>
            </a:pPr>
            <a:r>
              <a:rPr lang="en-US"/>
              <a:t>• In this approach, the major modules of the system are identified. These modules are then categorized into </a:t>
            </a:r>
            <a:r>
              <a:rPr b="1" lang="en-US"/>
              <a:t>simple, medium and complex</a:t>
            </a:r>
            <a:r>
              <a:rPr lang="en-US"/>
              <a:t> based on certain criteria. For each classified unit, average effort for coding is estimated. This estimation is based on </a:t>
            </a:r>
            <a:r>
              <a:rPr b="1" lang="en-US"/>
              <a:t>past experience</a:t>
            </a:r>
            <a:r>
              <a:rPr lang="en-US"/>
              <a:t> of the system. From the estimation of the coding effort, the estimates for die other phases is obtained and then overall effort estimates for the project can be computed.</a:t>
            </a:r>
            <a:endParaRPr/>
          </a:p>
          <a:p>
            <a:pPr indent="0" lvl="0" marL="0" rtl="0" algn="just">
              <a:lnSpc>
                <a:spcPct val="90000"/>
              </a:lnSpc>
              <a:spcBef>
                <a:spcPts val="1400"/>
              </a:spcBef>
              <a:spcAft>
                <a:spcPts val="0"/>
              </a:spcAft>
              <a:buSzPts val="2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70" name="Google Shape;170;p14"/>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lang="en-US"/>
              <a:t>• Following are the steps to estimate the effort using the bottom up approach in which past information is used -</a:t>
            </a:r>
            <a:endParaRPr/>
          </a:p>
          <a:p>
            <a:pPr indent="-139700" lvl="0" marL="91440" rtl="0" algn="l">
              <a:lnSpc>
                <a:spcPct val="90000"/>
              </a:lnSpc>
              <a:spcBef>
                <a:spcPts val="1400"/>
              </a:spcBef>
              <a:spcAft>
                <a:spcPts val="0"/>
              </a:spcAft>
              <a:buSzPts val="2200"/>
              <a:buChar char=" "/>
            </a:pPr>
            <a:r>
              <a:rPr lang="en-US"/>
              <a:t>1. Identify the modules in the project.</a:t>
            </a:r>
            <a:endParaRPr/>
          </a:p>
          <a:p>
            <a:pPr indent="-139700" lvl="0" marL="91440" rtl="0" algn="l">
              <a:lnSpc>
                <a:spcPct val="90000"/>
              </a:lnSpc>
              <a:spcBef>
                <a:spcPts val="1400"/>
              </a:spcBef>
              <a:spcAft>
                <a:spcPts val="0"/>
              </a:spcAft>
              <a:buSzPts val="2200"/>
              <a:buChar char=" "/>
            </a:pPr>
            <a:r>
              <a:rPr lang="en-US"/>
              <a:t>2. Classify them as simple, medium and complex modules.</a:t>
            </a:r>
            <a:endParaRPr/>
          </a:p>
          <a:p>
            <a:pPr indent="-139700" lvl="0" marL="91440" rtl="0" algn="l">
              <a:lnSpc>
                <a:spcPct val="90000"/>
              </a:lnSpc>
              <a:spcBef>
                <a:spcPts val="1400"/>
              </a:spcBef>
              <a:spcAft>
                <a:spcPts val="0"/>
              </a:spcAft>
              <a:buSzPts val="2200"/>
              <a:buChar char=" "/>
            </a:pPr>
            <a:r>
              <a:rPr lang="en-US"/>
              <a:t>3. Get the coding effort for each module of different types.</a:t>
            </a:r>
            <a:endParaRPr/>
          </a:p>
          <a:p>
            <a:pPr indent="-139700" lvl="0" marL="91440" rtl="0" algn="l">
              <a:lnSpc>
                <a:spcPct val="90000"/>
              </a:lnSpc>
              <a:spcBef>
                <a:spcPts val="1400"/>
              </a:spcBef>
              <a:spcAft>
                <a:spcPts val="0"/>
              </a:spcAft>
              <a:buSzPts val="2200"/>
              <a:buChar char=" "/>
            </a:pPr>
            <a:r>
              <a:rPr lang="en-US"/>
              <a:t>4. Using the effort distribution for the similar project estimate the efforts for other tasks. Then obtain the total effort required by the whole project.</a:t>
            </a:r>
            <a:endParaRPr/>
          </a:p>
          <a:p>
            <a:pPr indent="-139700" lvl="0" marL="91440" rtl="0" algn="l">
              <a:lnSpc>
                <a:spcPct val="90000"/>
              </a:lnSpc>
              <a:spcBef>
                <a:spcPts val="1400"/>
              </a:spcBef>
              <a:spcAft>
                <a:spcPts val="0"/>
              </a:spcAft>
              <a:buSzPts val="2200"/>
              <a:buChar char=" "/>
            </a:pPr>
            <a:r>
              <a:rPr lang="en-US"/>
              <a:t>5. Refine the estimate based on some factors.</a:t>
            </a:r>
            <a:endParaRPr/>
          </a:p>
          <a:p>
            <a:pPr indent="-139700" lvl="0" marL="91440" rtl="0" algn="l">
              <a:lnSpc>
                <a:spcPct val="90000"/>
              </a:lnSpc>
              <a:spcBef>
                <a:spcPts val="1400"/>
              </a:spcBef>
              <a:spcAft>
                <a:spcPts val="0"/>
              </a:spcAft>
              <a:buSzPts val="2200"/>
              <a:buChar char=" "/>
            </a:pPr>
            <a:r>
              <a:rPr lang="en-US"/>
              <a:t>This is a simple approach of estimating the effort.</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COCOMO ESTIMATION MODEL</a:t>
            </a:r>
            <a:endParaRPr/>
          </a:p>
        </p:txBody>
      </p:sp>
      <p:sp>
        <p:nvSpPr>
          <p:cNvPr id="176" name="Google Shape;176;p1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lnSpcReduction="10000"/>
          </a:bodyPr>
          <a:lstStyle/>
          <a:p>
            <a:pPr indent="-139700" lvl="0" marL="91440" rtl="0" algn="just">
              <a:lnSpc>
                <a:spcPct val="90000"/>
              </a:lnSpc>
              <a:spcBef>
                <a:spcPts val="0"/>
              </a:spcBef>
              <a:spcAft>
                <a:spcPts val="0"/>
              </a:spcAft>
              <a:buSzPts val="2200"/>
              <a:buChar char=" "/>
            </a:pPr>
            <a:r>
              <a:rPr lang="en-US"/>
              <a:t>COCOMO is one of the most widely used software estimation models in the world. This model is developed in 1981 by Barry Boehm to give an estimate of the number of man-months it will take to develop a software product. COCOMO predicts the efforts and schedule of a software product based on size of the software. COCOMO stands for "COnstructive COst MOdel".</a:t>
            </a:r>
            <a:endParaRPr/>
          </a:p>
          <a:p>
            <a:pPr indent="-139700" lvl="0" marL="91440" rtl="0" algn="just">
              <a:lnSpc>
                <a:spcPct val="90000"/>
              </a:lnSpc>
              <a:spcBef>
                <a:spcPts val="1400"/>
              </a:spcBef>
              <a:spcAft>
                <a:spcPts val="0"/>
              </a:spcAft>
              <a:buSzPts val="2200"/>
              <a:buChar char=" "/>
            </a:pPr>
            <a:r>
              <a:rPr lang="en-US"/>
              <a:t>COCOMO has three different models that reflect the complexity</a:t>
            </a:r>
            <a:endParaRPr/>
          </a:p>
          <a:p>
            <a:pPr indent="-139700" lvl="0" marL="91440" rtl="0" algn="just">
              <a:lnSpc>
                <a:spcPct val="90000"/>
              </a:lnSpc>
              <a:spcBef>
                <a:spcPts val="1400"/>
              </a:spcBef>
              <a:spcAft>
                <a:spcPts val="0"/>
              </a:spcAft>
              <a:buSzPts val="2200"/>
              <a:buFont typeface="Arial"/>
              <a:buChar char="•"/>
            </a:pPr>
            <a:r>
              <a:rPr lang="en-US"/>
              <a:t>Basic model</a:t>
            </a:r>
            <a:endParaRPr/>
          </a:p>
          <a:p>
            <a:pPr indent="-139700" lvl="0" marL="91440" rtl="0" algn="just">
              <a:lnSpc>
                <a:spcPct val="90000"/>
              </a:lnSpc>
              <a:spcBef>
                <a:spcPts val="1400"/>
              </a:spcBef>
              <a:spcAft>
                <a:spcPts val="0"/>
              </a:spcAft>
              <a:buSzPts val="2200"/>
              <a:buFont typeface="Arial"/>
              <a:buChar char="•"/>
            </a:pPr>
            <a:r>
              <a:rPr lang="en-US"/>
              <a:t>Intermediate model</a:t>
            </a:r>
            <a:endParaRPr/>
          </a:p>
          <a:p>
            <a:pPr indent="-139700" lvl="0" marL="91440" rtl="0" algn="just">
              <a:lnSpc>
                <a:spcPct val="90000"/>
              </a:lnSpc>
              <a:spcBef>
                <a:spcPts val="1400"/>
              </a:spcBef>
              <a:spcAft>
                <a:spcPts val="0"/>
              </a:spcAft>
              <a:buSzPts val="2200"/>
              <a:buFont typeface="Arial"/>
              <a:buChar char="•"/>
            </a:pPr>
            <a:r>
              <a:rPr lang="en-US"/>
              <a:t>Detailed model.</a:t>
            </a:r>
            <a:endParaRPr/>
          </a:p>
          <a:p>
            <a:pPr indent="-139700" lvl="0" marL="91440" rtl="0" algn="just">
              <a:lnSpc>
                <a:spcPct val="90000"/>
              </a:lnSpc>
              <a:spcBef>
                <a:spcPts val="1400"/>
              </a:spcBef>
              <a:spcAft>
                <a:spcPts val="0"/>
              </a:spcAft>
              <a:buSzPts val="2200"/>
              <a:buChar char=" "/>
            </a:pPr>
            <a:r>
              <a:rPr lang="en-US"/>
              <a:t>Similarly there are three classes of software projects.</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82" name="Google Shape;182;p1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b="1" lang="en-US"/>
              <a:t>Organic mode </a:t>
            </a:r>
            <a:r>
              <a:rPr lang="en-US"/>
              <a:t>- In this mode, relatively </a:t>
            </a:r>
            <a:r>
              <a:rPr b="1" lang="en-US"/>
              <a:t>small, simple software projects with a small team</a:t>
            </a:r>
            <a:r>
              <a:rPr lang="en-US"/>
              <a:t> are handled. Such a team should have good application experience to less rigid requirements.</a:t>
            </a:r>
            <a:endParaRPr/>
          </a:p>
          <a:p>
            <a:pPr indent="-139700" lvl="0" marL="91440" rtl="0" algn="just">
              <a:lnSpc>
                <a:spcPct val="90000"/>
              </a:lnSpc>
              <a:spcBef>
                <a:spcPts val="1400"/>
              </a:spcBef>
              <a:spcAft>
                <a:spcPts val="0"/>
              </a:spcAft>
              <a:buSzPts val="2200"/>
              <a:buChar char=" "/>
            </a:pPr>
            <a:r>
              <a:rPr b="1" lang="en-US"/>
              <a:t>Semi-detached projects </a:t>
            </a:r>
            <a:r>
              <a:rPr lang="en-US"/>
              <a:t>- In this class an </a:t>
            </a:r>
            <a:r>
              <a:rPr b="1" lang="en-US"/>
              <a:t>intermediate projects in which teams with mixed experience level</a:t>
            </a:r>
            <a:r>
              <a:rPr lang="en-US"/>
              <a:t> are handled. Such projects may have mix of rigid and less than rigid requirements.</a:t>
            </a:r>
            <a:endParaRPr/>
          </a:p>
          <a:p>
            <a:pPr indent="-139700" lvl="0" marL="91440" rtl="0" algn="just">
              <a:lnSpc>
                <a:spcPct val="90000"/>
              </a:lnSpc>
              <a:spcBef>
                <a:spcPts val="1400"/>
              </a:spcBef>
              <a:spcAft>
                <a:spcPts val="0"/>
              </a:spcAft>
              <a:buSzPts val="2200"/>
              <a:buChar char=" "/>
            </a:pPr>
            <a:r>
              <a:rPr b="1" lang="en-US"/>
              <a:t>Embedded projects </a:t>
            </a:r>
            <a:r>
              <a:rPr lang="en-US"/>
              <a:t>- In this class, projects with </a:t>
            </a:r>
            <a:r>
              <a:rPr b="1" lang="en-US"/>
              <a:t>tight hardware, software and operational constraints</a:t>
            </a:r>
            <a:r>
              <a:rPr lang="en-US"/>
              <a:t> are handled.</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88" name="Google Shape;188;p17"/>
          <p:cNvSpPr txBox="1"/>
          <p:nvPr>
            <p:ph idx="1" type="body"/>
          </p:nvPr>
        </p:nvSpPr>
        <p:spPr>
          <a:xfrm>
            <a:off x="955761" y="1824527"/>
            <a:ext cx="9720071" cy="4023360"/>
          </a:xfrm>
          <a:prstGeom prst="rect">
            <a:avLst/>
          </a:prstGeom>
          <a:noFill/>
          <a:ln>
            <a:noFill/>
          </a:ln>
        </p:spPr>
        <p:txBody>
          <a:bodyPr anchorCtr="0" anchor="t" bIns="45700" lIns="45700" spcFirstLastPara="1" rIns="45700" wrap="square" tIns="45700">
            <a:noAutofit/>
          </a:bodyPr>
          <a:lstStyle/>
          <a:p>
            <a:pPr indent="-139700" lvl="0" marL="91440" rtl="0" algn="l">
              <a:lnSpc>
                <a:spcPct val="90000"/>
              </a:lnSpc>
              <a:spcBef>
                <a:spcPts val="0"/>
              </a:spcBef>
              <a:spcAft>
                <a:spcPts val="0"/>
              </a:spcAft>
              <a:buSzPts val="2200"/>
              <a:buChar char=" "/>
            </a:pPr>
            <a:r>
              <a:rPr lang="en-US"/>
              <a:t>Let us understand each model in detail.</a:t>
            </a:r>
            <a:endParaRPr/>
          </a:p>
          <a:p>
            <a:pPr indent="-139700" lvl="0" marL="91440" rtl="0" algn="l">
              <a:lnSpc>
                <a:spcPct val="90000"/>
              </a:lnSpc>
              <a:spcBef>
                <a:spcPts val="1400"/>
              </a:spcBef>
              <a:spcAft>
                <a:spcPts val="0"/>
              </a:spcAft>
              <a:buSzPts val="2200"/>
              <a:buChar char=" "/>
            </a:pPr>
            <a:r>
              <a:rPr lang="en-US"/>
              <a:t>Basic model - The basic COCOMO model estimates the software development effort using only Lines of Code. Various equations in this model are -</a:t>
            </a:r>
            <a:endParaRPr/>
          </a:p>
          <a:p>
            <a:pPr indent="-139700" lvl="0" marL="91440" rtl="0" algn="l">
              <a:lnSpc>
                <a:spcPct val="90000"/>
              </a:lnSpc>
              <a:spcBef>
                <a:spcPts val="1400"/>
              </a:spcBef>
              <a:spcAft>
                <a:spcPts val="0"/>
              </a:spcAft>
              <a:buSzPts val="2200"/>
              <a:buChar char=" "/>
            </a:pPr>
            <a:r>
              <a:rPr lang="en-US"/>
              <a:t>E = a</a:t>
            </a:r>
            <a:r>
              <a:rPr baseline="-25000" lang="en-US"/>
              <a:t>b</a:t>
            </a:r>
            <a:r>
              <a:rPr lang="en-US"/>
              <a:t> (KLOC)</a:t>
            </a:r>
            <a:r>
              <a:rPr baseline="30000" lang="en-US"/>
              <a:t>bb</a:t>
            </a:r>
            <a:endParaRPr/>
          </a:p>
          <a:p>
            <a:pPr indent="-139700" lvl="0" marL="91440" rtl="0" algn="l">
              <a:lnSpc>
                <a:spcPct val="90000"/>
              </a:lnSpc>
              <a:spcBef>
                <a:spcPts val="1400"/>
              </a:spcBef>
              <a:spcAft>
                <a:spcPts val="0"/>
              </a:spcAft>
              <a:buSzPts val="2200"/>
              <a:buChar char=" "/>
            </a:pPr>
            <a:r>
              <a:rPr lang="en-US"/>
              <a:t>D = C</a:t>
            </a:r>
            <a:r>
              <a:rPr baseline="-25000" lang="en-US"/>
              <a:t>b</a:t>
            </a:r>
            <a:r>
              <a:rPr lang="en-US"/>
              <a:t>(E)</a:t>
            </a:r>
            <a:r>
              <a:rPr baseline="30000" lang="en-US"/>
              <a:t>db</a:t>
            </a:r>
            <a:endParaRPr/>
          </a:p>
          <a:p>
            <a:pPr indent="-139700" lvl="0" marL="91440" rtl="0" algn="l">
              <a:lnSpc>
                <a:spcPct val="90000"/>
              </a:lnSpc>
              <a:spcBef>
                <a:spcPts val="1400"/>
              </a:spcBef>
              <a:spcAft>
                <a:spcPts val="0"/>
              </a:spcAft>
              <a:buSzPts val="2200"/>
              <a:buChar char=" "/>
            </a:pPr>
            <a:r>
              <a:rPr lang="en-US"/>
              <a:t>P = E/D</a:t>
            </a:r>
            <a:endParaRPr/>
          </a:p>
          <a:p>
            <a:pPr indent="-139700" lvl="0" marL="91440" rtl="0" algn="l">
              <a:lnSpc>
                <a:spcPct val="90000"/>
              </a:lnSpc>
              <a:spcBef>
                <a:spcPts val="1400"/>
              </a:spcBef>
              <a:spcAft>
                <a:spcPts val="0"/>
              </a:spcAft>
              <a:buSzPts val="2200"/>
              <a:buChar char=" "/>
            </a:pPr>
            <a:r>
              <a:rPr lang="en-US"/>
              <a:t>where E is the effort applied in person-months.</a:t>
            </a:r>
            <a:endParaRPr/>
          </a:p>
          <a:p>
            <a:pPr indent="-139700" lvl="0" marL="91440" rtl="0" algn="l">
              <a:lnSpc>
                <a:spcPct val="90000"/>
              </a:lnSpc>
              <a:spcBef>
                <a:spcPts val="1400"/>
              </a:spcBef>
              <a:spcAft>
                <a:spcPts val="0"/>
              </a:spcAft>
              <a:buSzPts val="2200"/>
              <a:buChar char=" "/>
            </a:pPr>
            <a:r>
              <a:rPr lang="en-US"/>
              <a:t>D is the development time in chronological months.</a:t>
            </a:r>
            <a:endParaRPr/>
          </a:p>
          <a:p>
            <a:pPr indent="-139700" lvl="0" marL="91440" rtl="0" algn="l">
              <a:lnSpc>
                <a:spcPct val="90000"/>
              </a:lnSpc>
              <a:spcBef>
                <a:spcPts val="1400"/>
              </a:spcBef>
              <a:spcAft>
                <a:spcPts val="0"/>
              </a:spcAft>
              <a:buSzPts val="2200"/>
              <a:buChar char=" "/>
            </a:pPr>
            <a:r>
              <a:rPr lang="en-US"/>
              <a:t>KLOC means kilo line of code for the project.</a:t>
            </a:r>
            <a:endParaRPr/>
          </a:p>
          <a:p>
            <a:pPr indent="-139700" lvl="0" marL="91440" rtl="0" algn="l">
              <a:lnSpc>
                <a:spcPct val="90000"/>
              </a:lnSpc>
              <a:spcBef>
                <a:spcPts val="1400"/>
              </a:spcBef>
              <a:spcAft>
                <a:spcPts val="0"/>
              </a:spcAft>
              <a:buSzPts val="2200"/>
              <a:buChar char=" "/>
            </a:pPr>
            <a:r>
              <a:rPr lang="en-US"/>
              <a:t>P is total number of persons required to accomplish the project.</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94" name="Google Shape;194;p18"/>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The coefficients a</a:t>
            </a:r>
            <a:r>
              <a:rPr baseline="-25000" lang="en-US"/>
              <a:t>b</a:t>
            </a:r>
            <a:r>
              <a:rPr lang="en-US"/>
              <a:t>, b</a:t>
            </a:r>
            <a:r>
              <a:rPr baseline="-25000" lang="en-US"/>
              <a:t>b</a:t>
            </a:r>
            <a:r>
              <a:rPr lang="en-US"/>
              <a:t>, c</a:t>
            </a:r>
            <a:r>
              <a:rPr baseline="-25000" lang="en-US"/>
              <a:t>b</a:t>
            </a:r>
            <a:r>
              <a:rPr lang="en-US"/>
              <a:t>, d</a:t>
            </a:r>
            <a:r>
              <a:rPr baseline="-25000" lang="en-US"/>
              <a:t>b</a:t>
            </a:r>
            <a:r>
              <a:rPr lang="en-US"/>
              <a:t> for three modes are as given below.</a:t>
            </a:r>
            <a:endParaRPr/>
          </a:p>
          <a:p>
            <a:pPr indent="0" lvl="0" marL="91440" rtl="0" algn="l">
              <a:lnSpc>
                <a:spcPct val="90000"/>
              </a:lnSpc>
              <a:spcBef>
                <a:spcPts val="1400"/>
              </a:spcBef>
              <a:spcAft>
                <a:spcPts val="0"/>
              </a:spcAft>
              <a:buSzPts val="2200"/>
              <a:buNone/>
            </a:pPr>
            <a:r>
              <a:t/>
            </a:r>
            <a:endParaRPr/>
          </a:p>
        </p:txBody>
      </p:sp>
      <p:graphicFrame>
        <p:nvGraphicFramePr>
          <p:cNvPr id="195" name="Google Shape;195;p18"/>
          <p:cNvGraphicFramePr/>
          <p:nvPr/>
        </p:nvGraphicFramePr>
        <p:xfrm>
          <a:off x="2110814" y="3042304"/>
          <a:ext cx="3000000" cy="3000000"/>
        </p:xfrm>
        <a:graphic>
          <a:graphicData uri="http://schemas.openxmlformats.org/drawingml/2006/table">
            <a:tbl>
              <a:tblPr>
                <a:noFill/>
                <a:tableStyleId>{7D108539-366E-439C-8119-55A1AF2C95D1}</a:tableStyleId>
              </a:tblPr>
              <a:tblGrid>
                <a:gridCol w="1930450"/>
                <a:gridCol w="1076075"/>
                <a:gridCol w="1482125"/>
                <a:gridCol w="1490425"/>
                <a:gridCol w="1507050"/>
              </a:tblGrid>
              <a:tr h="489925">
                <a:tc>
                  <a:txBody>
                    <a:bodyPr/>
                    <a:lstStyle/>
                    <a:p>
                      <a:pPr indent="0" lvl="0" marL="0" marR="0" rtl="0" algn="l">
                        <a:lnSpc>
                          <a:spcPct val="45000"/>
                        </a:lnSpc>
                        <a:spcBef>
                          <a:spcPts val="0"/>
                        </a:spcBef>
                        <a:spcAft>
                          <a:spcPts val="0"/>
                        </a:spcAft>
                        <a:buNone/>
                      </a:pPr>
                      <a:r>
                        <a:rPr lang="en-US" sz="2000" u="none" cap="none" strike="noStrike"/>
                        <a:t>Software projects</a:t>
                      </a:r>
                      <a:endParaRPr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b="1" lang="en-US" sz="2000" u="none" cap="none" strike="noStrike"/>
                        <a:t>ab</a:t>
                      </a:r>
                      <a:endParaRPr b="1"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b="1" lang="en-US" sz="2000" u="none" cap="none" strike="noStrike"/>
                        <a:t>bb</a:t>
                      </a:r>
                      <a:endParaRPr b="1"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b="1" lang="en-US" sz="2000" u="none" cap="none" strike="noStrike"/>
                        <a:t>Cb</a:t>
                      </a:r>
                      <a:endParaRPr b="1"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b="1" lang="en-US" sz="2000" u="none" cap="none" strike="noStrike">
                          <a:latin typeface="Twentieth Century"/>
                          <a:ea typeface="Twentieth Century"/>
                          <a:cs typeface="Twentieth Century"/>
                          <a:sym typeface="Twentieth Century"/>
                        </a:rPr>
                        <a:t>db</a:t>
                      </a:r>
                      <a:endParaRPr b="1" sz="3600" u="none" cap="none" strike="noStrike">
                        <a:latin typeface="Book Antiqua"/>
                        <a:ea typeface="Book Antiqua"/>
                        <a:cs typeface="Book Antiqua"/>
                        <a:sym typeface="Book Antiqua"/>
                      </a:endParaRPr>
                    </a:p>
                  </a:txBody>
                  <a:tcPr marT="0" marB="0" marR="6350" marL="6350" anchor="b"/>
                </a:tc>
              </a:tr>
              <a:tr h="448550">
                <a:tc>
                  <a:txBody>
                    <a:bodyPr/>
                    <a:lstStyle/>
                    <a:p>
                      <a:pPr indent="0" lvl="0" marL="0" marR="0" rtl="0" algn="l">
                        <a:lnSpc>
                          <a:spcPct val="45000"/>
                        </a:lnSpc>
                        <a:spcBef>
                          <a:spcPts val="0"/>
                        </a:spcBef>
                        <a:spcAft>
                          <a:spcPts val="0"/>
                        </a:spcAft>
                        <a:buNone/>
                      </a:pPr>
                      <a:r>
                        <a:rPr lang="en-US" sz="2000" u="none" cap="none" strike="noStrike"/>
                        <a:t>Organic</a:t>
                      </a:r>
                      <a:endParaRPr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lang="en-US" sz="2000" u="none" cap="none" strike="noStrike"/>
                        <a:t>2.4</a:t>
                      </a:r>
                      <a:endParaRPr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lang="en-US" sz="2000" u="none" cap="none" strike="noStrike"/>
                        <a:t>1.05</a:t>
                      </a:r>
                      <a:endParaRPr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lang="en-US" sz="2000" u="none" cap="none" strike="noStrike"/>
                        <a:t>2.5</a:t>
                      </a:r>
                      <a:endParaRPr sz="36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5000"/>
                        </a:lnSpc>
                        <a:spcBef>
                          <a:spcPts val="0"/>
                        </a:spcBef>
                        <a:spcAft>
                          <a:spcPts val="0"/>
                        </a:spcAft>
                        <a:buNone/>
                      </a:pPr>
                      <a:r>
                        <a:rPr lang="en-US" sz="2000" u="none" cap="none" strike="noStrike"/>
                        <a:t>0.38</a:t>
                      </a:r>
                      <a:endParaRPr sz="3600" u="none" cap="none" strike="noStrike">
                        <a:latin typeface="Book Antiqua"/>
                        <a:ea typeface="Book Antiqua"/>
                        <a:cs typeface="Book Antiqua"/>
                        <a:sym typeface="Book Antiqua"/>
                      </a:endParaRPr>
                    </a:p>
                  </a:txBody>
                  <a:tcPr marT="0" marB="0" marR="6350" marL="6350" anchor="b"/>
                </a:tc>
              </a:tr>
              <a:tr h="460225">
                <a:tc>
                  <a:txBody>
                    <a:bodyPr/>
                    <a:lstStyle/>
                    <a:p>
                      <a:pPr indent="0" lvl="0" marL="0" marR="0" rtl="0" algn="l">
                        <a:lnSpc>
                          <a:spcPct val="45000"/>
                        </a:lnSpc>
                        <a:spcBef>
                          <a:spcPts val="0"/>
                        </a:spcBef>
                        <a:spcAft>
                          <a:spcPts val="0"/>
                        </a:spcAft>
                        <a:buNone/>
                      </a:pPr>
                      <a:r>
                        <a:rPr lang="en-US" sz="2000" u="none" cap="none" strike="noStrike"/>
                        <a:t>Semi-detached</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3.0</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1.12</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2.5</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0.35</a:t>
                      </a:r>
                      <a:endParaRPr sz="3600" u="none" cap="none" strike="noStrike">
                        <a:latin typeface="Book Antiqua"/>
                        <a:ea typeface="Book Antiqua"/>
                        <a:cs typeface="Book Antiqua"/>
                        <a:sym typeface="Book Antiqua"/>
                      </a:endParaRPr>
                    </a:p>
                  </a:txBody>
                  <a:tcPr marT="0" marB="0" marR="6350" marL="6350" anchor="ctr"/>
                </a:tc>
              </a:tr>
              <a:tr h="489925">
                <a:tc>
                  <a:txBody>
                    <a:bodyPr/>
                    <a:lstStyle/>
                    <a:p>
                      <a:pPr indent="0" lvl="0" marL="0" marR="0" rtl="0" algn="l">
                        <a:lnSpc>
                          <a:spcPct val="45000"/>
                        </a:lnSpc>
                        <a:spcBef>
                          <a:spcPts val="0"/>
                        </a:spcBef>
                        <a:spcAft>
                          <a:spcPts val="0"/>
                        </a:spcAft>
                        <a:buNone/>
                      </a:pPr>
                      <a:r>
                        <a:rPr lang="en-US" sz="2000" u="none" cap="none" strike="noStrike"/>
                        <a:t>Embedded</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3.6</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1.20</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2.5</a:t>
                      </a:r>
                      <a:endParaRPr sz="36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5000"/>
                        </a:lnSpc>
                        <a:spcBef>
                          <a:spcPts val="0"/>
                        </a:spcBef>
                        <a:spcAft>
                          <a:spcPts val="0"/>
                        </a:spcAft>
                        <a:buNone/>
                      </a:pPr>
                      <a:r>
                        <a:rPr lang="en-US" sz="2000" u="none" cap="none" strike="noStrike"/>
                        <a:t>0.32</a:t>
                      </a:r>
                      <a:endParaRPr sz="3600" u="none" cap="none" strike="noStrike">
                        <a:latin typeface="Book Antiqua"/>
                        <a:ea typeface="Book Antiqua"/>
                        <a:cs typeface="Book Antiqua"/>
                        <a:sym typeface="Book Antiqua"/>
                      </a:endParaRPr>
                    </a:p>
                  </a:txBody>
                  <a:tcPr marT="0" marB="0" marR="6350" marL="63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01" name="Google Shape;201;p19"/>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1" lang="en-US"/>
              <a:t>Merits of Basic COCOMO Model</a:t>
            </a:r>
            <a:endParaRPr/>
          </a:p>
          <a:p>
            <a:pPr indent="-139700" lvl="0" marL="91440" rtl="0" algn="l">
              <a:lnSpc>
                <a:spcPct val="90000"/>
              </a:lnSpc>
              <a:spcBef>
                <a:spcPts val="1400"/>
              </a:spcBef>
              <a:spcAft>
                <a:spcPts val="0"/>
              </a:spcAft>
              <a:buSzPts val="2200"/>
              <a:buChar char=" "/>
            </a:pPr>
            <a:r>
              <a:rPr lang="en-US"/>
              <a:t>Basic COCOMO model is good for quick, early, rough order of magnitude estimates of software project.</a:t>
            </a:r>
            <a:endParaRPr/>
          </a:p>
          <a:p>
            <a:pPr indent="-139700" lvl="0" marL="91440" rtl="0" algn="l">
              <a:lnSpc>
                <a:spcPct val="90000"/>
              </a:lnSpc>
              <a:spcBef>
                <a:spcPts val="1400"/>
              </a:spcBef>
              <a:spcAft>
                <a:spcPts val="0"/>
              </a:spcAft>
              <a:buSzPts val="2200"/>
              <a:buChar char=" "/>
            </a:pPr>
            <a:r>
              <a:rPr b="1" lang="en-US"/>
              <a:t>Limitations of Basic Model</a:t>
            </a:r>
            <a:endParaRPr/>
          </a:p>
          <a:p>
            <a:pPr indent="-139700" lvl="0" marL="91440" rtl="0" algn="l">
              <a:lnSpc>
                <a:spcPct val="90000"/>
              </a:lnSpc>
              <a:spcBef>
                <a:spcPts val="1400"/>
              </a:spcBef>
              <a:spcAft>
                <a:spcPts val="0"/>
              </a:spcAft>
              <a:buSzPts val="2200"/>
              <a:buChar char=" "/>
            </a:pPr>
            <a:r>
              <a:rPr lang="en-US"/>
              <a:t>The accuracy of this model is limited because it does not consider certain factors for cost estimation of software. These factors are hardware constraints, personal quality, and experience, modem techniques and tools.</a:t>
            </a:r>
            <a:endParaRPr/>
          </a:p>
          <a:p>
            <a:pPr indent="-139700" lvl="0" marL="91440" rtl="0" algn="l">
              <a:lnSpc>
                <a:spcPct val="90000"/>
              </a:lnSpc>
              <a:spcBef>
                <a:spcPts val="1400"/>
              </a:spcBef>
              <a:spcAft>
                <a:spcPts val="0"/>
              </a:spcAft>
              <a:buSzPts val="2200"/>
              <a:buChar char=" "/>
            </a:pPr>
            <a:r>
              <a:rPr lang="en-US"/>
              <a:t>The estimates of COCOMO model are within a factor of 1.3 only 29 % of the time and within the factor of 2 only 60 % of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 INTRODUCTION</a:t>
            </a:r>
            <a:endParaRPr/>
          </a:p>
        </p:txBody>
      </p:sp>
      <p:sp>
        <p:nvSpPr>
          <p:cNvPr id="98" name="Google Shape;98;p2"/>
          <p:cNvSpPr txBox="1"/>
          <p:nvPr>
            <p:ph idx="1" type="body"/>
          </p:nvPr>
        </p:nvSpPr>
        <p:spPr>
          <a:xfrm>
            <a:off x="1024128" y="2286000"/>
            <a:ext cx="9720071" cy="4123346"/>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100000"/>
              <a:buChar char=" "/>
            </a:pPr>
            <a:r>
              <a:rPr lang="en-US"/>
              <a:t>The first step to be taken in project management is </a:t>
            </a:r>
            <a:r>
              <a:rPr b="1" lang="en-US"/>
              <a:t>project planning</a:t>
            </a:r>
            <a:r>
              <a:rPr lang="en-US"/>
              <a:t>. There are five major activities that are performed in project planning</a:t>
            </a:r>
            <a:endParaRPr/>
          </a:p>
          <a:p>
            <a:pPr indent="-118745" lvl="0" marL="91440" rtl="0" algn="l">
              <a:lnSpc>
                <a:spcPct val="90000"/>
              </a:lnSpc>
              <a:spcBef>
                <a:spcPts val="1400"/>
              </a:spcBef>
              <a:spcAft>
                <a:spcPts val="0"/>
              </a:spcAft>
              <a:buSzPct val="100000"/>
              <a:buChar char=" "/>
            </a:pPr>
            <a:r>
              <a:rPr lang="en-US"/>
              <a:t>1.	Project estimation</a:t>
            </a:r>
            <a:endParaRPr/>
          </a:p>
          <a:p>
            <a:pPr indent="-118745" lvl="0" marL="91440" rtl="0" algn="l">
              <a:lnSpc>
                <a:spcPct val="90000"/>
              </a:lnSpc>
              <a:spcBef>
                <a:spcPts val="1400"/>
              </a:spcBef>
              <a:spcAft>
                <a:spcPts val="0"/>
              </a:spcAft>
              <a:buSzPct val="100000"/>
              <a:buChar char=" "/>
            </a:pPr>
            <a:r>
              <a:rPr lang="en-US"/>
              <a:t>2.	Project scheduling	</a:t>
            </a:r>
            <a:endParaRPr/>
          </a:p>
          <a:p>
            <a:pPr indent="-118745" lvl="0" marL="91440" rtl="0" algn="l">
              <a:lnSpc>
                <a:spcPct val="90000"/>
              </a:lnSpc>
              <a:spcBef>
                <a:spcPts val="1400"/>
              </a:spcBef>
              <a:spcAft>
                <a:spcPts val="0"/>
              </a:spcAft>
              <a:buSzPct val="100000"/>
              <a:buChar char=" "/>
            </a:pPr>
            <a:r>
              <a:rPr lang="en-US"/>
              <a:t>3.	Risk analysis</a:t>
            </a:r>
            <a:endParaRPr/>
          </a:p>
          <a:p>
            <a:pPr indent="-118745" lvl="0" marL="91440" rtl="0" algn="l">
              <a:lnSpc>
                <a:spcPct val="90000"/>
              </a:lnSpc>
              <a:spcBef>
                <a:spcPts val="1400"/>
              </a:spcBef>
              <a:spcAft>
                <a:spcPts val="0"/>
              </a:spcAft>
              <a:buSzPct val="100000"/>
              <a:buChar char=" "/>
            </a:pPr>
            <a:r>
              <a:rPr lang="en-US"/>
              <a:t>4.	Quality management planning</a:t>
            </a:r>
            <a:endParaRPr/>
          </a:p>
          <a:p>
            <a:pPr indent="-118745" lvl="0" marL="91440" rtl="0" algn="l">
              <a:lnSpc>
                <a:spcPct val="90000"/>
              </a:lnSpc>
              <a:spcBef>
                <a:spcPts val="1400"/>
              </a:spcBef>
              <a:spcAft>
                <a:spcPts val="0"/>
              </a:spcAft>
              <a:buSzPct val="100000"/>
              <a:buChar char=" "/>
            </a:pPr>
            <a:r>
              <a:rPr lang="en-US"/>
              <a:t>5.	Change management planning</a:t>
            </a:r>
            <a:endParaRPr/>
          </a:p>
          <a:p>
            <a:pPr indent="-118745" lvl="0" marL="91440" rtl="0" algn="l">
              <a:lnSpc>
                <a:spcPct val="90000"/>
              </a:lnSpc>
              <a:spcBef>
                <a:spcPts val="1400"/>
              </a:spcBef>
              <a:spcAft>
                <a:spcPts val="0"/>
              </a:spcAft>
              <a:buSzPct val="100000"/>
              <a:buChar char=" "/>
            </a:pPr>
            <a:r>
              <a:rPr lang="en-US"/>
              <a:t>Software estimation begins with a description of the scope of software product.</a:t>
            </a:r>
            <a:endParaRPr/>
          </a:p>
          <a:p>
            <a:pPr indent="-118745" lvl="0" marL="91440" rtl="0" algn="l">
              <a:lnSpc>
                <a:spcPct val="90000"/>
              </a:lnSpc>
              <a:spcBef>
                <a:spcPts val="1400"/>
              </a:spcBef>
              <a:spcAft>
                <a:spcPts val="0"/>
              </a:spcAft>
              <a:buSzPct val="100000"/>
              <a:buChar char=" "/>
            </a:pPr>
            <a:r>
              <a:rPr lang="en-US"/>
              <a:t>For the meaningful project development the scope must be bounded. The problem for which the product is to be built is then decomposed into a set of smaller problems. Each of these is estimated using historical data (metrics) and / or previous experience as a guide. The two important issues problem complexity and risk are considered before final estimate is made.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idx="1" type="body"/>
          </p:nvPr>
        </p:nvSpPr>
        <p:spPr>
          <a:xfrm>
            <a:off x="1024128" y="837488"/>
            <a:ext cx="9720071" cy="5471872"/>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100000"/>
              <a:buChar char=" "/>
            </a:pPr>
            <a:r>
              <a:rPr lang="en-US"/>
              <a:t>Example</a:t>
            </a:r>
            <a:endParaRPr/>
          </a:p>
          <a:p>
            <a:pPr indent="-118745" lvl="0" marL="91440" rtl="0" algn="l">
              <a:lnSpc>
                <a:spcPct val="90000"/>
              </a:lnSpc>
              <a:spcBef>
                <a:spcPts val="1400"/>
              </a:spcBef>
              <a:spcAft>
                <a:spcPts val="0"/>
              </a:spcAft>
              <a:buSzPct val="100000"/>
              <a:buChar char=" "/>
            </a:pPr>
            <a:r>
              <a:rPr lang="en-US"/>
              <a:t>Consider a software project using semi-detached mode with 30,000 lines of code. We will obtain estimation for this project as follows -</a:t>
            </a:r>
            <a:endParaRPr/>
          </a:p>
          <a:p>
            <a:pPr indent="-118745" lvl="0" marL="91440" rtl="0" algn="l">
              <a:lnSpc>
                <a:spcPct val="90000"/>
              </a:lnSpc>
              <a:spcBef>
                <a:spcPts val="1400"/>
              </a:spcBef>
              <a:spcAft>
                <a:spcPts val="0"/>
              </a:spcAft>
              <a:buSzPct val="100000"/>
              <a:buChar char=" "/>
            </a:pPr>
            <a:r>
              <a:rPr lang="en-US"/>
              <a:t>Effort estimation</a:t>
            </a:r>
            <a:endParaRPr/>
          </a:p>
          <a:p>
            <a:pPr indent="-118745" lvl="0" marL="91440" rtl="0" algn="l">
              <a:lnSpc>
                <a:spcPct val="90000"/>
              </a:lnSpc>
              <a:spcBef>
                <a:spcPts val="1400"/>
              </a:spcBef>
              <a:spcAft>
                <a:spcPts val="0"/>
              </a:spcAft>
              <a:buSzPct val="100000"/>
              <a:buChar char=" "/>
            </a:pPr>
            <a:r>
              <a:rPr lang="en-US"/>
              <a:t>            E = a</a:t>
            </a:r>
            <a:r>
              <a:rPr baseline="-25000" lang="en-US"/>
              <a:t>b</a:t>
            </a:r>
            <a:r>
              <a:rPr lang="en-US"/>
              <a:t> (KLOC)</a:t>
            </a:r>
            <a:r>
              <a:rPr baseline="30000" lang="en-US"/>
              <a:t>bb</a:t>
            </a:r>
            <a:endParaRPr/>
          </a:p>
          <a:p>
            <a:pPr indent="-118745" lvl="0" marL="91440" rtl="0" algn="l">
              <a:lnSpc>
                <a:spcPct val="90000"/>
              </a:lnSpc>
              <a:spcBef>
                <a:spcPts val="1400"/>
              </a:spcBef>
              <a:spcAft>
                <a:spcPts val="0"/>
              </a:spcAft>
              <a:buSzPct val="100000"/>
              <a:buChar char=" "/>
            </a:pPr>
            <a:r>
              <a:rPr lang="en-US"/>
              <a:t>i.e.	E = 3.0(30)</a:t>
            </a:r>
            <a:r>
              <a:rPr baseline="30000" lang="en-US"/>
              <a:t>1.12</a:t>
            </a:r>
            <a:r>
              <a:rPr lang="en-US"/>
              <a:t>       where lines of code = 30000 = 30 KLOC</a:t>
            </a:r>
            <a:endParaRPr/>
          </a:p>
          <a:p>
            <a:pPr indent="-118745" lvl="0" marL="91440" rtl="0" algn="l">
              <a:lnSpc>
                <a:spcPct val="90000"/>
              </a:lnSpc>
              <a:spcBef>
                <a:spcPts val="1400"/>
              </a:spcBef>
              <a:spcAft>
                <a:spcPts val="0"/>
              </a:spcAft>
              <a:buSzPct val="100000"/>
              <a:buChar char=" "/>
            </a:pPr>
            <a:r>
              <a:rPr lang="en-US"/>
              <a:t>            E = 135 person-month</a:t>
            </a:r>
            <a:endParaRPr/>
          </a:p>
          <a:p>
            <a:pPr indent="-118745" lvl="0" marL="91440" rtl="0" algn="l">
              <a:lnSpc>
                <a:spcPct val="90000"/>
              </a:lnSpc>
              <a:spcBef>
                <a:spcPts val="1400"/>
              </a:spcBef>
              <a:spcAft>
                <a:spcPts val="0"/>
              </a:spcAft>
              <a:buSzPct val="100000"/>
              <a:buChar char=" "/>
            </a:pPr>
            <a:r>
              <a:rPr lang="en-US"/>
              <a:t>Duration estimation</a:t>
            </a:r>
            <a:endParaRPr/>
          </a:p>
          <a:p>
            <a:pPr indent="-118745" lvl="0" marL="91440" rtl="0" algn="l">
              <a:lnSpc>
                <a:spcPct val="90000"/>
              </a:lnSpc>
              <a:spcBef>
                <a:spcPts val="1400"/>
              </a:spcBef>
              <a:spcAft>
                <a:spcPts val="0"/>
              </a:spcAft>
              <a:buSzPct val="100000"/>
              <a:buChar char=" "/>
            </a:pPr>
            <a:r>
              <a:rPr lang="en-US"/>
              <a:t>            D = C</a:t>
            </a:r>
            <a:r>
              <a:rPr baseline="-25000" lang="en-US"/>
              <a:t>b</a:t>
            </a:r>
            <a:r>
              <a:rPr lang="en-US"/>
              <a:t>(E)</a:t>
            </a:r>
            <a:r>
              <a:rPr baseline="30000" lang="en-US"/>
              <a:t>db </a:t>
            </a:r>
            <a:endParaRPr/>
          </a:p>
          <a:p>
            <a:pPr indent="-118745" lvl="0" marL="91440" rtl="0" algn="l">
              <a:lnSpc>
                <a:spcPct val="90000"/>
              </a:lnSpc>
              <a:spcBef>
                <a:spcPts val="1400"/>
              </a:spcBef>
              <a:spcAft>
                <a:spcPts val="0"/>
              </a:spcAft>
              <a:buSzPct val="100000"/>
              <a:buChar char=" "/>
            </a:pPr>
            <a:r>
              <a:rPr baseline="30000" lang="en-US"/>
              <a:t>                       </a:t>
            </a:r>
            <a:r>
              <a:rPr lang="en-US"/>
              <a:t>= 2.5(135)</a:t>
            </a:r>
            <a:r>
              <a:rPr baseline="30000" lang="en-US"/>
              <a:t>0.35 </a:t>
            </a:r>
            <a:r>
              <a:rPr lang="en-US"/>
              <a:t> </a:t>
            </a:r>
            <a:endParaRPr/>
          </a:p>
          <a:p>
            <a:pPr indent="-118745" lvl="0" marL="91440" rtl="0" algn="l">
              <a:lnSpc>
                <a:spcPct val="90000"/>
              </a:lnSpc>
              <a:spcBef>
                <a:spcPts val="1400"/>
              </a:spcBef>
              <a:spcAft>
                <a:spcPts val="0"/>
              </a:spcAft>
              <a:buSzPct val="100000"/>
              <a:buChar char=" "/>
            </a:pPr>
            <a:r>
              <a:rPr lang="en-US"/>
              <a:t>            D = 14 months</a:t>
            </a:r>
            <a:endParaRPr/>
          </a:p>
          <a:p>
            <a:pPr indent="-118745" lvl="0" marL="91440" rtl="0" algn="l">
              <a:lnSpc>
                <a:spcPct val="90000"/>
              </a:lnSpc>
              <a:spcBef>
                <a:spcPts val="1400"/>
              </a:spcBef>
              <a:spcAft>
                <a:spcPts val="0"/>
              </a:spcAft>
              <a:buSzPct val="100000"/>
              <a:buChar char=" "/>
            </a:pPr>
            <a:r>
              <a:rPr lang="en-US"/>
              <a:t>Persons estimation</a:t>
            </a:r>
            <a:endParaRPr/>
          </a:p>
          <a:p>
            <a:pPr indent="-118745" lvl="0" marL="91440" rtl="0" algn="l">
              <a:lnSpc>
                <a:spcPct val="90000"/>
              </a:lnSpc>
              <a:spcBef>
                <a:spcPts val="1400"/>
              </a:spcBef>
              <a:spcAft>
                <a:spcPts val="0"/>
              </a:spcAft>
              <a:buSzPct val="100000"/>
              <a:buChar char=" "/>
            </a:pPr>
            <a:r>
              <a:rPr lang="en-US"/>
              <a:t>            P = E/D</a:t>
            </a:r>
            <a:endParaRPr/>
          </a:p>
          <a:p>
            <a:pPr indent="-118745" lvl="0" marL="91440" rtl="0" algn="l">
              <a:lnSpc>
                <a:spcPct val="90000"/>
              </a:lnSpc>
              <a:spcBef>
                <a:spcPts val="1400"/>
              </a:spcBef>
              <a:spcAft>
                <a:spcPts val="0"/>
              </a:spcAft>
              <a:buSzPct val="100000"/>
              <a:buChar char=" "/>
            </a:pPr>
            <a:r>
              <a:rPr lang="en-US"/>
              <a:t>               = 135/14</a:t>
            </a:r>
            <a:endParaRPr/>
          </a:p>
          <a:p>
            <a:pPr indent="-118745" lvl="0" marL="91440" rtl="0" algn="l">
              <a:lnSpc>
                <a:spcPct val="90000"/>
              </a:lnSpc>
              <a:spcBef>
                <a:spcPts val="1400"/>
              </a:spcBef>
              <a:spcAft>
                <a:spcPts val="0"/>
              </a:spcAft>
              <a:buSzPct val="100000"/>
              <a:buChar char=" "/>
            </a:pPr>
            <a:r>
              <a:rPr lang="en-US"/>
              <a:t>            P = 10 persons approximately</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2800"/>
              <a:buFont typeface="Twentieth Century"/>
              <a:buNone/>
            </a:pPr>
            <a:r>
              <a:rPr lang="en-US" sz="2800"/>
              <a:t>INTERMEDIATE</a:t>
            </a:r>
            <a:r>
              <a:rPr lang="en-US"/>
              <a:t> </a:t>
            </a:r>
            <a:r>
              <a:rPr lang="en-US" sz="2800"/>
              <a:t>MODEL</a:t>
            </a:r>
            <a:endParaRPr/>
          </a:p>
        </p:txBody>
      </p:sp>
      <p:sp>
        <p:nvSpPr>
          <p:cNvPr id="212" name="Google Shape;212;p21"/>
          <p:cNvSpPr txBox="1"/>
          <p:nvPr>
            <p:ph idx="1" type="body"/>
          </p:nvPr>
        </p:nvSpPr>
        <p:spPr>
          <a:xfrm>
            <a:off x="1024129" y="2286000"/>
            <a:ext cx="4180260"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This is an extension of basic COCOMO model. This estimation model makes use of set of "cost driver attributes" to compute the cost of software.</a:t>
            </a:r>
            <a:endParaRPr/>
          </a:p>
          <a:p>
            <a:pPr indent="0" lvl="0" marL="91440" rtl="0" algn="l">
              <a:lnSpc>
                <a:spcPct val="90000"/>
              </a:lnSpc>
              <a:spcBef>
                <a:spcPts val="1400"/>
              </a:spcBef>
              <a:spcAft>
                <a:spcPts val="0"/>
              </a:spcAft>
              <a:buSzPts val="2200"/>
              <a:buNone/>
            </a:pPr>
            <a:r>
              <a:t/>
            </a:r>
            <a:endParaRPr/>
          </a:p>
        </p:txBody>
      </p:sp>
      <p:pic>
        <p:nvPicPr>
          <p:cNvPr id="213" name="Google Shape;213;p21"/>
          <p:cNvPicPr preferRelativeResize="0"/>
          <p:nvPr/>
        </p:nvPicPr>
        <p:blipFill rotWithShape="1">
          <a:blip r:embed="rId3">
            <a:alphaModFix/>
          </a:blip>
          <a:srcRect b="0" l="0" r="0" t="0"/>
          <a:stretch/>
        </p:blipFill>
        <p:spPr>
          <a:xfrm>
            <a:off x="5623552" y="273465"/>
            <a:ext cx="6029305" cy="63324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19" name="Google Shape;219;p22"/>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Now these 15 attributes get a 6-point scale ranging from "very low" to "extra high". These ratings can be viewed as</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139700" lvl="0" marL="91440" rtl="0" algn="l">
              <a:lnSpc>
                <a:spcPct val="90000"/>
              </a:lnSpc>
              <a:spcBef>
                <a:spcPts val="1400"/>
              </a:spcBef>
              <a:spcAft>
                <a:spcPts val="0"/>
              </a:spcAft>
              <a:buSzPts val="2200"/>
              <a:buChar char=" "/>
            </a:pPr>
            <a:r>
              <a:rPr lang="en-US"/>
              <a:t>The effort multipliers for each cost driver attribute is as given in following table. The product of all effort multipliers result in "</a:t>
            </a:r>
            <a:r>
              <a:rPr b="1" lang="en-US"/>
              <a:t>effort adjustment factor</a:t>
            </a:r>
            <a:r>
              <a:rPr lang="en-US"/>
              <a:t>" (</a:t>
            </a:r>
            <a:r>
              <a:rPr b="1" lang="en-US"/>
              <a:t>EAF</a:t>
            </a:r>
            <a:r>
              <a:rPr lang="en-US"/>
              <a:t>).</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pic>
        <p:nvPicPr>
          <p:cNvPr id="220" name="Google Shape;220;p22"/>
          <p:cNvPicPr preferRelativeResize="0"/>
          <p:nvPr/>
        </p:nvPicPr>
        <p:blipFill rotWithShape="1">
          <a:blip r:embed="rId3">
            <a:alphaModFix/>
          </a:blip>
          <a:srcRect b="0" l="0" r="0" t="0"/>
          <a:stretch/>
        </p:blipFill>
        <p:spPr>
          <a:xfrm>
            <a:off x="1942210" y="2958225"/>
            <a:ext cx="7658100" cy="109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23"/>
          <p:cNvGraphicFramePr/>
          <p:nvPr/>
        </p:nvGraphicFramePr>
        <p:xfrm>
          <a:off x="367469" y="170918"/>
          <a:ext cx="3000000" cy="3000000"/>
        </p:xfrm>
        <a:graphic>
          <a:graphicData uri="http://schemas.openxmlformats.org/drawingml/2006/table">
            <a:tbl>
              <a:tblPr>
                <a:noFill/>
                <a:tableStyleId>{7D108539-366E-439C-8119-55A1AF2C95D1}</a:tableStyleId>
              </a:tblPr>
              <a:tblGrid>
                <a:gridCol w="4709700"/>
                <a:gridCol w="1087350"/>
                <a:gridCol w="1021925"/>
                <a:gridCol w="1021925"/>
                <a:gridCol w="1205300"/>
                <a:gridCol w="1330775"/>
                <a:gridCol w="1330775"/>
              </a:tblGrid>
              <a:tr h="267750">
                <a:tc rowSpan="2">
                  <a:txBody>
                    <a:bodyPr/>
                    <a:lstStyle/>
                    <a:p>
                      <a:pPr indent="0" lvl="0" marL="0" marR="0" rtl="0" algn="l">
                        <a:lnSpc>
                          <a:spcPct val="45000"/>
                        </a:lnSpc>
                        <a:spcBef>
                          <a:spcPts val="0"/>
                        </a:spcBef>
                        <a:spcAft>
                          <a:spcPts val="0"/>
                        </a:spcAft>
                        <a:buNone/>
                      </a:pPr>
                      <a:r>
                        <a:rPr lang="en-US" sz="2000" u="none" cap="none" strike="noStrike"/>
                        <a:t>Cost drivers</a:t>
                      </a:r>
                      <a:endParaRPr sz="2000" u="none" cap="none" strike="noStrike">
                        <a:latin typeface="Book Antiqua"/>
                        <a:ea typeface="Book Antiqua"/>
                        <a:cs typeface="Book Antiqua"/>
                        <a:sym typeface="Book Antiqua"/>
                      </a:endParaRPr>
                    </a:p>
                  </a:txBody>
                  <a:tcPr marT="0" marB="0" marR="4125" marL="4125" anchor="b"/>
                </a:tc>
                <a:tc gridSpan="6">
                  <a:txBody>
                    <a:bodyPr/>
                    <a:lstStyle/>
                    <a:p>
                      <a:pPr indent="0" lvl="0" marL="0" marR="0" rtl="0" algn="ctr">
                        <a:lnSpc>
                          <a:spcPct val="40909"/>
                        </a:lnSpc>
                        <a:spcBef>
                          <a:spcPts val="0"/>
                        </a:spcBef>
                        <a:spcAft>
                          <a:spcPts val="0"/>
                        </a:spcAft>
                        <a:buNone/>
                      </a:pPr>
                      <a:r>
                        <a:rPr lang="en-US" sz="2200" u="none" cap="none" strike="noStrike"/>
                        <a:t>Ratings</a:t>
                      </a:r>
                      <a:endParaRPr sz="2200" u="none" cap="none" strike="noStrike">
                        <a:latin typeface="Book Antiqua"/>
                        <a:ea typeface="Book Antiqua"/>
                        <a:cs typeface="Book Antiqua"/>
                        <a:sym typeface="Book Antiqua"/>
                      </a:endParaRPr>
                    </a:p>
                  </a:txBody>
                  <a:tcPr marT="0" marB="0" marR="4125" marL="4125" anchor="b"/>
                </a:tc>
                <a:tc hMerge="1"/>
                <a:tc hMerge="1"/>
                <a:tc hMerge="1"/>
                <a:tc hMerge="1"/>
                <a:tc hMerge="1"/>
              </a:tr>
              <a:tr h="235150">
                <a:tc vMerge="1"/>
                <a:tc>
                  <a:txBody>
                    <a:bodyPr/>
                    <a:lstStyle/>
                    <a:p>
                      <a:pPr indent="0" lvl="0" marL="0" marR="0" rtl="0" algn="l">
                        <a:lnSpc>
                          <a:spcPct val="45000"/>
                        </a:lnSpc>
                        <a:spcBef>
                          <a:spcPts val="0"/>
                        </a:spcBef>
                        <a:spcAft>
                          <a:spcPts val="0"/>
                        </a:spcAft>
                        <a:buNone/>
                      </a:pPr>
                      <a:r>
                        <a:rPr lang="en-US" sz="2000" u="none" cap="none" strike="noStrike"/>
                        <a:t>Very low</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l">
                        <a:lnSpc>
                          <a:spcPct val="45000"/>
                        </a:lnSpc>
                        <a:spcBef>
                          <a:spcPts val="0"/>
                        </a:spcBef>
                        <a:spcAft>
                          <a:spcPts val="0"/>
                        </a:spcAft>
                        <a:buNone/>
                      </a:pPr>
                      <a:r>
                        <a:rPr lang="en-US" sz="2000" u="none" cap="none" strike="noStrike"/>
                        <a:t>Low</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l">
                        <a:lnSpc>
                          <a:spcPct val="45000"/>
                        </a:lnSpc>
                        <a:spcBef>
                          <a:spcPts val="0"/>
                        </a:spcBef>
                        <a:spcAft>
                          <a:spcPts val="0"/>
                        </a:spcAft>
                        <a:buNone/>
                      </a:pPr>
                      <a:r>
                        <a:rPr lang="en-US" sz="2000" u="none" cap="none" strike="noStrike"/>
                        <a:t>Nominal</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l">
                        <a:lnSpc>
                          <a:spcPct val="45000"/>
                        </a:lnSpc>
                        <a:spcBef>
                          <a:spcPts val="0"/>
                        </a:spcBef>
                        <a:spcAft>
                          <a:spcPts val="0"/>
                        </a:spcAft>
                        <a:buNone/>
                      </a:pPr>
                      <a:r>
                        <a:rPr lang="en-US" sz="2000" u="none" cap="none" strike="noStrike"/>
                        <a:t>High</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l">
                        <a:lnSpc>
                          <a:spcPct val="45000"/>
                        </a:lnSpc>
                        <a:spcBef>
                          <a:spcPts val="0"/>
                        </a:spcBef>
                        <a:spcAft>
                          <a:spcPts val="0"/>
                        </a:spcAft>
                        <a:buNone/>
                      </a:pPr>
                      <a:r>
                        <a:rPr lang="en-US" sz="2000" u="none" cap="none" strike="noStrike"/>
                        <a:t>Very high</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l">
                        <a:lnSpc>
                          <a:spcPct val="45000"/>
                        </a:lnSpc>
                        <a:spcBef>
                          <a:spcPts val="0"/>
                        </a:spcBef>
                        <a:spcAft>
                          <a:spcPts val="0"/>
                        </a:spcAft>
                        <a:buNone/>
                      </a:pPr>
                      <a:r>
                        <a:rPr lang="en-US" sz="2000" u="none" cap="none" strike="noStrike"/>
                        <a:t>Extra high</a:t>
                      </a:r>
                      <a:endParaRPr sz="2000" u="none" cap="none" strike="noStrike">
                        <a:latin typeface="Book Antiqua"/>
                        <a:ea typeface="Book Antiqua"/>
                        <a:cs typeface="Book Antiqua"/>
                        <a:sym typeface="Book Antiqua"/>
                      </a:endParaRPr>
                    </a:p>
                  </a:txBody>
                  <a:tcPr marT="0" marB="0" marR="4125" marL="4125" anchor="ctr"/>
                </a:tc>
              </a:tr>
              <a:tr h="315650">
                <a:tc>
                  <a:txBody>
                    <a:bodyPr/>
                    <a:lstStyle/>
                    <a:p>
                      <a:pPr indent="0" lvl="0" marL="0" marR="0" rtl="0" algn="l">
                        <a:lnSpc>
                          <a:spcPct val="45000"/>
                        </a:lnSpc>
                        <a:spcBef>
                          <a:spcPts val="0"/>
                        </a:spcBef>
                        <a:spcAft>
                          <a:spcPts val="0"/>
                        </a:spcAft>
                        <a:buNone/>
                      </a:pPr>
                      <a:r>
                        <a:rPr b="1" lang="en-US" sz="2000" u="none" cap="none" strike="noStrike"/>
                        <a:t>Product attributes</a:t>
                      </a:r>
                      <a:endParaRPr b="1"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Required software reliability</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0.75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0.88</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1.40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Size of application database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0.94</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1.08</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1.16</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264250">
                <a:tc>
                  <a:txBody>
                    <a:bodyPr/>
                    <a:lstStyle/>
                    <a:p>
                      <a:pPr indent="0" lvl="0" marL="0" marR="0" rtl="0" algn="l">
                        <a:lnSpc>
                          <a:spcPct val="45000"/>
                        </a:lnSpc>
                        <a:spcBef>
                          <a:spcPts val="0"/>
                        </a:spcBef>
                        <a:spcAft>
                          <a:spcPts val="0"/>
                        </a:spcAft>
                        <a:buNone/>
                      </a:pPr>
                      <a:r>
                        <a:rPr lang="en-US" sz="2000" u="none" cap="none" strike="noStrike"/>
                        <a:t>Complexity of software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0.70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1.30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1.65</a:t>
                      </a:r>
                      <a:endParaRPr sz="2000" u="none" cap="none" strike="noStrike">
                        <a:latin typeface="Book Antiqua"/>
                        <a:ea typeface="Book Antiqua"/>
                        <a:cs typeface="Book Antiqua"/>
                        <a:sym typeface="Book Antiqua"/>
                      </a:endParaRPr>
                    </a:p>
                  </a:txBody>
                  <a:tcPr marT="0" marB="0" marR="4125" marL="4125" anchor="ctr"/>
                </a:tc>
              </a:tr>
              <a:tr h="315650">
                <a:tc>
                  <a:txBody>
                    <a:bodyPr/>
                    <a:lstStyle/>
                    <a:p>
                      <a:pPr indent="0" lvl="0" marL="0" marR="0" rtl="0" algn="l">
                        <a:lnSpc>
                          <a:spcPct val="45000"/>
                        </a:lnSpc>
                        <a:spcBef>
                          <a:spcPts val="0"/>
                        </a:spcBef>
                        <a:spcAft>
                          <a:spcPts val="0"/>
                        </a:spcAft>
                        <a:buNone/>
                      </a:pPr>
                      <a:r>
                        <a:rPr b="1" lang="en-US" sz="2000" u="none" cap="none" strike="noStrike"/>
                        <a:t>Hardware attributes</a:t>
                      </a:r>
                      <a:endParaRPr b="1"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t/>
                      </a:r>
                      <a:endParaRPr sz="2000" u="none" cap="none" strike="noStrike"/>
                    </a:p>
                    <a:p>
                      <a:pPr indent="0" lvl="0" marL="0" marR="0" rtl="0" algn="l">
                        <a:lnSpc>
                          <a:spcPct val="45000"/>
                        </a:lnSpc>
                        <a:spcBef>
                          <a:spcPts val="0"/>
                        </a:spcBef>
                        <a:spcAft>
                          <a:spcPts val="0"/>
                        </a:spcAft>
                        <a:buNone/>
                      </a:pPr>
                      <a:r>
                        <a:rPr lang="en-US" sz="2000" u="none" cap="none" strike="noStrike"/>
                        <a:t>Run-time performance constraints</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1.11</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1.30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1.66</a:t>
                      </a:r>
                      <a:endParaRPr sz="2000" u="none" cap="none" strike="noStrike">
                        <a:latin typeface="Book Antiqua"/>
                        <a:ea typeface="Book Antiqua"/>
                        <a:cs typeface="Book Antiqua"/>
                        <a:sym typeface="Book Antiqua"/>
                      </a:endParaRPr>
                    </a:p>
                  </a:txBody>
                  <a:tcPr marT="0" marB="0" marR="4125" marL="4125" anchor="b"/>
                </a:tc>
              </a:tr>
              <a:tr h="315650">
                <a:tc>
                  <a:txBody>
                    <a:bodyPr/>
                    <a:lstStyle/>
                    <a:p>
                      <a:pPr indent="0" lvl="0" marL="0" marR="0" rtl="0" algn="l">
                        <a:lnSpc>
                          <a:spcPct val="45000"/>
                        </a:lnSpc>
                        <a:spcBef>
                          <a:spcPts val="0"/>
                        </a:spcBef>
                        <a:spcAft>
                          <a:spcPts val="0"/>
                        </a:spcAft>
                        <a:buNone/>
                      </a:pPr>
                      <a:r>
                        <a:rPr lang="en-US" sz="2000" u="none" cap="none" strike="noStrike"/>
                        <a:t>Memory constraints</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1.06</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1.21</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1.56</a:t>
                      </a:r>
                      <a:endParaRPr sz="2000" u="none" cap="none" strike="noStrike">
                        <a:latin typeface="Book Antiqua"/>
                        <a:ea typeface="Book Antiqua"/>
                        <a:cs typeface="Book Antiqua"/>
                        <a:sym typeface="Book Antiqua"/>
                      </a:endParaRPr>
                    </a:p>
                  </a:txBody>
                  <a:tcPr marT="0" marB="0" marR="4125" marL="4125" anchor="ctr"/>
                </a:tc>
              </a:tr>
              <a:tr h="315650">
                <a:tc>
                  <a:txBody>
                    <a:bodyPr/>
                    <a:lstStyle/>
                    <a:p>
                      <a:pPr indent="0" lvl="0" marL="0" marR="0" rtl="0" algn="l">
                        <a:lnSpc>
                          <a:spcPct val="45000"/>
                        </a:lnSpc>
                        <a:spcBef>
                          <a:spcPts val="0"/>
                        </a:spcBef>
                        <a:spcAft>
                          <a:spcPts val="0"/>
                        </a:spcAft>
                        <a:buNone/>
                      </a:pPr>
                      <a:r>
                        <a:rPr lang="en-US" sz="2000" u="none" cap="none" strike="noStrike"/>
                        <a:t>Volatility of virtual machine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0.87</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1.30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Computer turnabout time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0.87</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1.07</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b="1" lang="en-US" sz="2000" u="none" cap="none" strike="noStrike"/>
                        <a:t>Personnel attributes</a:t>
                      </a:r>
                      <a:endParaRPr b="1"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Analyst capability</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1.46</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1.19</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0.86</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0.71</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Software engineer capability</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1.42</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1.17</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0.86</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0.70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Applications experience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1.29</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1.13</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0.91</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0.82</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Virtual machine experience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1.21</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1.10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0.90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Programming language experience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1.14</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1.07</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0.95</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b="1" lang="en-US" sz="2000" u="none" cap="none" strike="noStrike"/>
                        <a:t>Project attributes</a:t>
                      </a:r>
                      <a:endParaRPr b="1"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Use of software tools</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1.24</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lnSpc>
                          <a:spcPct val="45000"/>
                        </a:lnSpc>
                        <a:spcBef>
                          <a:spcPts val="0"/>
                        </a:spcBef>
                        <a:spcAft>
                          <a:spcPts val="0"/>
                        </a:spcAft>
                        <a:buNone/>
                      </a:pPr>
                      <a:r>
                        <a:rPr lang="en-US" sz="2000" u="none" cap="none" strike="noStrike"/>
                        <a:t>0.91</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0.82</a:t>
                      </a:r>
                      <a:endParaRPr sz="2000" u="none" cap="none" strike="noStrike">
                        <a:latin typeface="Book Antiqua"/>
                        <a:ea typeface="Book Antiqua"/>
                        <a:cs typeface="Book Antiqua"/>
                        <a:sym typeface="Book Antiqua"/>
                      </a:endParaRPr>
                    </a:p>
                  </a:txBody>
                  <a:tcPr marT="0" marB="0" marR="4125" marL="4125" anchor="b"/>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412700">
                <a:tc>
                  <a:txBody>
                    <a:bodyPr/>
                    <a:lstStyle/>
                    <a:p>
                      <a:pPr indent="0" lvl="0" marL="0" marR="0" rtl="0" algn="l">
                        <a:lnSpc>
                          <a:spcPct val="63750"/>
                        </a:lnSpc>
                        <a:spcBef>
                          <a:spcPts val="0"/>
                        </a:spcBef>
                        <a:spcAft>
                          <a:spcPts val="0"/>
                        </a:spcAft>
                        <a:buNone/>
                      </a:pPr>
                      <a:r>
                        <a:rPr lang="en-US" sz="2000" u="none" cap="none" strike="noStrike"/>
                        <a:t>Applications of software engineering methods</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t/>
                      </a:r>
                      <a:endParaRPr sz="2000" u="none" cap="none" strike="noStrike"/>
                    </a:p>
                    <a:p>
                      <a:pPr indent="0" lvl="0" marL="0" marR="0" rtl="0" algn="ctr">
                        <a:lnSpc>
                          <a:spcPct val="45000"/>
                        </a:lnSpc>
                        <a:spcBef>
                          <a:spcPts val="0"/>
                        </a:spcBef>
                        <a:spcAft>
                          <a:spcPts val="0"/>
                        </a:spcAft>
                        <a:buNone/>
                      </a:pPr>
                      <a:r>
                        <a:rPr lang="en-US" sz="2000" u="none" cap="none" strike="noStrike"/>
                        <a:t>1.24</a:t>
                      </a:r>
                      <a:endParaRPr sz="2000" u="none" cap="none" strike="noStrike">
                        <a:latin typeface="Book Antiqua"/>
                        <a:ea typeface="Book Antiqua"/>
                        <a:cs typeface="Book Antiqua"/>
                        <a:sym typeface="Book Antiqua"/>
                      </a:endParaRPr>
                    </a:p>
                  </a:txBody>
                  <a:tcPr marT="0" marB="0" marR="4125" marL="4125"/>
                </a:tc>
                <a:tc>
                  <a:txBody>
                    <a:bodyPr/>
                    <a:lstStyle/>
                    <a:p>
                      <a:pPr indent="0" lvl="0" marL="0" marR="0" rtl="0" algn="ctr">
                        <a:lnSpc>
                          <a:spcPct val="45000"/>
                        </a:lnSpc>
                        <a:spcBef>
                          <a:spcPts val="0"/>
                        </a:spcBef>
                        <a:spcAft>
                          <a:spcPts val="0"/>
                        </a:spcAft>
                        <a:buNone/>
                      </a:pPr>
                      <a:r>
                        <a:rPr lang="en-US" sz="2000" u="none" cap="none" strike="noStrike"/>
                        <a:t>1.10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t/>
                      </a:r>
                      <a:endParaRPr sz="2000" u="none" cap="none" strike="noStrike"/>
                    </a:p>
                    <a:p>
                      <a:pPr indent="0" lvl="0" marL="0" marR="0" rtl="0" algn="ctr">
                        <a:lnSpc>
                          <a:spcPct val="45000"/>
                        </a:lnSpc>
                        <a:spcBef>
                          <a:spcPts val="0"/>
                        </a:spcBef>
                        <a:spcAft>
                          <a:spcPts val="0"/>
                        </a:spcAft>
                        <a:buNone/>
                      </a:pPr>
                      <a:r>
                        <a:rPr lang="en-US" sz="2000" u="none" cap="none" strike="noStrike"/>
                        <a:t>0.91</a:t>
                      </a:r>
                      <a:endParaRPr sz="2000" u="none" cap="none" strike="noStrike">
                        <a:latin typeface="Book Antiqua"/>
                        <a:ea typeface="Book Antiqua"/>
                        <a:cs typeface="Book Antiqua"/>
                        <a:sym typeface="Book Antiqua"/>
                      </a:endParaRPr>
                    </a:p>
                  </a:txBody>
                  <a:tcPr marT="0" marB="0" marR="4125" marL="4125"/>
                </a:tc>
                <a:tc>
                  <a:txBody>
                    <a:bodyPr/>
                    <a:lstStyle/>
                    <a:p>
                      <a:pPr indent="0" lvl="0" marL="0" marR="0" rtl="0" algn="ctr">
                        <a:lnSpc>
                          <a:spcPct val="45000"/>
                        </a:lnSpc>
                        <a:spcBef>
                          <a:spcPts val="0"/>
                        </a:spcBef>
                        <a:spcAft>
                          <a:spcPts val="0"/>
                        </a:spcAft>
                        <a:buNone/>
                      </a:pPr>
                      <a:r>
                        <a:t/>
                      </a:r>
                      <a:endParaRPr sz="2000" u="none" cap="none" strike="noStrike"/>
                    </a:p>
                    <a:p>
                      <a:pPr indent="0" lvl="0" marL="0" marR="0" rtl="0" algn="ctr">
                        <a:lnSpc>
                          <a:spcPct val="45000"/>
                        </a:lnSpc>
                        <a:spcBef>
                          <a:spcPts val="0"/>
                        </a:spcBef>
                        <a:spcAft>
                          <a:spcPts val="0"/>
                        </a:spcAft>
                        <a:buNone/>
                      </a:pPr>
                      <a:r>
                        <a:rPr lang="en-US" sz="2000" u="none" cap="none" strike="noStrike"/>
                        <a:t>0.83</a:t>
                      </a:r>
                      <a:endParaRPr sz="2000" u="none" cap="none" strike="noStrike">
                        <a:latin typeface="Book Antiqua"/>
                        <a:ea typeface="Book Antiqua"/>
                        <a:cs typeface="Book Antiqua"/>
                        <a:sym typeface="Book Antiqua"/>
                      </a:endParaRPr>
                    </a:p>
                  </a:txBody>
                  <a:tcPr marT="0" marB="0" marR="4125" marL="4125"/>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r h="315650">
                <a:tc>
                  <a:txBody>
                    <a:bodyPr/>
                    <a:lstStyle/>
                    <a:p>
                      <a:pPr indent="0" lvl="0" marL="0" marR="0" rtl="0" algn="l">
                        <a:lnSpc>
                          <a:spcPct val="45000"/>
                        </a:lnSpc>
                        <a:spcBef>
                          <a:spcPts val="0"/>
                        </a:spcBef>
                        <a:spcAft>
                          <a:spcPts val="0"/>
                        </a:spcAft>
                        <a:buNone/>
                      </a:pPr>
                      <a:r>
                        <a:rPr lang="en-US" sz="2000" u="none" cap="none" strike="noStrike"/>
                        <a:t>Required development schedule</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1.23</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1.08</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1.04</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lnSpc>
                          <a:spcPct val="45000"/>
                        </a:lnSpc>
                        <a:spcBef>
                          <a:spcPts val="0"/>
                        </a:spcBef>
                        <a:spcAft>
                          <a:spcPts val="0"/>
                        </a:spcAft>
                        <a:buNone/>
                      </a:pPr>
                      <a:r>
                        <a:rPr lang="en-US" sz="2000" u="none" cap="none" strike="noStrike"/>
                        <a:t>1.10</a:t>
                      </a:r>
                      <a:endParaRPr sz="2000" u="none" cap="none" strike="noStrike">
                        <a:latin typeface="Book Antiqua"/>
                        <a:ea typeface="Book Antiqua"/>
                        <a:cs typeface="Book Antiqua"/>
                        <a:sym typeface="Book Antiqua"/>
                      </a:endParaRPr>
                    </a:p>
                  </a:txBody>
                  <a:tcPr marT="0" marB="0" marR="4125" marL="4125" anchor="ctr"/>
                </a:tc>
                <a:tc>
                  <a:txBody>
                    <a:bodyPr/>
                    <a:lstStyle/>
                    <a:p>
                      <a:pPr indent="0" lvl="0" marL="0" marR="0" rtl="0" algn="ctr">
                        <a:spcBef>
                          <a:spcPts val="0"/>
                        </a:spcBef>
                        <a:spcAft>
                          <a:spcPts val="0"/>
                        </a:spcAft>
                        <a:buNone/>
                      </a:pPr>
                      <a:r>
                        <a:rPr lang="en-US" sz="2000" u="none" cap="none" strike="noStrike"/>
                        <a:t> </a:t>
                      </a:r>
                      <a:endParaRPr sz="2000" u="none" cap="none" strike="noStrike">
                        <a:solidFill>
                          <a:srgbClr val="000000"/>
                        </a:solidFill>
                        <a:latin typeface="Arimo"/>
                        <a:ea typeface="Arimo"/>
                        <a:cs typeface="Arimo"/>
                        <a:sym typeface="Arimo"/>
                      </a:endParaRPr>
                    </a:p>
                  </a:txBody>
                  <a:tcPr marT="0" marB="0" marR="4125" marL="41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br>
              <a:rPr lang="en-US"/>
            </a:br>
            <a:endParaRPr/>
          </a:p>
        </p:txBody>
      </p:sp>
      <p:sp>
        <p:nvSpPr>
          <p:cNvPr id="231" name="Google Shape;231;p24"/>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Char char=" "/>
            </a:pPr>
            <a:r>
              <a:rPr lang="en-US"/>
              <a:t>The formula for effort calculation can be -</a:t>
            </a:r>
            <a:endParaRPr/>
          </a:p>
          <a:p>
            <a:pPr indent="-129222" lvl="0" marL="91440" rtl="0" algn="l">
              <a:lnSpc>
                <a:spcPct val="90000"/>
              </a:lnSpc>
              <a:spcBef>
                <a:spcPts val="1400"/>
              </a:spcBef>
              <a:spcAft>
                <a:spcPts val="0"/>
              </a:spcAft>
              <a:buSzPct val="100000"/>
              <a:buChar char=" "/>
            </a:pPr>
            <a:r>
              <a:rPr lang="en-US"/>
              <a:t>E = ai (KLOC)</a:t>
            </a:r>
            <a:r>
              <a:rPr baseline="30000" lang="en-US"/>
              <a:t>bi</a:t>
            </a:r>
            <a:r>
              <a:rPr lang="en-US"/>
              <a:t> • EAF person-months </a:t>
            </a:r>
            <a:endParaRPr/>
          </a:p>
          <a:p>
            <a:pPr indent="-129222" lvl="0" marL="91440" rtl="0" algn="l">
              <a:lnSpc>
                <a:spcPct val="90000"/>
              </a:lnSpc>
              <a:spcBef>
                <a:spcPts val="1400"/>
              </a:spcBef>
              <a:spcAft>
                <a:spcPts val="0"/>
              </a:spcAft>
              <a:buSzPct val="100000"/>
              <a:buChar char=" "/>
            </a:pPr>
            <a:r>
              <a:rPr lang="en-US"/>
              <a:t>The values for a</a:t>
            </a:r>
            <a:r>
              <a:rPr baseline="-25000" lang="en-US"/>
              <a:t>i</a:t>
            </a:r>
            <a:r>
              <a:rPr lang="en-US"/>
              <a:t> and b</a:t>
            </a:r>
            <a:r>
              <a:rPr baseline="-25000" lang="en-US"/>
              <a:t>i</a:t>
            </a:r>
            <a:r>
              <a:rPr lang="en-US"/>
              <a:t> for various class of software projects are</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a:p>
            <a:pPr indent="-129222" lvl="0" marL="91440" rtl="0" algn="l">
              <a:lnSpc>
                <a:spcPct val="90000"/>
              </a:lnSpc>
              <a:spcBef>
                <a:spcPts val="1400"/>
              </a:spcBef>
              <a:spcAft>
                <a:spcPts val="0"/>
              </a:spcAft>
              <a:buSzPct val="100000"/>
              <a:buChar char=" "/>
            </a:pPr>
            <a:r>
              <a:rPr lang="en-US"/>
              <a:t>The duration and person estimate is same as in basic COCOMO model, i.e.</a:t>
            </a:r>
            <a:endParaRPr/>
          </a:p>
          <a:p>
            <a:pPr indent="-129222" lvl="0" marL="91440" rtl="0" algn="l">
              <a:lnSpc>
                <a:spcPct val="90000"/>
              </a:lnSpc>
              <a:spcBef>
                <a:spcPts val="1400"/>
              </a:spcBef>
              <a:spcAft>
                <a:spcPts val="0"/>
              </a:spcAft>
              <a:buSzPct val="100000"/>
              <a:buChar char=" "/>
            </a:pPr>
            <a:r>
              <a:rPr lang="en-US"/>
              <a:t>D = </a:t>
            </a:r>
            <a:r>
              <a:rPr b="1" lang="en-US" sz="3200"/>
              <a:t>c</a:t>
            </a:r>
            <a:r>
              <a:rPr baseline="-25000" lang="en-US" sz="3200"/>
              <a:t>b</a:t>
            </a:r>
            <a:r>
              <a:rPr lang="en-US"/>
              <a:t>(E)</a:t>
            </a:r>
            <a:r>
              <a:rPr baseline="30000" lang="en-US"/>
              <a:t>db</a:t>
            </a:r>
            <a:r>
              <a:rPr lang="en-US"/>
              <a:t> months	i.e. use values of c</a:t>
            </a:r>
            <a:r>
              <a:rPr baseline="-25000" lang="en-US"/>
              <a:t>b</a:t>
            </a:r>
            <a:r>
              <a:rPr lang="en-US"/>
              <a:t> and d</a:t>
            </a:r>
            <a:r>
              <a:rPr baseline="-25000" lang="en-US"/>
              <a:t>b</a:t>
            </a:r>
            <a:r>
              <a:rPr lang="en-US"/>
              <a:t> coefficients</a:t>
            </a:r>
            <a:endParaRPr/>
          </a:p>
          <a:p>
            <a:pPr indent="-129222" lvl="0" marL="91440" rtl="0" algn="l">
              <a:lnSpc>
                <a:spcPct val="90000"/>
              </a:lnSpc>
              <a:spcBef>
                <a:spcPts val="1400"/>
              </a:spcBef>
              <a:spcAft>
                <a:spcPts val="0"/>
              </a:spcAft>
              <a:buSzPct val="100000"/>
              <a:buChar char=" "/>
            </a:pPr>
            <a:r>
              <a:rPr lang="en-US"/>
              <a:t>P = E/D persons</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p:txBody>
      </p:sp>
      <p:graphicFrame>
        <p:nvGraphicFramePr>
          <p:cNvPr id="232" name="Google Shape;232;p24"/>
          <p:cNvGraphicFramePr/>
          <p:nvPr/>
        </p:nvGraphicFramePr>
        <p:xfrm>
          <a:off x="2371725" y="3343276"/>
          <a:ext cx="3000000" cy="3000000"/>
        </p:xfrm>
        <a:graphic>
          <a:graphicData uri="http://schemas.openxmlformats.org/drawingml/2006/table">
            <a:tbl>
              <a:tblPr>
                <a:noFill/>
                <a:tableStyleId>{7D108539-366E-439C-8119-55A1AF2C95D1}</a:tableStyleId>
              </a:tblPr>
              <a:tblGrid>
                <a:gridCol w="2096425"/>
                <a:gridCol w="1916150"/>
                <a:gridCol w="1964950"/>
              </a:tblGrid>
              <a:tr h="393700">
                <a:tc>
                  <a:txBody>
                    <a:bodyPr/>
                    <a:lstStyle/>
                    <a:p>
                      <a:pPr indent="0" lvl="0" marL="0" marR="0" rtl="0" algn="l">
                        <a:lnSpc>
                          <a:spcPct val="45000"/>
                        </a:lnSpc>
                        <a:spcBef>
                          <a:spcPts val="0"/>
                        </a:spcBef>
                        <a:spcAft>
                          <a:spcPts val="0"/>
                        </a:spcAft>
                        <a:buNone/>
                      </a:pPr>
                      <a:r>
                        <a:rPr lang="en-US" sz="2000" u="none" cap="none" strike="noStrike"/>
                        <a:t>Software project</a:t>
                      </a:r>
                      <a:endParaRPr sz="20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0909"/>
                        </a:lnSpc>
                        <a:spcBef>
                          <a:spcPts val="0"/>
                        </a:spcBef>
                        <a:spcAft>
                          <a:spcPts val="0"/>
                        </a:spcAft>
                        <a:buNone/>
                      </a:pPr>
                      <a:r>
                        <a:rPr lang="en-US" sz="2200" u="none" cap="none" strike="noStrike"/>
                        <a:t>ai</a:t>
                      </a:r>
                      <a:endParaRPr sz="2200" u="none" cap="none" strike="noStrike">
                        <a:latin typeface="Book Antiqua"/>
                        <a:ea typeface="Book Antiqua"/>
                        <a:cs typeface="Book Antiqua"/>
                        <a:sym typeface="Book Antiqua"/>
                      </a:endParaRPr>
                    </a:p>
                  </a:txBody>
                  <a:tcPr marT="0" marB="0" marR="6350" marL="6350" anchor="b"/>
                </a:tc>
                <a:tc>
                  <a:txBody>
                    <a:bodyPr/>
                    <a:lstStyle/>
                    <a:p>
                      <a:pPr indent="0" lvl="0" marL="0" marR="0" rtl="0" algn="ctr">
                        <a:lnSpc>
                          <a:spcPct val="40909"/>
                        </a:lnSpc>
                        <a:spcBef>
                          <a:spcPts val="0"/>
                        </a:spcBef>
                        <a:spcAft>
                          <a:spcPts val="0"/>
                        </a:spcAft>
                        <a:buNone/>
                      </a:pPr>
                      <a:r>
                        <a:rPr lang="en-US" sz="2200" u="none" cap="none" strike="noStrike"/>
                        <a:t>bi</a:t>
                      </a:r>
                      <a:endParaRPr sz="2200" u="none" cap="none" strike="noStrike">
                        <a:latin typeface="Book Antiqua"/>
                        <a:ea typeface="Book Antiqua"/>
                        <a:cs typeface="Book Antiqua"/>
                        <a:sym typeface="Book Antiqua"/>
                      </a:endParaRPr>
                    </a:p>
                  </a:txBody>
                  <a:tcPr marT="0" marB="0" marR="6350" marL="6350" anchor="b"/>
                </a:tc>
              </a:tr>
              <a:tr h="376375">
                <a:tc>
                  <a:txBody>
                    <a:bodyPr/>
                    <a:lstStyle/>
                    <a:p>
                      <a:pPr indent="0" lvl="0" marL="0" marR="0" rtl="0" algn="l">
                        <a:lnSpc>
                          <a:spcPct val="45000"/>
                        </a:lnSpc>
                        <a:spcBef>
                          <a:spcPts val="0"/>
                        </a:spcBef>
                        <a:spcAft>
                          <a:spcPts val="0"/>
                        </a:spcAft>
                        <a:buNone/>
                      </a:pPr>
                      <a:r>
                        <a:rPr lang="en-US" sz="2000" u="none" cap="none" strike="noStrike"/>
                        <a:t>Organic</a:t>
                      </a:r>
                      <a:endParaRPr sz="20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3.2</a:t>
                      </a:r>
                      <a:endParaRPr sz="22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1.05</a:t>
                      </a:r>
                      <a:endParaRPr sz="2200" u="none" cap="none" strike="noStrike">
                        <a:latin typeface="Book Antiqua"/>
                        <a:ea typeface="Book Antiqua"/>
                        <a:cs typeface="Book Antiqua"/>
                        <a:sym typeface="Book Antiqua"/>
                      </a:endParaRPr>
                    </a:p>
                  </a:txBody>
                  <a:tcPr marT="0" marB="0" marR="6350" marL="6350" anchor="ctr"/>
                </a:tc>
              </a:tr>
              <a:tr h="376375">
                <a:tc>
                  <a:txBody>
                    <a:bodyPr/>
                    <a:lstStyle/>
                    <a:p>
                      <a:pPr indent="0" lvl="0" marL="0" marR="0" rtl="0" algn="l">
                        <a:lnSpc>
                          <a:spcPct val="45000"/>
                        </a:lnSpc>
                        <a:spcBef>
                          <a:spcPts val="0"/>
                        </a:spcBef>
                        <a:spcAft>
                          <a:spcPts val="0"/>
                        </a:spcAft>
                        <a:buNone/>
                      </a:pPr>
                      <a:r>
                        <a:rPr lang="en-US" sz="2000" u="none" cap="none" strike="noStrike"/>
                        <a:t>Semi-detached</a:t>
                      </a:r>
                      <a:endParaRPr sz="20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3.0</a:t>
                      </a:r>
                      <a:endParaRPr sz="22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1.12</a:t>
                      </a:r>
                      <a:endParaRPr sz="2200" u="none" cap="none" strike="noStrike">
                        <a:latin typeface="Book Antiqua"/>
                        <a:ea typeface="Book Antiqua"/>
                        <a:cs typeface="Book Antiqua"/>
                        <a:sym typeface="Book Antiqua"/>
                      </a:endParaRPr>
                    </a:p>
                  </a:txBody>
                  <a:tcPr marT="0" marB="0" marR="6350" marL="6350" anchor="ctr"/>
                </a:tc>
              </a:tr>
              <a:tr h="398425">
                <a:tc>
                  <a:txBody>
                    <a:bodyPr/>
                    <a:lstStyle/>
                    <a:p>
                      <a:pPr indent="0" lvl="0" marL="0" marR="0" rtl="0" algn="l">
                        <a:lnSpc>
                          <a:spcPct val="45000"/>
                        </a:lnSpc>
                        <a:spcBef>
                          <a:spcPts val="0"/>
                        </a:spcBef>
                        <a:spcAft>
                          <a:spcPts val="0"/>
                        </a:spcAft>
                        <a:buNone/>
                      </a:pPr>
                      <a:r>
                        <a:rPr lang="en-US" sz="2000" u="none" cap="none" strike="noStrike"/>
                        <a:t>Embedded</a:t>
                      </a:r>
                      <a:endParaRPr sz="20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2.8</a:t>
                      </a:r>
                      <a:endParaRPr sz="22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40909"/>
                        </a:lnSpc>
                        <a:spcBef>
                          <a:spcPts val="0"/>
                        </a:spcBef>
                        <a:spcAft>
                          <a:spcPts val="0"/>
                        </a:spcAft>
                        <a:buNone/>
                      </a:pPr>
                      <a:r>
                        <a:rPr lang="en-US" sz="2200" u="none" cap="none" strike="noStrike"/>
                        <a:t>1.20</a:t>
                      </a:r>
                      <a:endParaRPr sz="2200" u="none" cap="none" strike="noStrike">
                        <a:latin typeface="Book Antiqua"/>
                        <a:ea typeface="Book Antiqua"/>
                        <a:cs typeface="Book Antiqua"/>
                        <a:sym typeface="Book Antiqua"/>
                      </a:endParaRPr>
                    </a:p>
                  </a:txBody>
                  <a:tcPr marT="0" marB="0" marR="6350" marL="635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38" name="Google Shape;238;p2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b="1" lang="en-US"/>
              <a:t>Merits of Intermediate Model</a:t>
            </a:r>
            <a:endParaRPr/>
          </a:p>
          <a:p>
            <a:pPr indent="-139700" lvl="0" marL="91440" rtl="0" algn="l">
              <a:lnSpc>
                <a:spcPct val="90000"/>
              </a:lnSpc>
              <a:spcBef>
                <a:spcPts val="1400"/>
              </a:spcBef>
              <a:spcAft>
                <a:spcPts val="0"/>
              </a:spcAft>
              <a:buSzPts val="2200"/>
              <a:buChar char=" "/>
            </a:pPr>
            <a:r>
              <a:rPr lang="en-US"/>
              <a:t>This model can be applied to almost entire software product for easy and rough cost estimation during early stage.</a:t>
            </a:r>
            <a:endParaRPr/>
          </a:p>
          <a:p>
            <a:pPr indent="-139700" lvl="0" marL="91440" rtl="0" algn="l">
              <a:lnSpc>
                <a:spcPct val="90000"/>
              </a:lnSpc>
              <a:spcBef>
                <a:spcPts val="1400"/>
              </a:spcBef>
              <a:spcAft>
                <a:spcPts val="0"/>
              </a:spcAft>
              <a:buSzPts val="2200"/>
              <a:buChar char=" "/>
            </a:pPr>
            <a:r>
              <a:rPr lang="en-US"/>
              <a:t>It can also be applied at the software product component level for obtaining more accurate cost estimation.</a:t>
            </a:r>
            <a:endParaRPr/>
          </a:p>
          <a:p>
            <a:pPr indent="-139700" lvl="0" marL="91440" rtl="0" algn="l">
              <a:lnSpc>
                <a:spcPct val="90000"/>
              </a:lnSpc>
              <a:spcBef>
                <a:spcPts val="1400"/>
              </a:spcBef>
              <a:spcAft>
                <a:spcPts val="0"/>
              </a:spcAft>
              <a:buSzPts val="2200"/>
              <a:buChar char=" "/>
            </a:pPr>
            <a:r>
              <a:rPr b="1" lang="en-US"/>
              <a:t>Limitations of Intermediate Model</a:t>
            </a:r>
            <a:endParaRPr/>
          </a:p>
          <a:p>
            <a:pPr indent="-139700" lvl="0" marL="91440" rtl="0" algn="l">
              <a:lnSpc>
                <a:spcPct val="90000"/>
              </a:lnSpc>
              <a:spcBef>
                <a:spcPts val="1400"/>
              </a:spcBef>
              <a:spcAft>
                <a:spcPts val="0"/>
              </a:spcAft>
              <a:buSzPts val="2200"/>
              <a:buChar char=" "/>
            </a:pPr>
            <a:r>
              <a:rPr lang="en-US"/>
              <a:t>The effort multipliers are not dependent on phases.</a:t>
            </a:r>
            <a:endParaRPr/>
          </a:p>
          <a:p>
            <a:pPr indent="-139700" lvl="0" marL="91440" rtl="0" algn="l">
              <a:lnSpc>
                <a:spcPct val="90000"/>
              </a:lnSpc>
              <a:spcBef>
                <a:spcPts val="1400"/>
              </a:spcBef>
              <a:spcAft>
                <a:spcPts val="0"/>
              </a:spcAft>
              <a:buSzPts val="2200"/>
              <a:buChar char=" "/>
            </a:pPr>
            <a:r>
              <a:rPr lang="en-US"/>
              <a:t>A product with many components is difficult to estimate.</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EXAMPLE</a:t>
            </a:r>
            <a:endParaRPr/>
          </a:p>
        </p:txBody>
      </p:sp>
      <p:sp>
        <p:nvSpPr>
          <p:cNvPr id="244" name="Google Shape;244;p2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Consider a project having 30,000 lines of code which is an embedded software with critical area hence reliabilit</a:t>
            </a:r>
            <a:r>
              <a:rPr lang="en-US" sz="2400"/>
              <a:t>y</a:t>
            </a:r>
            <a:r>
              <a:rPr lang="en-US"/>
              <a:t> is high. The estimation can be</a:t>
            </a:r>
            <a:endParaRPr/>
          </a:p>
          <a:p>
            <a:pPr indent="-139700" lvl="0" marL="91440" rtl="0" algn="l">
              <a:lnSpc>
                <a:spcPct val="90000"/>
              </a:lnSpc>
              <a:spcBef>
                <a:spcPts val="1400"/>
              </a:spcBef>
              <a:spcAft>
                <a:spcPts val="0"/>
              </a:spcAft>
              <a:buSzPts val="2200"/>
              <a:buChar char=" "/>
            </a:pPr>
            <a:r>
              <a:rPr lang="en-US"/>
              <a:t>E = a</a:t>
            </a:r>
            <a:r>
              <a:rPr baseline="-25000" lang="en-US"/>
              <a:t>i</a:t>
            </a:r>
            <a:r>
              <a:rPr lang="en-US"/>
              <a:t>(KLOC)</a:t>
            </a:r>
            <a:r>
              <a:rPr baseline="30000" lang="en-US"/>
              <a:t>bi</a:t>
            </a:r>
            <a:r>
              <a:rPr lang="en-US"/>
              <a:t> EAF</a:t>
            </a:r>
            <a:endParaRPr/>
          </a:p>
          <a:p>
            <a:pPr indent="-139700" lvl="0" marL="91440" rtl="0" algn="l">
              <a:lnSpc>
                <a:spcPct val="90000"/>
              </a:lnSpc>
              <a:spcBef>
                <a:spcPts val="1400"/>
              </a:spcBef>
              <a:spcAft>
                <a:spcPts val="0"/>
              </a:spcAft>
              <a:buSzPts val="2200"/>
              <a:buChar char=" "/>
            </a:pPr>
            <a:r>
              <a:rPr lang="en-US"/>
              <a:t>As reliability is high, EAF = 1.15 (product attribute)</a:t>
            </a:r>
            <a:endParaRPr/>
          </a:p>
          <a:p>
            <a:pPr indent="-139700" lvl="0" marL="91440" rtl="0" algn="l">
              <a:lnSpc>
                <a:spcPct val="90000"/>
              </a:lnSpc>
              <a:spcBef>
                <a:spcPts val="1400"/>
              </a:spcBef>
              <a:spcAft>
                <a:spcPts val="0"/>
              </a:spcAft>
              <a:buSzPts val="2200"/>
              <a:buChar char=" "/>
            </a:pPr>
            <a:r>
              <a:rPr lang="en-US"/>
              <a:t>a</a:t>
            </a:r>
            <a:r>
              <a:rPr baseline="-25000" lang="en-US"/>
              <a:t>i</a:t>
            </a:r>
            <a:r>
              <a:rPr lang="en-US"/>
              <a:t>=2.8 and b</a:t>
            </a:r>
            <a:r>
              <a:rPr baseline="-25000" lang="en-US"/>
              <a:t>i</a:t>
            </a:r>
            <a:r>
              <a:rPr lang="en-US"/>
              <a:t>=1.2 for embedded software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50" name="Google Shape;250;p2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E = 2.8(30)</a:t>
            </a:r>
            <a:r>
              <a:rPr baseline="30000" lang="en-US"/>
              <a:t>1.20</a:t>
            </a:r>
            <a:r>
              <a:rPr lang="en-US"/>
              <a:t> *1.15</a:t>
            </a:r>
            <a:endParaRPr/>
          </a:p>
          <a:p>
            <a:pPr indent="-139700" lvl="0" marL="91440" rtl="0" algn="l">
              <a:lnSpc>
                <a:spcPct val="90000"/>
              </a:lnSpc>
              <a:spcBef>
                <a:spcPts val="1400"/>
              </a:spcBef>
              <a:spcAft>
                <a:spcPts val="0"/>
              </a:spcAft>
              <a:buSzPts val="2200"/>
              <a:buChar char=" "/>
            </a:pPr>
            <a:r>
              <a:rPr lang="en-US"/>
              <a:t>   = 191 person-month</a:t>
            </a:r>
            <a:endParaRPr/>
          </a:p>
          <a:p>
            <a:pPr indent="-139700" lvl="0" marL="91440" rtl="0" algn="l">
              <a:lnSpc>
                <a:spcPct val="90000"/>
              </a:lnSpc>
              <a:spcBef>
                <a:spcPts val="1400"/>
              </a:spcBef>
              <a:spcAft>
                <a:spcPts val="0"/>
              </a:spcAft>
              <a:buSzPts val="2200"/>
              <a:buChar char=" "/>
            </a:pPr>
            <a:r>
              <a:rPr lang="en-US"/>
              <a:t>D = C</a:t>
            </a:r>
            <a:r>
              <a:rPr baseline="-25000" lang="en-US"/>
              <a:t>b</a:t>
            </a:r>
            <a:r>
              <a:rPr lang="en-US"/>
              <a:t>(E)</a:t>
            </a:r>
            <a:r>
              <a:rPr baseline="30000" lang="en-US"/>
              <a:t>db</a:t>
            </a:r>
            <a:r>
              <a:rPr lang="en-US"/>
              <a:t> </a:t>
            </a:r>
            <a:endParaRPr/>
          </a:p>
          <a:p>
            <a:pPr indent="-139700" lvl="0" marL="91440" rtl="0" algn="l">
              <a:lnSpc>
                <a:spcPct val="90000"/>
              </a:lnSpc>
              <a:spcBef>
                <a:spcPts val="1400"/>
              </a:spcBef>
              <a:spcAft>
                <a:spcPts val="0"/>
              </a:spcAft>
              <a:buSzPts val="2200"/>
              <a:buChar char=" "/>
            </a:pPr>
            <a:r>
              <a:rPr lang="en-US"/>
              <a:t>   = 2.5(191)</a:t>
            </a:r>
            <a:r>
              <a:rPr baseline="30000" lang="en-US"/>
              <a:t>0.32 </a:t>
            </a:r>
            <a:endParaRPr/>
          </a:p>
          <a:p>
            <a:pPr indent="-139700" lvl="0" marL="91440" rtl="0" algn="l">
              <a:lnSpc>
                <a:spcPct val="90000"/>
              </a:lnSpc>
              <a:spcBef>
                <a:spcPts val="1400"/>
              </a:spcBef>
              <a:spcAft>
                <a:spcPts val="0"/>
              </a:spcAft>
              <a:buSzPts val="2200"/>
              <a:buChar char=" "/>
            </a:pPr>
            <a:r>
              <a:rPr baseline="30000" lang="en-US"/>
              <a:t>     </a:t>
            </a:r>
            <a:r>
              <a:rPr lang="en-US"/>
              <a:t>= 13 months approximately</a:t>
            </a:r>
            <a:endParaRPr/>
          </a:p>
          <a:p>
            <a:pPr indent="-139700" lvl="0" marL="91440" rtl="0" algn="l">
              <a:lnSpc>
                <a:spcPct val="90000"/>
              </a:lnSpc>
              <a:spcBef>
                <a:spcPts val="1400"/>
              </a:spcBef>
              <a:spcAft>
                <a:spcPts val="0"/>
              </a:spcAft>
              <a:buSzPts val="2200"/>
              <a:buChar char=" "/>
            </a:pPr>
            <a:r>
              <a:rPr lang="en-US"/>
              <a:t>P = E/D = 191/13</a:t>
            </a:r>
            <a:endParaRPr/>
          </a:p>
          <a:p>
            <a:pPr indent="-139700" lvl="0" marL="91440" rtl="0" algn="l">
              <a:lnSpc>
                <a:spcPct val="90000"/>
              </a:lnSpc>
              <a:spcBef>
                <a:spcPts val="1400"/>
              </a:spcBef>
              <a:spcAft>
                <a:spcPts val="0"/>
              </a:spcAft>
              <a:buSzPts val="2200"/>
              <a:buChar char=" "/>
            </a:pPr>
            <a:r>
              <a:rPr lang="en-US"/>
              <a:t>P = 15 persons approximately</a:t>
            </a:r>
            <a:br>
              <a:rPr lang="en-US"/>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56" name="Google Shape;256;p28"/>
          <p:cNvSpPr txBox="1"/>
          <p:nvPr>
            <p:ph idx="1" type="body"/>
          </p:nvPr>
        </p:nvSpPr>
        <p:spPr>
          <a:xfrm>
            <a:off x="1024128" y="1700613"/>
            <a:ext cx="9720071" cy="4608747"/>
          </a:xfrm>
          <a:prstGeom prst="rect">
            <a:avLst/>
          </a:prstGeom>
          <a:noFill/>
          <a:ln>
            <a:noFill/>
          </a:ln>
        </p:spPr>
        <p:txBody>
          <a:bodyPr anchorCtr="0" anchor="t" bIns="45700" lIns="45700" spcFirstLastPara="1" rIns="45700" wrap="square" tIns="45700">
            <a:normAutofit lnSpcReduction="10000"/>
          </a:bodyPr>
          <a:lstStyle/>
          <a:p>
            <a:pPr indent="-139700" lvl="0" marL="91440" rtl="0" algn="just">
              <a:lnSpc>
                <a:spcPct val="90000"/>
              </a:lnSpc>
              <a:spcBef>
                <a:spcPts val="0"/>
              </a:spcBef>
              <a:spcAft>
                <a:spcPts val="0"/>
              </a:spcAft>
              <a:buSzPts val="2200"/>
              <a:buChar char=" "/>
            </a:pPr>
            <a:r>
              <a:rPr b="1" lang="en-US"/>
              <a:t>Detailed COCOMO model </a:t>
            </a:r>
            <a:r>
              <a:rPr lang="en-US"/>
              <a:t>: The detailed model uses the same equations for estimation as the Intermediate Model. But detailed model can estimate the effort (E), duration (D) and persons (P) of each of development phases, subsystems, modules.</a:t>
            </a:r>
            <a:endParaRPr/>
          </a:p>
          <a:p>
            <a:pPr indent="-139700" lvl="0" marL="91440" rtl="0" algn="just">
              <a:lnSpc>
                <a:spcPct val="90000"/>
              </a:lnSpc>
              <a:spcBef>
                <a:spcPts val="1400"/>
              </a:spcBef>
              <a:spcAft>
                <a:spcPts val="0"/>
              </a:spcAft>
              <a:buSzPts val="2200"/>
              <a:buChar char=" "/>
            </a:pPr>
            <a:r>
              <a:rPr lang="en-US"/>
              <a:t>The experimentation with different development strategies is allowed in this model.</a:t>
            </a:r>
            <a:endParaRPr/>
          </a:p>
          <a:p>
            <a:pPr indent="-139700" lvl="0" marL="91440" rtl="0" algn="just">
              <a:lnSpc>
                <a:spcPct val="90000"/>
              </a:lnSpc>
              <a:spcBef>
                <a:spcPts val="1400"/>
              </a:spcBef>
              <a:spcAft>
                <a:spcPts val="0"/>
              </a:spcAft>
              <a:buSzPts val="2200"/>
              <a:buChar char=" "/>
            </a:pPr>
            <a:r>
              <a:rPr lang="en-US"/>
              <a:t>Four phases used in detailed COCOMO model are</a:t>
            </a:r>
            <a:endParaRPr/>
          </a:p>
          <a:p>
            <a:pPr indent="-457200" lvl="0" marL="457200" rtl="0" algn="just">
              <a:lnSpc>
                <a:spcPct val="90000"/>
              </a:lnSpc>
              <a:spcBef>
                <a:spcPts val="1400"/>
              </a:spcBef>
              <a:spcAft>
                <a:spcPts val="0"/>
              </a:spcAft>
              <a:buSzPts val="2200"/>
              <a:buFont typeface="Twentieth Century"/>
              <a:buAutoNum type="arabicPeriod"/>
            </a:pPr>
            <a:r>
              <a:rPr lang="en-US"/>
              <a:t>Requirements Planning and Product Design (RPD)</a:t>
            </a:r>
            <a:endParaRPr/>
          </a:p>
          <a:p>
            <a:pPr indent="-457200" lvl="0" marL="457200" rtl="0" algn="just">
              <a:lnSpc>
                <a:spcPct val="90000"/>
              </a:lnSpc>
              <a:spcBef>
                <a:spcPts val="1400"/>
              </a:spcBef>
              <a:spcAft>
                <a:spcPts val="0"/>
              </a:spcAft>
              <a:buSzPts val="2200"/>
              <a:buFont typeface="Twentieth Century"/>
              <a:buAutoNum type="arabicPeriod"/>
            </a:pPr>
            <a:r>
              <a:rPr lang="en-US"/>
              <a:t>Detailed Design (DD)</a:t>
            </a:r>
            <a:endParaRPr/>
          </a:p>
          <a:p>
            <a:pPr indent="-457200" lvl="0" marL="457200" rtl="0" algn="just">
              <a:lnSpc>
                <a:spcPct val="90000"/>
              </a:lnSpc>
              <a:spcBef>
                <a:spcPts val="1400"/>
              </a:spcBef>
              <a:spcAft>
                <a:spcPts val="0"/>
              </a:spcAft>
              <a:buSzPts val="2200"/>
              <a:buFont typeface="Twentieth Century"/>
              <a:buAutoNum type="arabicPeriod"/>
            </a:pPr>
            <a:r>
              <a:rPr lang="en-US"/>
              <a:t>Code and Unit test (CUT)</a:t>
            </a:r>
            <a:endParaRPr/>
          </a:p>
          <a:p>
            <a:pPr indent="-457200" lvl="0" marL="457200" rtl="0" algn="just">
              <a:lnSpc>
                <a:spcPct val="90000"/>
              </a:lnSpc>
              <a:spcBef>
                <a:spcPts val="1400"/>
              </a:spcBef>
              <a:spcAft>
                <a:spcPts val="0"/>
              </a:spcAft>
              <a:buSzPts val="2200"/>
              <a:buFont typeface="Twentieth Century"/>
              <a:buAutoNum type="arabicPeriod"/>
            </a:pPr>
            <a:r>
              <a:rPr lang="en-US"/>
              <a:t>Integrate and Test (IT).</a:t>
            </a:r>
            <a:endParaRPr/>
          </a:p>
          <a:p>
            <a:pPr indent="-139700" lvl="0" marL="91440" rtl="0" algn="just">
              <a:lnSpc>
                <a:spcPct val="90000"/>
              </a:lnSpc>
              <a:spcBef>
                <a:spcPts val="1400"/>
              </a:spcBef>
              <a:spcAft>
                <a:spcPts val="0"/>
              </a:spcAft>
              <a:buSzPts val="2200"/>
              <a:buChar char=" "/>
            </a:pPr>
            <a:r>
              <a:rPr lang="en-US"/>
              <a:t>The effort multipliers for detailed COCOMO are</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62" name="Google Shape;262;p29"/>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139700" lvl="0" marL="91440" rtl="0" algn="l">
              <a:lnSpc>
                <a:spcPct val="90000"/>
              </a:lnSpc>
              <a:spcBef>
                <a:spcPts val="1400"/>
              </a:spcBef>
              <a:spcAft>
                <a:spcPts val="0"/>
              </a:spcAft>
              <a:buSzPts val="2200"/>
              <a:buChar char=" "/>
            </a:pPr>
            <a:r>
              <a:rPr lang="en-US"/>
              <a:t>Using these detailed cost drivers, an estimate is determined for each phase of the life cycle.</a:t>
            </a:r>
            <a:endParaRPr/>
          </a:p>
          <a:p>
            <a:pPr indent="0" lvl="0" marL="91440" rtl="0" algn="l">
              <a:lnSpc>
                <a:spcPct val="90000"/>
              </a:lnSpc>
              <a:spcBef>
                <a:spcPts val="1400"/>
              </a:spcBef>
              <a:spcAft>
                <a:spcPts val="0"/>
              </a:spcAft>
              <a:buSzPts val="2200"/>
              <a:buNone/>
            </a:pPr>
            <a:r>
              <a:t/>
            </a:r>
            <a:endParaRPr/>
          </a:p>
        </p:txBody>
      </p:sp>
      <p:graphicFrame>
        <p:nvGraphicFramePr>
          <p:cNvPr id="263" name="Google Shape;263;p29"/>
          <p:cNvGraphicFramePr/>
          <p:nvPr/>
        </p:nvGraphicFramePr>
        <p:xfrm>
          <a:off x="1136592" y="2392824"/>
          <a:ext cx="3000000" cy="3000000"/>
        </p:xfrm>
        <a:graphic>
          <a:graphicData uri="http://schemas.openxmlformats.org/drawingml/2006/table">
            <a:tbl>
              <a:tblPr>
                <a:noFill/>
                <a:tableStyleId>{7D108539-366E-439C-8119-55A1AF2C95D1}</a:tableStyleId>
              </a:tblPr>
              <a:tblGrid>
                <a:gridCol w="1343750"/>
                <a:gridCol w="1317500"/>
                <a:gridCol w="1303975"/>
                <a:gridCol w="1300000"/>
                <a:gridCol w="1312725"/>
                <a:gridCol w="1322275"/>
              </a:tblGrid>
              <a:tr h="505225">
                <a:tc>
                  <a:txBody>
                    <a:bodyPr/>
                    <a:lstStyle/>
                    <a:p>
                      <a:pPr indent="0" lvl="0" marL="0" marR="0" rtl="0" algn="ctr">
                        <a:lnSpc>
                          <a:spcPct val="50000"/>
                        </a:lnSpc>
                        <a:spcBef>
                          <a:spcPts val="0"/>
                        </a:spcBef>
                        <a:spcAft>
                          <a:spcPts val="0"/>
                        </a:spcAft>
                        <a:buNone/>
                      </a:pPr>
                      <a:r>
                        <a:rPr lang="en-US" sz="1800" u="none" cap="none" strike="noStrike"/>
                        <a:t>Phases</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Very low</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Low</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Nominal</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High</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Very high</a:t>
                      </a:r>
                      <a:endParaRPr sz="1800" u="none" cap="none" strike="noStrike">
                        <a:latin typeface="Book Antiqua"/>
                        <a:ea typeface="Book Antiqua"/>
                        <a:cs typeface="Book Antiqua"/>
                        <a:sym typeface="Book Antiqua"/>
                      </a:endParaRPr>
                    </a:p>
                  </a:txBody>
                  <a:tcPr marT="0" marB="0" marR="6350" marL="6350" anchor="ctr"/>
                </a:tc>
              </a:tr>
              <a:tr h="512325">
                <a:tc>
                  <a:txBody>
                    <a:bodyPr/>
                    <a:lstStyle/>
                    <a:p>
                      <a:pPr indent="0" lvl="0" marL="0" marR="0" rtl="0" algn="ctr">
                        <a:lnSpc>
                          <a:spcPct val="50000"/>
                        </a:lnSpc>
                        <a:spcBef>
                          <a:spcPts val="0"/>
                        </a:spcBef>
                        <a:spcAft>
                          <a:spcPts val="0"/>
                        </a:spcAft>
                        <a:buNone/>
                      </a:pPr>
                      <a:r>
                        <a:rPr lang="en-US" sz="1800" u="none" cap="none" strike="noStrike"/>
                        <a:t>RPD</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1.80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0.85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1.00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0.75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0.55</a:t>
                      </a:r>
                      <a:endParaRPr sz="1800" u="none" cap="none" strike="noStrike">
                        <a:latin typeface="Book Antiqua"/>
                        <a:ea typeface="Book Antiqua"/>
                        <a:cs typeface="Book Antiqua"/>
                        <a:sym typeface="Book Antiqua"/>
                      </a:endParaRPr>
                    </a:p>
                  </a:txBody>
                  <a:tcPr marT="0" marB="0" marR="6350" marL="6350" anchor="ctr"/>
                </a:tc>
              </a:tr>
              <a:tr h="519450">
                <a:tc>
                  <a:txBody>
                    <a:bodyPr/>
                    <a:lstStyle/>
                    <a:p>
                      <a:pPr indent="0" lvl="0" marL="0" marR="0" rtl="0" algn="ctr">
                        <a:lnSpc>
                          <a:spcPct val="50000"/>
                        </a:lnSpc>
                        <a:spcBef>
                          <a:spcPts val="0"/>
                        </a:spcBef>
                        <a:spcAft>
                          <a:spcPts val="0"/>
                        </a:spcAft>
                        <a:buNone/>
                      </a:pPr>
                      <a:r>
                        <a:rPr lang="en-US" sz="1800" u="none" cap="none" strike="noStrike"/>
                        <a:t>DD</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1.35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0.85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1.00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0.90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0.75</a:t>
                      </a:r>
                      <a:endParaRPr sz="1800" u="none" cap="none" strike="noStrike">
                        <a:latin typeface="Book Antiqua"/>
                        <a:ea typeface="Book Antiqua"/>
                        <a:cs typeface="Book Antiqua"/>
                        <a:sym typeface="Book Antiqua"/>
                      </a:endParaRPr>
                    </a:p>
                  </a:txBody>
                  <a:tcPr marT="0" marB="0" marR="6350" marL="6350" anchor="ctr"/>
                </a:tc>
              </a:tr>
              <a:tr h="492175">
                <a:tc>
                  <a:txBody>
                    <a:bodyPr/>
                    <a:lstStyle/>
                    <a:p>
                      <a:pPr indent="0" lvl="0" marL="0" marR="0" rtl="0" algn="ctr">
                        <a:lnSpc>
                          <a:spcPct val="50000"/>
                        </a:lnSpc>
                        <a:spcBef>
                          <a:spcPts val="0"/>
                        </a:spcBef>
                        <a:spcAft>
                          <a:spcPts val="0"/>
                        </a:spcAft>
                        <a:buNone/>
                      </a:pPr>
                      <a:r>
                        <a:rPr lang="en-US" sz="1800" u="none" cap="none" strike="noStrike"/>
                        <a:t>CUT</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1.35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0.85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1.00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0.90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0.75</a:t>
                      </a:r>
                      <a:endParaRPr sz="1800" u="none" cap="none" strike="noStrike">
                        <a:latin typeface="Book Antiqua"/>
                        <a:ea typeface="Book Antiqua"/>
                        <a:cs typeface="Book Antiqua"/>
                        <a:sym typeface="Book Antiqua"/>
                      </a:endParaRPr>
                    </a:p>
                  </a:txBody>
                  <a:tcPr marT="0" marB="0" marR="6350" marL="6350" anchor="ctr"/>
                </a:tc>
              </a:tr>
              <a:tr h="571625">
                <a:tc>
                  <a:txBody>
                    <a:bodyPr/>
                    <a:lstStyle/>
                    <a:p>
                      <a:pPr indent="0" lvl="0" marL="0" marR="0" rtl="0" algn="ctr">
                        <a:lnSpc>
                          <a:spcPct val="50000"/>
                        </a:lnSpc>
                        <a:spcBef>
                          <a:spcPts val="0"/>
                        </a:spcBef>
                        <a:spcAft>
                          <a:spcPts val="0"/>
                        </a:spcAft>
                        <a:buNone/>
                      </a:pPr>
                      <a:r>
                        <a:rPr lang="en-US" sz="1800" u="none" cap="none" strike="noStrike"/>
                        <a:t>IT</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1.50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1.20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1.00</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0.85</a:t>
                      </a:r>
                      <a:endParaRPr sz="1800" u="none" cap="none" strike="noStrike">
                        <a:latin typeface="Book Antiqua"/>
                        <a:ea typeface="Book Antiqua"/>
                        <a:cs typeface="Book Antiqua"/>
                        <a:sym typeface="Book Antiqua"/>
                      </a:endParaRPr>
                    </a:p>
                  </a:txBody>
                  <a:tcPr marT="0" marB="0" marR="6350" marL="6350" anchor="ctr"/>
                </a:tc>
                <a:tc>
                  <a:txBody>
                    <a:bodyPr/>
                    <a:lstStyle/>
                    <a:p>
                      <a:pPr indent="0" lvl="0" marL="0" marR="0" rtl="0" algn="ctr">
                        <a:lnSpc>
                          <a:spcPct val="50000"/>
                        </a:lnSpc>
                        <a:spcBef>
                          <a:spcPts val="0"/>
                        </a:spcBef>
                        <a:spcAft>
                          <a:spcPts val="0"/>
                        </a:spcAft>
                        <a:buNone/>
                      </a:pPr>
                      <a:r>
                        <a:rPr lang="en-US" sz="1800" u="none" cap="none" strike="noStrike"/>
                        <a:t>0.70</a:t>
                      </a:r>
                      <a:endParaRPr sz="1800" u="none" cap="none" strike="noStrike">
                        <a:latin typeface="Book Antiqua"/>
                        <a:ea typeface="Book Antiqua"/>
                        <a:cs typeface="Book Antiqua"/>
                        <a:sym typeface="Book Antiqua"/>
                      </a:endParaRPr>
                    </a:p>
                  </a:txBody>
                  <a:tcPr marT="0" marB="0" marR="6350" marL="63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04" name="Google Shape;104;p3"/>
          <p:cNvSpPr txBox="1"/>
          <p:nvPr>
            <p:ph idx="1" type="body"/>
          </p:nvPr>
        </p:nvSpPr>
        <p:spPr>
          <a:xfrm>
            <a:off x="1024128" y="2171700"/>
            <a:ext cx="9720000" cy="4023300"/>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100000"/>
              <a:buChar char=" "/>
            </a:pPr>
            <a:r>
              <a:rPr lang="en-US"/>
              <a:t>There are many useful techniques for time and effort estimation. Process and project metrics can provide historical perspective and powerful input for generation of quantitative estimates.</a:t>
            </a:r>
            <a:endParaRPr/>
          </a:p>
          <a:p>
            <a:pPr indent="-118745" lvl="0" marL="91440" rtl="0" algn="l">
              <a:lnSpc>
                <a:spcPct val="90000"/>
              </a:lnSpc>
              <a:spcBef>
                <a:spcPts val="1400"/>
              </a:spcBef>
              <a:spcAft>
                <a:spcPts val="0"/>
              </a:spcAft>
              <a:buSzPct val="100000"/>
              <a:buChar char=" "/>
            </a:pPr>
            <a:r>
              <a:rPr lang="en-US"/>
              <a:t>Estimation of recourses, cost and schedule for a software engineering effort requires-</a:t>
            </a:r>
            <a:endParaRPr/>
          </a:p>
          <a:p>
            <a:pPr indent="-118745" lvl="0" marL="91440" rtl="0" algn="l">
              <a:lnSpc>
                <a:spcPct val="90000"/>
              </a:lnSpc>
              <a:spcBef>
                <a:spcPts val="1400"/>
              </a:spcBef>
              <a:spcAft>
                <a:spcPts val="0"/>
              </a:spcAft>
              <a:buSzPct val="100000"/>
              <a:buFont typeface="Courier New"/>
              <a:buChar char="o"/>
            </a:pPr>
            <a:r>
              <a:rPr lang="en-US"/>
              <a:t>Experience</a:t>
            </a:r>
            <a:endParaRPr/>
          </a:p>
          <a:p>
            <a:pPr indent="-118745" lvl="0" marL="91440" rtl="0" algn="l">
              <a:lnSpc>
                <a:spcPct val="90000"/>
              </a:lnSpc>
              <a:spcBef>
                <a:spcPts val="1400"/>
              </a:spcBef>
              <a:spcAft>
                <a:spcPts val="0"/>
              </a:spcAft>
              <a:buSzPct val="100000"/>
              <a:buFont typeface="Courier New"/>
              <a:buChar char="o"/>
            </a:pPr>
            <a:r>
              <a:rPr lang="en-US"/>
              <a:t>Access to good historical information (metrics) and</a:t>
            </a:r>
            <a:endParaRPr/>
          </a:p>
          <a:p>
            <a:pPr indent="-118745" lvl="0" marL="91440" rtl="0" algn="l">
              <a:lnSpc>
                <a:spcPct val="90000"/>
              </a:lnSpc>
              <a:spcBef>
                <a:spcPts val="1400"/>
              </a:spcBef>
              <a:spcAft>
                <a:spcPts val="0"/>
              </a:spcAft>
              <a:buSzPct val="100000"/>
              <a:buFont typeface="Courier New"/>
              <a:buChar char="o"/>
            </a:pPr>
            <a:r>
              <a:rPr lang="en-US"/>
              <a:t>The courage to commit to quantitative predictions when quantitative information is available.</a:t>
            </a:r>
            <a:endParaRPr/>
          </a:p>
          <a:p>
            <a:pPr indent="0" lvl="0" marL="0" rtl="0" algn="l">
              <a:lnSpc>
                <a:spcPct val="90000"/>
              </a:lnSpc>
              <a:spcBef>
                <a:spcPts val="1400"/>
              </a:spcBef>
              <a:spcAft>
                <a:spcPts val="0"/>
              </a:spcAft>
              <a:buSzPct val="100000"/>
              <a:buNone/>
            </a:pPr>
            <a:r>
              <a:rPr lang="en-US"/>
              <a:t>While estimating the project, both the project planner and the customer should recognize that variability in software requirement means instability in cost and schedule. When customer changes the requirements, then estimation needs to be revisited.</a:t>
            </a:r>
            <a:endParaRPr/>
          </a:p>
          <a:p>
            <a:pPr indent="0" lvl="0" marL="91440" rtl="0" algn="l">
              <a:lnSpc>
                <a:spcPct val="90000"/>
              </a:lnSpc>
              <a:spcBef>
                <a:spcPts val="1400"/>
              </a:spcBef>
              <a:spcAft>
                <a:spcPts val="0"/>
              </a:spcAft>
              <a:buSzPct val="100000"/>
              <a:buFont typeface="Courier New"/>
              <a:buNone/>
            </a:pPr>
            <a:r>
              <a:t/>
            </a:r>
            <a:endParaRPr/>
          </a:p>
          <a:p>
            <a:pPr indent="0" lvl="0" marL="91440" rtl="0" algn="l">
              <a:lnSpc>
                <a:spcPct val="90000"/>
              </a:lnSpc>
              <a:spcBef>
                <a:spcPts val="1400"/>
              </a:spcBef>
              <a:spcAft>
                <a:spcPts val="0"/>
              </a:spcAft>
              <a:buSzPct val="100000"/>
              <a:buFont typeface="Courier New"/>
              <a:buNone/>
            </a:pPr>
            <a:r>
              <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6.4 SCHEDULE AND STAFFING</a:t>
            </a:r>
            <a:endParaRPr/>
          </a:p>
        </p:txBody>
      </p:sp>
      <p:sp>
        <p:nvSpPr>
          <p:cNvPr id="269" name="Google Shape;269;p30"/>
          <p:cNvSpPr txBox="1"/>
          <p:nvPr>
            <p:ph idx="1" type="body"/>
          </p:nvPr>
        </p:nvSpPr>
        <p:spPr>
          <a:xfrm>
            <a:off x="1024128" y="1845425"/>
            <a:ext cx="9720071" cy="4463935"/>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100000"/>
              <a:buChar char=" "/>
            </a:pPr>
            <a:r>
              <a:rPr lang="en-US"/>
              <a:t>• After estimating the </a:t>
            </a:r>
            <a:r>
              <a:rPr b="1" lang="en-US"/>
              <a:t>effort</a:t>
            </a:r>
            <a:r>
              <a:rPr lang="en-US"/>
              <a:t> for the overall project it becomes easy to estimate two things and those are 1) Duration (Schedule) and 2) People(Resource)</a:t>
            </a:r>
            <a:endParaRPr/>
          </a:p>
          <a:p>
            <a:pPr indent="-129222" lvl="0" marL="91440" rtl="0" algn="just">
              <a:lnSpc>
                <a:spcPct val="90000"/>
              </a:lnSpc>
              <a:spcBef>
                <a:spcPts val="1400"/>
              </a:spcBef>
              <a:spcAft>
                <a:spcPts val="0"/>
              </a:spcAft>
              <a:buSzPct val="100000"/>
              <a:buChar char=" "/>
            </a:pPr>
            <a:r>
              <a:rPr lang="en-US"/>
              <a:t>• The schedule and people are not fully interchangeable in the software project</a:t>
            </a:r>
            <a:endParaRPr/>
          </a:p>
          <a:p>
            <a:pPr indent="0" lvl="0" marL="0" rtl="0" algn="just">
              <a:lnSpc>
                <a:spcPct val="90000"/>
              </a:lnSpc>
              <a:spcBef>
                <a:spcPts val="1400"/>
              </a:spcBef>
              <a:spcAft>
                <a:spcPts val="0"/>
              </a:spcAft>
              <a:buSzPct val="100000"/>
              <a:buNone/>
            </a:pPr>
            <a:r>
              <a:rPr lang="en-US"/>
              <a:t>For instance if the effort required is 36 person-month then it is hard to say that within 6 months and with the help of 6 people one can complete the project or with the help of 9 people the same project cane be completed within 4 months.</a:t>
            </a:r>
            <a:endParaRPr/>
          </a:p>
          <a:p>
            <a:pPr indent="-129222" lvl="0" marL="91440" rtl="0" algn="just">
              <a:lnSpc>
                <a:spcPct val="90000"/>
              </a:lnSpc>
              <a:spcBef>
                <a:spcPts val="1400"/>
              </a:spcBef>
              <a:spcAft>
                <a:spcPts val="0"/>
              </a:spcAft>
              <a:buSzPct val="100000"/>
              <a:buChar char=" "/>
            </a:pPr>
            <a:r>
              <a:rPr lang="en-US"/>
              <a:t>• Empirical data suggests that there is no simple equation between effort and schedule fits well.</a:t>
            </a:r>
            <a:endParaRPr/>
          </a:p>
          <a:p>
            <a:pPr indent="-129222" lvl="0" marL="91440" rtl="0" algn="just">
              <a:lnSpc>
                <a:spcPct val="90000"/>
              </a:lnSpc>
              <a:spcBef>
                <a:spcPts val="1400"/>
              </a:spcBef>
              <a:spcAft>
                <a:spcPts val="0"/>
              </a:spcAft>
              <a:buSzPct val="100000"/>
              <a:buChar char=" "/>
            </a:pPr>
            <a:r>
              <a:rPr lang="en-US"/>
              <a:t>• In project the scheduling can be done using two simple activities -</a:t>
            </a:r>
            <a:endParaRPr/>
          </a:p>
          <a:p>
            <a:pPr indent="-129222" lvl="0" marL="91440" rtl="0" algn="just">
              <a:lnSpc>
                <a:spcPct val="90000"/>
              </a:lnSpc>
              <a:spcBef>
                <a:spcPts val="1400"/>
              </a:spcBef>
              <a:spcAft>
                <a:spcPts val="0"/>
              </a:spcAft>
              <a:buSzPct val="100000"/>
              <a:buChar char=" "/>
            </a:pPr>
            <a:r>
              <a:rPr lang="en-US"/>
              <a:t>1.	Determining overall schedule by using different important milestones.</a:t>
            </a:r>
            <a:endParaRPr/>
          </a:p>
          <a:p>
            <a:pPr indent="-129222" lvl="0" marL="91440" rtl="0" algn="just">
              <a:lnSpc>
                <a:spcPct val="90000"/>
              </a:lnSpc>
              <a:spcBef>
                <a:spcPts val="1400"/>
              </a:spcBef>
              <a:spcAft>
                <a:spcPts val="0"/>
              </a:spcAft>
              <a:buSzPct val="100000"/>
              <a:buChar char=" "/>
            </a:pPr>
            <a:r>
              <a:rPr lang="en-US"/>
              <a:t>2.	Developing detailed schedule for different tasks.</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6.4.1 OVERALL SCHEDULING</a:t>
            </a:r>
            <a:endParaRPr/>
          </a:p>
        </p:txBody>
      </p:sp>
      <p:sp>
        <p:nvSpPr>
          <p:cNvPr id="275" name="Google Shape;275;p3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a:bodyPr>
          <a:lstStyle/>
          <a:p>
            <a:pPr indent="-129222" lvl="0" marL="91440" rtl="0" algn="just">
              <a:lnSpc>
                <a:spcPct val="90000"/>
              </a:lnSpc>
              <a:spcBef>
                <a:spcPts val="0"/>
              </a:spcBef>
              <a:spcAft>
                <a:spcPts val="0"/>
              </a:spcAft>
              <a:buSzPct val="100000"/>
              <a:buChar char=" "/>
            </a:pPr>
            <a:r>
              <a:rPr lang="en-US"/>
              <a:t>• The overall schedule for the project can be obtained using the </a:t>
            </a:r>
            <a:r>
              <a:rPr b="1" lang="en-US"/>
              <a:t>effort as the function</a:t>
            </a:r>
            <a:r>
              <a:rPr lang="en-US"/>
              <a:t>. This function is designed from the data available from the past similar projects.</a:t>
            </a:r>
            <a:endParaRPr/>
          </a:p>
          <a:p>
            <a:pPr indent="-129222" lvl="0" marL="91440" rtl="0" algn="just">
              <a:lnSpc>
                <a:spcPct val="90000"/>
              </a:lnSpc>
              <a:spcBef>
                <a:spcPts val="1400"/>
              </a:spcBef>
              <a:spcAft>
                <a:spcPts val="0"/>
              </a:spcAft>
              <a:buSzPct val="100000"/>
              <a:buChar char=" "/>
            </a:pPr>
            <a:r>
              <a:rPr lang="en-US"/>
              <a:t>• The IBM Federal Systems Division has found that total duration M is estimated in terms of month as .</a:t>
            </a:r>
            <a:endParaRPr/>
          </a:p>
          <a:p>
            <a:pPr indent="-129222" lvl="0" marL="91440" rtl="0" algn="just">
              <a:lnSpc>
                <a:spcPct val="90000"/>
              </a:lnSpc>
              <a:spcBef>
                <a:spcPts val="1400"/>
              </a:spcBef>
              <a:spcAft>
                <a:spcPts val="0"/>
              </a:spcAft>
              <a:buSzPct val="100000"/>
              <a:buChar char=" "/>
            </a:pPr>
            <a:r>
              <a:rPr lang="en-US"/>
              <a:t>M = 4.1 E </a:t>
            </a:r>
            <a:r>
              <a:rPr baseline="30000" lang="en-US"/>
              <a:t>0.36</a:t>
            </a:r>
            <a:endParaRPr/>
          </a:p>
          <a:p>
            <a:pPr indent="-129222" lvl="0" marL="91440" rtl="0" algn="just">
              <a:lnSpc>
                <a:spcPct val="90000"/>
              </a:lnSpc>
              <a:spcBef>
                <a:spcPts val="1400"/>
              </a:spcBef>
              <a:spcAft>
                <a:spcPts val="0"/>
              </a:spcAft>
              <a:buSzPct val="100000"/>
              <a:buChar char=" "/>
            </a:pPr>
            <a:r>
              <a:rPr lang="en-US"/>
              <a:t>• In COCOMO equation the effort estimation will be</a:t>
            </a:r>
            <a:endParaRPr/>
          </a:p>
          <a:p>
            <a:pPr indent="-129222" lvl="0" marL="91440" rtl="0" algn="just">
              <a:lnSpc>
                <a:spcPct val="90000"/>
              </a:lnSpc>
              <a:spcBef>
                <a:spcPts val="1400"/>
              </a:spcBef>
              <a:spcAft>
                <a:spcPts val="0"/>
              </a:spcAft>
              <a:buSzPct val="100000"/>
              <a:buChar char=" "/>
            </a:pPr>
            <a:r>
              <a:rPr lang="en-US"/>
              <a:t>M = 2.5 E </a:t>
            </a:r>
            <a:r>
              <a:rPr baseline="30000" lang="en-US"/>
              <a:t>0.38</a:t>
            </a:r>
            <a:endParaRPr/>
          </a:p>
          <a:p>
            <a:pPr indent="-129222" lvl="0" marL="91440" rtl="0" algn="just">
              <a:lnSpc>
                <a:spcPct val="90000"/>
              </a:lnSpc>
              <a:spcBef>
                <a:spcPts val="1400"/>
              </a:spcBef>
              <a:spcAft>
                <a:spcPts val="0"/>
              </a:spcAft>
              <a:buSzPct val="100000"/>
              <a:buChar char=" "/>
            </a:pPr>
            <a:r>
              <a:rPr lang="en-US"/>
              <a:t>• From these equations it is clear that, the schedule is not entirely dependent upon the effort estimate. Hence the schedule obtained in this manner is not fixed. But these figures can be used as some guideline.</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81" name="Google Shape;281;p32"/>
          <p:cNvSpPr txBox="1"/>
          <p:nvPr>
            <p:ph idx="1" type="body"/>
          </p:nvPr>
        </p:nvSpPr>
        <p:spPr>
          <a:xfrm>
            <a:off x="1024128" y="1751888"/>
            <a:ext cx="9720071" cy="4557472"/>
          </a:xfrm>
          <a:prstGeom prst="rect">
            <a:avLst/>
          </a:prstGeom>
          <a:noFill/>
          <a:ln>
            <a:noFill/>
          </a:ln>
        </p:spPr>
        <p:txBody>
          <a:bodyPr anchorCtr="0" anchor="t" bIns="45700" lIns="45700" spcFirstLastPara="1" rIns="45700" wrap="square" tIns="45700">
            <a:normAutofit fontScale="92500"/>
          </a:bodyPr>
          <a:lstStyle/>
          <a:p>
            <a:pPr indent="-129222" lvl="0" marL="91440" rtl="0" algn="just">
              <a:lnSpc>
                <a:spcPct val="90000"/>
              </a:lnSpc>
              <a:spcBef>
                <a:spcPts val="0"/>
              </a:spcBef>
              <a:spcAft>
                <a:spcPts val="0"/>
              </a:spcAft>
              <a:buSzPct val="100000"/>
              <a:buChar char=" "/>
            </a:pPr>
            <a:r>
              <a:rPr lang="en-US"/>
              <a:t>• </a:t>
            </a:r>
            <a:r>
              <a:rPr b="1" lang="en-US"/>
              <a:t>Square root</a:t>
            </a:r>
            <a:r>
              <a:rPr lang="en-US"/>
              <a:t> check is another method which can be used to obtain the estimate for the schedule. For the </a:t>
            </a:r>
            <a:r>
              <a:rPr b="1" lang="en-US"/>
              <a:t>medium sized</a:t>
            </a:r>
            <a:r>
              <a:rPr lang="en-US"/>
              <a:t> projects the proposed schedule can be around square root of the total effort in terms of person-months. That is if the effort estimate is </a:t>
            </a:r>
            <a:r>
              <a:rPr b="1" lang="en-US"/>
              <a:t>36 person-months then the schedule is about 6 to 7 months</a:t>
            </a:r>
            <a:r>
              <a:rPr lang="en-US"/>
              <a:t>. From this estimate, we can determine the schedule for the major milestones in the project.</a:t>
            </a:r>
            <a:endParaRPr/>
          </a:p>
          <a:p>
            <a:pPr indent="-129222" lvl="0" marL="91440" rtl="0" algn="just">
              <a:lnSpc>
                <a:spcPct val="90000"/>
              </a:lnSpc>
              <a:spcBef>
                <a:spcPts val="1400"/>
              </a:spcBef>
              <a:spcAft>
                <a:spcPts val="0"/>
              </a:spcAft>
              <a:buSzPct val="100000"/>
              <a:buChar char=" "/>
            </a:pPr>
            <a:r>
              <a:rPr lang="en-US"/>
              <a:t>• Before determining the milestones, it is required to find the man-power requirement for the project. The number of people involved in the project tends to follow the </a:t>
            </a:r>
            <a:r>
              <a:rPr b="1" lang="en-US"/>
              <a:t>Rayleigh Curve</a:t>
            </a:r>
            <a:r>
              <a:rPr lang="en-US"/>
              <a:t>. By this curve, the number of people involved in the project at the </a:t>
            </a:r>
            <a:r>
              <a:rPr b="1" lang="en-US"/>
              <a:t>beginning and at the end is less in number</a:t>
            </a:r>
            <a:r>
              <a:rPr lang="en-US"/>
              <a:t>. But near the middle of the project the number of people requirement is at the peak. This is because very few people are required for requirement analysis. Similarly the requirement of people for system testing and integration is less. But for coding and unit testing large number of people are required.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287" name="Google Shape;287;p33"/>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rPr lang="en-US"/>
              <a:t>Generally speaking, the design requires about quarter of the schedule, coding and unit testing consumes about half and integration and system testing requires remaining quarter.</a:t>
            </a:r>
            <a:endParaRPr/>
          </a:p>
        </p:txBody>
      </p:sp>
      <p:pic>
        <p:nvPicPr>
          <p:cNvPr descr="image7" id="288" name="Google Shape;288;p33"/>
          <p:cNvPicPr preferRelativeResize="0"/>
          <p:nvPr/>
        </p:nvPicPr>
        <p:blipFill rotWithShape="1">
          <a:blip r:embed="rId3">
            <a:alphaModFix/>
          </a:blip>
          <a:srcRect b="0" l="0" r="0" t="0"/>
          <a:stretch/>
        </p:blipFill>
        <p:spPr>
          <a:xfrm>
            <a:off x="1392989" y="1700558"/>
            <a:ext cx="7850764" cy="346995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6.5 QUALITY PLANNING</a:t>
            </a:r>
            <a:endParaRPr/>
          </a:p>
        </p:txBody>
      </p:sp>
      <p:sp>
        <p:nvSpPr>
          <p:cNvPr id="294" name="Google Shape;294;p34"/>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In quality plan, various quality activities are enlisted. The quality plan specifies the quality control tasks that will be performed for the project. For example, the quality plan specifies the </a:t>
            </a:r>
            <a:r>
              <a:rPr b="1" lang="en-US"/>
              <a:t>code being inspected, the document that are examined, the tests that are conducted</a:t>
            </a:r>
            <a:r>
              <a:rPr lang="en-US"/>
              <a:t>. The quality control tasks enlisted in the quality plan help in monitoring the overall quality of the project. The quality plan revolves around the testing and reviews.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6.6 RISK MANAGEMENT</a:t>
            </a:r>
            <a:endParaRPr/>
          </a:p>
        </p:txBody>
      </p:sp>
      <p:sp>
        <p:nvSpPr>
          <p:cNvPr id="300" name="Google Shape;300;p3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Definition : Risk can be defined as the exposure to injury or loss. In case of software project, risk refers to an adverse effect on cost, quality and schedule of the project.</a:t>
            </a:r>
            <a:endParaRPr/>
          </a:p>
          <a:p>
            <a:pPr indent="-139700" lvl="0" marL="91440" rtl="0" algn="just">
              <a:lnSpc>
                <a:spcPct val="90000"/>
              </a:lnSpc>
              <a:spcBef>
                <a:spcPts val="1400"/>
              </a:spcBef>
              <a:spcAft>
                <a:spcPts val="0"/>
              </a:spcAft>
              <a:buSzPts val="2200"/>
              <a:buChar char=" "/>
            </a:pPr>
            <a:r>
              <a:rPr lang="en-US"/>
              <a:t>Risk management is an area in which the negative effect on cost, schedule and quality of the project can be minimized.</a:t>
            </a:r>
            <a:endParaRPr/>
          </a:p>
          <a:p>
            <a:pPr indent="-139700" lvl="0" marL="91440" rtl="0" algn="just">
              <a:lnSpc>
                <a:spcPct val="90000"/>
              </a:lnSpc>
              <a:spcBef>
                <a:spcPts val="1400"/>
              </a:spcBef>
              <a:spcAft>
                <a:spcPts val="0"/>
              </a:spcAft>
              <a:buSzPts val="2200"/>
              <a:buChar char=" "/>
            </a:pPr>
            <a:r>
              <a:rPr lang="en-US"/>
              <a:t>During the risk management, </a:t>
            </a:r>
            <a:r>
              <a:rPr b="1" lang="en-US"/>
              <a:t>commonly occurring unexpected events are handled</a:t>
            </a:r>
            <a:r>
              <a:rPr lang="en-US"/>
              <a:t>. For example change in technology, people leaving the projects are some commonly occurring events that can be handled in risk management.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06" name="Google Shape;306;p3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lnSpcReduction="10000"/>
          </a:bodyPr>
          <a:lstStyle/>
          <a:p>
            <a:pPr indent="0" lvl="0" marL="91440" rtl="0" algn="l">
              <a:lnSpc>
                <a:spcPct val="90000"/>
              </a:lnSpc>
              <a:spcBef>
                <a:spcPts val="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139700" lvl="0" marL="91440" rtl="0" algn="l">
              <a:lnSpc>
                <a:spcPct val="90000"/>
              </a:lnSpc>
              <a:spcBef>
                <a:spcPts val="1400"/>
              </a:spcBef>
              <a:spcAft>
                <a:spcPts val="0"/>
              </a:spcAft>
              <a:buSzPts val="2200"/>
              <a:buChar char=" "/>
            </a:pPr>
            <a:r>
              <a:rPr lang="en-US"/>
              <a:t>In Risk Management, the effect of risk is minimized.	.</a:t>
            </a:r>
            <a:endParaRPr/>
          </a:p>
          <a:p>
            <a:pPr indent="-139700" lvl="0" marL="91440" rtl="0" algn="l">
              <a:lnSpc>
                <a:spcPct val="90000"/>
              </a:lnSpc>
              <a:spcBef>
                <a:spcPts val="1400"/>
              </a:spcBef>
              <a:spcAft>
                <a:spcPts val="0"/>
              </a:spcAft>
              <a:buSzPts val="2200"/>
              <a:buChar char=" "/>
            </a:pPr>
            <a:r>
              <a:rPr lang="en-US"/>
              <a:t>Risk management revolves around two things - risk assessment and risk control.</a:t>
            </a:r>
            <a:endParaRPr/>
          </a:p>
          <a:p>
            <a:pPr indent="0" lvl="0" marL="91440" rtl="0" algn="l">
              <a:lnSpc>
                <a:spcPct val="90000"/>
              </a:lnSpc>
              <a:spcBef>
                <a:spcPts val="1400"/>
              </a:spcBef>
              <a:spcAft>
                <a:spcPts val="0"/>
              </a:spcAft>
              <a:buSzPts val="2200"/>
              <a:buNone/>
            </a:pPr>
            <a:r>
              <a:t/>
            </a:r>
            <a:endParaRPr/>
          </a:p>
        </p:txBody>
      </p:sp>
      <p:pic>
        <p:nvPicPr>
          <p:cNvPr descr="image8" id="307" name="Google Shape;307;p36"/>
          <p:cNvPicPr preferRelativeResize="0"/>
          <p:nvPr/>
        </p:nvPicPr>
        <p:blipFill rotWithShape="1">
          <a:blip r:embed="rId3">
            <a:alphaModFix/>
          </a:blip>
          <a:srcRect b="0" l="0" r="0" t="0"/>
          <a:stretch/>
        </p:blipFill>
        <p:spPr>
          <a:xfrm>
            <a:off x="3223376" y="1176857"/>
            <a:ext cx="6643831" cy="375258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6.6.1 TYPES OF RISK</a:t>
            </a:r>
            <a:endParaRPr/>
          </a:p>
        </p:txBody>
      </p:sp>
      <p:sp>
        <p:nvSpPr>
          <p:cNvPr id="313" name="Google Shape;313;p37"/>
          <p:cNvSpPr txBox="1"/>
          <p:nvPr>
            <p:ph idx="1" type="body"/>
          </p:nvPr>
        </p:nvSpPr>
        <p:spPr>
          <a:xfrm>
            <a:off x="1024128" y="1636519"/>
            <a:ext cx="10102496" cy="4023360"/>
          </a:xfrm>
          <a:prstGeom prst="rect">
            <a:avLst/>
          </a:prstGeom>
          <a:noFill/>
          <a:ln>
            <a:noFill/>
          </a:ln>
        </p:spPr>
        <p:txBody>
          <a:bodyPr anchorCtr="0" anchor="t" bIns="45700" lIns="45700" spcFirstLastPara="1" rIns="45700" wrap="square" tIns="45700">
            <a:noAutofit/>
          </a:bodyPr>
          <a:lstStyle/>
          <a:p>
            <a:pPr indent="-139700" lvl="0" marL="91440" rtl="0" algn="just">
              <a:lnSpc>
                <a:spcPct val="90000"/>
              </a:lnSpc>
              <a:spcBef>
                <a:spcPts val="0"/>
              </a:spcBef>
              <a:spcAft>
                <a:spcPts val="0"/>
              </a:spcAft>
              <a:buSzPts val="2200"/>
              <a:buChar char=" "/>
            </a:pPr>
            <a:r>
              <a:rPr lang="en-US"/>
              <a:t>Reactive and proactive risk strategies are the approaches used for managing the risks.</a:t>
            </a:r>
            <a:endParaRPr/>
          </a:p>
          <a:p>
            <a:pPr indent="-139700" lvl="0" marL="91440" rtl="0" algn="just">
              <a:lnSpc>
                <a:spcPct val="90000"/>
              </a:lnSpc>
              <a:spcBef>
                <a:spcPts val="1400"/>
              </a:spcBef>
              <a:spcAft>
                <a:spcPts val="0"/>
              </a:spcAft>
              <a:buSzPts val="2200"/>
              <a:buChar char=" "/>
            </a:pPr>
            <a:r>
              <a:rPr b="1" lang="en-US"/>
              <a:t>Reactive risk strategy</a:t>
            </a:r>
            <a:endParaRPr/>
          </a:p>
          <a:p>
            <a:pPr indent="-139700" lvl="0" marL="91440" rtl="0" algn="just">
              <a:lnSpc>
                <a:spcPct val="90000"/>
              </a:lnSpc>
              <a:spcBef>
                <a:spcPts val="1400"/>
              </a:spcBef>
              <a:spcAft>
                <a:spcPts val="0"/>
              </a:spcAft>
              <a:buSzPts val="2200"/>
              <a:buChar char=" "/>
            </a:pPr>
            <a:r>
              <a:rPr lang="en-US"/>
              <a:t>• Reactive risk management is a risk management strategy in which </a:t>
            </a:r>
            <a:r>
              <a:rPr b="1" lang="en-US"/>
              <a:t>when project, gets into trouble then only corrective action is taken</a:t>
            </a:r>
            <a:r>
              <a:rPr lang="en-US"/>
              <a:t>. But when such risks can not be managed and new risks come up one after the other, the software team flies into action in an attempt to correct problems rapidly. These activities are called "</a:t>
            </a:r>
            <a:r>
              <a:rPr b="1" lang="en-US"/>
              <a:t>firefighting</a:t>
            </a:r>
            <a:r>
              <a:rPr lang="en-US"/>
              <a:t>" activities.</a:t>
            </a:r>
            <a:endParaRPr/>
          </a:p>
          <a:p>
            <a:pPr indent="-139700" lvl="0" marL="91440" rtl="0" algn="just">
              <a:lnSpc>
                <a:spcPct val="90000"/>
              </a:lnSpc>
              <a:spcBef>
                <a:spcPts val="1400"/>
              </a:spcBef>
              <a:spcAft>
                <a:spcPts val="0"/>
              </a:spcAft>
              <a:buSzPts val="2200"/>
              <a:buChar char=" "/>
            </a:pPr>
            <a:r>
              <a:rPr lang="en-US"/>
              <a:t>• Resources are utilized to manage such risks. And if still the risks do not get managed then project is in danger.</a:t>
            </a:r>
            <a:endParaRPr/>
          </a:p>
          <a:p>
            <a:pPr indent="-139700" lvl="0" marL="91440" rtl="0" algn="just">
              <a:lnSpc>
                <a:spcPct val="90000"/>
              </a:lnSpc>
              <a:spcBef>
                <a:spcPts val="1400"/>
              </a:spcBef>
              <a:spcAft>
                <a:spcPts val="0"/>
              </a:spcAft>
              <a:buSzPts val="2200"/>
              <a:buChar char=" "/>
            </a:pPr>
            <a:r>
              <a:rPr lang="en-US"/>
              <a:t>• In this strategy no preventive care is taken about the risks. They are handled only on their occurrences.</a:t>
            </a:r>
            <a:endParaRPr/>
          </a:p>
          <a:p>
            <a:pPr indent="-139700" lvl="0" marL="91440" rtl="0" algn="just">
              <a:lnSpc>
                <a:spcPct val="90000"/>
              </a:lnSpc>
              <a:spcBef>
                <a:spcPts val="1400"/>
              </a:spcBef>
              <a:spcAft>
                <a:spcPts val="0"/>
              </a:spcAft>
              <a:buSzPts val="2200"/>
              <a:buChar char=" "/>
            </a:pPr>
            <a:r>
              <a:rPr lang="en-US"/>
              <a:t>• This is an older approach of risk management.</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19" name="Google Shape;319;p38"/>
          <p:cNvSpPr txBox="1"/>
          <p:nvPr>
            <p:ph idx="1" type="body"/>
          </p:nvPr>
        </p:nvSpPr>
        <p:spPr>
          <a:xfrm>
            <a:off x="1024128" y="1918531"/>
            <a:ext cx="9720071" cy="4023360"/>
          </a:xfrm>
          <a:prstGeom prst="rect">
            <a:avLst/>
          </a:prstGeom>
          <a:noFill/>
          <a:ln>
            <a:noFill/>
          </a:ln>
        </p:spPr>
        <p:txBody>
          <a:bodyPr anchorCtr="0" anchor="t" bIns="45700" lIns="45700" spcFirstLastPara="1" rIns="45700" wrap="square" tIns="45700">
            <a:noAutofit/>
          </a:bodyPr>
          <a:lstStyle/>
          <a:p>
            <a:pPr indent="-139700" lvl="0" marL="91440" rtl="0" algn="just">
              <a:lnSpc>
                <a:spcPct val="90000"/>
              </a:lnSpc>
              <a:spcBef>
                <a:spcPts val="0"/>
              </a:spcBef>
              <a:spcAft>
                <a:spcPts val="0"/>
              </a:spcAft>
              <a:buSzPts val="2200"/>
              <a:buChar char=" "/>
            </a:pPr>
            <a:r>
              <a:rPr b="1" lang="en-US"/>
              <a:t>Proactive risk strategy</a:t>
            </a:r>
            <a:endParaRPr/>
          </a:p>
          <a:p>
            <a:pPr indent="-139700" lvl="0" marL="91440" rtl="0" algn="just">
              <a:lnSpc>
                <a:spcPct val="90000"/>
              </a:lnSpc>
              <a:spcBef>
                <a:spcPts val="1400"/>
              </a:spcBef>
              <a:spcAft>
                <a:spcPts val="0"/>
              </a:spcAft>
              <a:buSzPts val="2200"/>
              <a:buChar char=" "/>
            </a:pPr>
            <a:r>
              <a:rPr lang="en-US"/>
              <a:t>• Proactive risk management strategy begins before the technical activity by considering the probable risk.</a:t>
            </a:r>
            <a:endParaRPr/>
          </a:p>
          <a:p>
            <a:pPr indent="-139700" lvl="0" marL="91440" rtl="0" algn="just">
              <a:lnSpc>
                <a:spcPct val="90000"/>
              </a:lnSpc>
              <a:spcBef>
                <a:spcPts val="1400"/>
              </a:spcBef>
              <a:spcAft>
                <a:spcPts val="0"/>
              </a:spcAft>
              <a:buSzPts val="2200"/>
              <a:buChar char=" "/>
            </a:pPr>
            <a:r>
              <a:rPr lang="en-US"/>
              <a:t>• In this strategy </a:t>
            </a:r>
            <a:r>
              <a:rPr b="1" lang="en-US"/>
              <a:t>potential risks are identified first then their probability and impact is analyzed</a:t>
            </a:r>
            <a:r>
              <a:rPr lang="en-US"/>
              <a:t>. Such risks are then specified according to their priorities (i.e. high priority risks should be managed first). Finally the software team prepares a plan for managing these risks.</a:t>
            </a:r>
            <a:endParaRPr/>
          </a:p>
          <a:p>
            <a:pPr indent="-139700" lvl="0" marL="91440" rtl="0" algn="just">
              <a:lnSpc>
                <a:spcPct val="90000"/>
              </a:lnSpc>
              <a:spcBef>
                <a:spcPts val="1400"/>
              </a:spcBef>
              <a:spcAft>
                <a:spcPts val="0"/>
              </a:spcAft>
              <a:buSzPts val="2200"/>
              <a:buChar char=" "/>
            </a:pPr>
            <a:r>
              <a:rPr lang="en-US"/>
              <a:t>• The objective of this strategy is to avoid the risk (prevention is better than cure!!!)  But it is not possible to avoid all the risks, hence team prepares the risk management plan in such a manner that risk controlling can done efficiently.</a:t>
            </a:r>
            <a:endParaRPr/>
          </a:p>
          <a:p>
            <a:pPr indent="-139700" lvl="0" marL="91440" rtl="0" algn="just">
              <a:lnSpc>
                <a:spcPct val="90000"/>
              </a:lnSpc>
              <a:spcBef>
                <a:spcPts val="1400"/>
              </a:spcBef>
              <a:spcAft>
                <a:spcPts val="0"/>
              </a:spcAft>
              <a:buSzPts val="2200"/>
              <a:buChar char=" "/>
            </a:pPr>
            <a:r>
              <a:rPr lang="en-US"/>
              <a:t>• This is an intelligent strategy for risk management and now a day it is used by most of the IT industries.</a:t>
            </a:r>
            <a:endParaRPr/>
          </a:p>
          <a:p>
            <a:pPr indent="0" lvl="0" marL="91440" rtl="0" algn="just">
              <a:lnSpc>
                <a:spcPct val="90000"/>
              </a:lnSpc>
              <a:spcBef>
                <a:spcPts val="1400"/>
              </a:spcBef>
              <a:spcAft>
                <a:spcPts val="0"/>
              </a:spcAft>
              <a:buSzPts val="2200"/>
              <a:buNone/>
            </a:pPr>
            <a:r>
              <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6.7 RISK IDENTIFICATION</a:t>
            </a:r>
            <a:endParaRPr/>
          </a:p>
        </p:txBody>
      </p:sp>
      <p:sp>
        <p:nvSpPr>
          <p:cNvPr id="325" name="Google Shape;325;p39"/>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lang="en-US"/>
              <a:t>Risk identification can be defined as the efforts taken to specify threats to the project plan. Risks identification can be done by identifying the known and predictable risks.</a:t>
            </a:r>
            <a:endParaRPr/>
          </a:p>
          <a:p>
            <a:pPr indent="-139700" lvl="0" marL="91440" rtl="0" algn="l">
              <a:lnSpc>
                <a:spcPct val="90000"/>
              </a:lnSpc>
              <a:spcBef>
                <a:spcPts val="1400"/>
              </a:spcBef>
              <a:spcAft>
                <a:spcPts val="0"/>
              </a:spcAft>
              <a:buSzPts val="2200"/>
              <a:buChar char=" "/>
            </a:pPr>
            <a:r>
              <a:rPr b="1" lang="en-US"/>
              <a:t>The risk identification is based on two approaches</a:t>
            </a:r>
            <a:endParaRPr/>
          </a:p>
          <a:p>
            <a:pPr indent="-139700" lvl="0" marL="91440" rtl="0" algn="l">
              <a:lnSpc>
                <a:spcPct val="90000"/>
              </a:lnSpc>
              <a:spcBef>
                <a:spcPts val="1400"/>
              </a:spcBef>
              <a:spcAft>
                <a:spcPts val="0"/>
              </a:spcAft>
              <a:buSzPts val="2200"/>
              <a:buChar char=" "/>
            </a:pPr>
            <a:r>
              <a:rPr lang="en-US"/>
              <a:t>1. Generic risk identification - It includes potential threat identification to software project.</a:t>
            </a:r>
            <a:endParaRPr/>
          </a:p>
          <a:p>
            <a:pPr indent="-139700" lvl="0" marL="91440" rtl="0" algn="l">
              <a:lnSpc>
                <a:spcPct val="90000"/>
              </a:lnSpc>
              <a:spcBef>
                <a:spcPts val="1400"/>
              </a:spcBef>
              <a:spcAft>
                <a:spcPts val="0"/>
              </a:spcAft>
              <a:buSzPts val="2200"/>
              <a:buChar char=" "/>
            </a:pPr>
            <a:r>
              <a:rPr lang="en-US"/>
              <a:t>2. Product-specific risk identification - It includes product specific threat identification by understanding people, technology and working environment in which the product gets built.	</a:t>
            </a:r>
            <a:endParaRPr/>
          </a:p>
          <a:p>
            <a:pPr indent="-139700" lvl="0" marL="91440" rtl="0" algn="l">
              <a:lnSpc>
                <a:spcPct val="90000"/>
              </a:lnSpc>
              <a:spcBef>
                <a:spcPts val="1400"/>
              </a:spcBef>
              <a:spcAft>
                <a:spcPts val="0"/>
              </a:spcAft>
              <a:buSzPts val="2200"/>
              <a:buChar char=" "/>
            </a:pPr>
            <a:r>
              <a:rPr lang="en-US"/>
              <a:t>Normally the risk identification is done by the project manager who follows following steps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6.2 SCOPE AND FEASIBILITY</a:t>
            </a:r>
            <a:endParaRPr/>
          </a:p>
        </p:txBody>
      </p:sp>
      <p:sp>
        <p:nvSpPr>
          <p:cNvPr id="110" name="Google Shape;110;p4"/>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Char char=" "/>
            </a:pPr>
            <a:r>
              <a:rPr lang="en-US"/>
              <a:t>Software scope describes four things -</a:t>
            </a:r>
            <a:endParaRPr/>
          </a:p>
          <a:p>
            <a:pPr indent="-129222" lvl="0" marL="91440" rtl="0" algn="l">
              <a:lnSpc>
                <a:spcPct val="90000"/>
              </a:lnSpc>
              <a:spcBef>
                <a:spcPts val="1400"/>
              </a:spcBef>
              <a:spcAft>
                <a:spcPts val="0"/>
              </a:spcAft>
              <a:buSzPct val="100000"/>
              <a:buChar char=" "/>
            </a:pPr>
            <a:r>
              <a:rPr lang="en-US"/>
              <a:t>O The function and features that are to be delivered to end-users.</a:t>
            </a:r>
            <a:endParaRPr/>
          </a:p>
          <a:p>
            <a:pPr indent="-129222" lvl="0" marL="91440" rtl="0" algn="l">
              <a:lnSpc>
                <a:spcPct val="90000"/>
              </a:lnSpc>
              <a:spcBef>
                <a:spcPts val="1400"/>
              </a:spcBef>
              <a:spcAft>
                <a:spcPts val="0"/>
              </a:spcAft>
              <a:buSzPct val="100000"/>
              <a:buChar char=" "/>
            </a:pPr>
            <a:r>
              <a:rPr lang="en-US"/>
              <a:t>O The data which can be input and output.</a:t>
            </a:r>
            <a:endParaRPr/>
          </a:p>
          <a:p>
            <a:pPr indent="-129222" lvl="0" marL="91440" rtl="0" algn="l">
              <a:lnSpc>
                <a:spcPct val="90000"/>
              </a:lnSpc>
              <a:spcBef>
                <a:spcPts val="1400"/>
              </a:spcBef>
              <a:spcAft>
                <a:spcPts val="0"/>
              </a:spcAft>
              <a:buSzPct val="100000"/>
              <a:buChar char=" "/>
            </a:pPr>
            <a:r>
              <a:rPr lang="en-US"/>
              <a:t>O The content of the software that is presented to user.</a:t>
            </a:r>
            <a:endParaRPr/>
          </a:p>
          <a:p>
            <a:pPr indent="-129222" lvl="0" marL="91440" rtl="0" algn="l">
              <a:lnSpc>
                <a:spcPct val="90000"/>
              </a:lnSpc>
              <a:spcBef>
                <a:spcPts val="1400"/>
              </a:spcBef>
              <a:spcAft>
                <a:spcPts val="0"/>
              </a:spcAft>
              <a:buSzPct val="100000"/>
              <a:buChar char=" "/>
            </a:pPr>
            <a:r>
              <a:rPr lang="en-US"/>
              <a:t>O Performance, constraints, reliability and interfaces that bounds the System.</a:t>
            </a:r>
            <a:endParaRPr/>
          </a:p>
          <a:p>
            <a:pPr indent="-129222" lvl="0" marL="91440" rtl="0" algn="l">
              <a:lnSpc>
                <a:spcPct val="90000"/>
              </a:lnSpc>
              <a:spcBef>
                <a:spcPts val="1400"/>
              </a:spcBef>
              <a:spcAft>
                <a:spcPts val="0"/>
              </a:spcAft>
              <a:buSzPct val="100000"/>
              <a:buChar char=" "/>
            </a:pPr>
            <a:r>
              <a:rPr lang="en-US"/>
              <a:t>There are two ways by which the scope can be defined –</a:t>
            </a:r>
            <a:endParaRPr/>
          </a:p>
          <a:p>
            <a:pPr indent="-129222" lvl="0" marL="91440" rtl="0" algn="l">
              <a:lnSpc>
                <a:spcPct val="90000"/>
              </a:lnSpc>
              <a:spcBef>
                <a:spcPts val="1400"/>
              </a:spcBef>
              <a:spcAft>
                <a:spcPts val="0"/>
              </a:spcAft>
              <a:buSzPct val="100000"/>
              <a:buChar char=" "/>
            </a:pPr>
            <a:r>
              <a:rPr lang="en-US"/>
              <a:t>1. A scope can be defined using the narrative description of the software obtained after communication with all stakeholders.</a:t>
            </a:r>
            <a:endParaRPr/>
          </a:p>
          <a:p>
            <a:pPr indent="-129222" lvl="0" marL="91440" rtl="0" algn="l">
              <a:lnSpc>
                <a:spcPct val="90000"/>
              </a:lnSpc>
              <a:spcBef>
                <a:spcPts val="1400"/>
              </a:spcBef>
              <a:spcAft>
                <a:spcPts val="0"/>
              </a:spcAft>
              <a:buSzPct val="100000"/>
              <a:buChar char=" "/>
            </a:pPr>
            <a:r>
              <a:rPr lang="en-US"/>
              <a:t>2. Scope can be defined as a set of use cases developed by the end users.</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Font typeface="Arial"/>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txBox="1"/>
          <p:nvPr>
            <p:ph type="title"/>
          </p:nvPr>
        </p:nvSpPr>
        <p:spPr>
          <a:xfrm>
            <a:off x="1024128" y="-102550"/>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31" name="Google Shape;331;p40"/>
          <p:cNvSpPr txBox="1"/>
          <p:nvPr>
            <p:ph idx="1" type="body"/>
          </p:nvPr>
        </p:nvSpPr>
        <p:spPr>
          <a:xfrm>
            <a:off x="1024128" y="771218"/>
            <a:ext cx="9720071" cy="4929448"/>
          </a:xfrm>
          <a:prstGeom prst="rect">
            <a:avLst/>
          </a:prstGeom>
          <a:noFill/>
          <a:ln>
            <a:noFill/>
          </a:ln>
        </p:spPr>
        <p:txBody>
          <a:bodyPr anchorCtr="0" anchor="t" bIns="45700" lIns="45700" spcFirstLastPara="1" rIns="45700" wrap="square" tIns="45700">
            <a:noAutofit/>
          </a:bodyPr>
          <a:lstStyle/>
          <a:p>
            <a:pPr indent="-127000" lvl="0" marL="91440" rtl="0" algn="just">
              <a:lnSpc>
                <a:spcPct val="90000"/>
              </a:lnSpc>
              <a:spcBef>
                <a:spcPts val="0"/>
              </a:spcBef>
              <a:spcAft>
                <a:spcPts val="0"/>
              </a:spcAft>
              <a:buSzPts val="2000"/>
              <a:buChar char=" "/>
            </a:pPr>
            <a:r>
              <a:rPr b="1" lang="en-US" sz="2000"/>
              <a:t>Step 1 : Preparation of risk item check list</a:t>
            </a:r>
            <a:endParaRPr/>
          </a:p>
          <a:p>
            <a:pPr indent="-127000" lvl="0" marL="91440" rtl="0" algn="just">
              <a:lnSpc>
                <a:spcPct val="90000"/>
              </a:lnSpc>
              <a:spcBef>
                <a:spcPts val="1400"/>
              </a:spcBef>
              <a:spcAft>
                <a:spcPts val="0"/>
              </a:spcAft>
              <a:buSzPts val="2000"/>
              <a:buChar char=" "/>
            </a:pPr>
            <a:r>
              <a:rPr lang="en-US" sz="2000"/>
              <a:t>The risk items can be identified using following known and predictable components.</a:t>
            </a:r>
            <a:endParaRPr/>
          </a:p>
          <a:p>
            <a:pPr indent="-457200" lvl="0" marL="457200" rtl="0" algn="just">
              <a:lnSpc>
                <a:spcPct val="90000"/>
              </a:lnSpc>
              <a:spcBef>
                <a:spcPts val="1400"/>
              </a:spcBef>
              <a:spcAft>
                <a:spcPts val="0"/>
              </a:spcAft>
              <a:buSzPts val="2000"/>
              <a:buFont typeface="Twentieth Century"/>
              <a:buAutoNum type="arabicPeriod"/>
            </a:pPr>
            <a:r>
              <a:rPr b="1" lang="en-US" sz="2000"/>
              <a:t>Product size</a:t>
            </a:r>
            <a:r>
              <a:rPr lang="en-US" sz="2000"/>
              <a:t>: The risk items based on overall size of the software product is identified.</a:t>
            </a:r>
            <a:endParaRPr/>
          </a:p>
          <a:p>
            <a:pPr indent="-457200" lvl="0" marL="457200" rtl="0" algn="just">
              <a:lnSpc>
                <a:spcPct val="90000"/>
              </a:lnSpc>
              <a:spcBef>
                <a:spcPts val="1400"/>
              </a:spcBef>
              <a:spcAft>
                <a:spcPts val="0"/>
              </a:spcAft>
              <a:buSzPts val="2000"/>
              <a:buFont typeface="Twentieth Century"/>
              <a:buAutoNum type="arabicPeriod"/>
            </a:pPr>
            <a:r>
              <a:rPr b="1" lang="en-US" sz="2000"/>
              <a:t>Business impact</a:t>
            </a:r>
            <a:r>
              <a:rPr lang="en-US" sz="2000"/>
              <a:t>: Risk items related to marketplace or management can be predicted.</a:t>
            </a:r>
            <a:endParaRPr/>
          </a:p>
          <a:p>
            <a:pPr indent="-457200" lvl="0" marL="457200" rtl="0" algn="just">
              <a:lnSpc>
                <a:spcPct val="90000"/>
              </a:lnSpc>
              <a:spcBef>
                <a:spcPts val="1400"/>
              </a:spcBef>
              <a:spcAft>
                <a:spcPts val="0"/>
              </a:spcAft>
              <a:buSzPts val="2000"/>
              <a:buFont typeface="Twentieth Century"/>
              <a:buAutoNum type="arabicPeriod"/>
            </a:pPr>
            <a:r>
              <a:rPr b="1" lang="en-US" sz="2000"/>
              <a:t>Customer characteristics</a:t>
            </a:r>
            <a:r>
              <a:rPr lang="en-US" sz="2000"/>
              <a:t>: Risk associated with customer developer communication can be identified.</a:t>
            </a:r>
            <a:endParaRPr/>
          </a:p>
          <a:p>
            <a:pPr indent="-457200" lvl="0" marL="457200" rtl="0" algn="just">
              <a:lnSpc>
                <a:spcPct val="90000"/>
              </a:lnSpc>
              <a:spcBef>
                <a:spcPts val="1400"/>
              </a:spcBef>
              <a:spcAft>
                <a:spcPts val="0"/>
              </a:spcAft>
              <a:buSzPts val="2000"/>
              <a:buFont typeface="Twentieth Century"/>
              <a:buAutoNum type="arabicPeriod"/>
            </a:pPr>
            <a:r>
              <a:rPr b="1" lang="en-US" sz="2000"/>
              <a:t>Process definition</a:t>
            </a:r>
            <a:r>
              <a:rPr lang="en-US" sz="2000"/>
              <a:t>: Risk that get raised with the definition of software process. This category exposes important risks items because whichever is the process definition made, is then followed by the whole team.</a:t>
            </a:r>
            <a:endParaRPr/>
          </a:p>
          <a:p>
            <a:pPr indent="-457200" lvl="0" marL="457200" rtl="0" algn="just">
              <a:lnSpc>
                <a:spcPct val="90000"/>
              </a:lnSpc>
              <a:spcBef>
                <a:spcPts val="1400"/>
              </a:spcBef>
              <a:spcAft>
                <a:spcPts val="0"/>
              </a:spcAft>
              <a:buSzPts val="2000"/>
              <a:buFont typeface="Twentieth Century"/>
              <a:buAutoNum type="arabicPeriod"/>
            </a:pPr>
            <a:r>
              <a:rPr b="1" lang="en-US" sz="2000"/>
              <a:t>Development environment</a:t>
            </a:r>
            <a:r>
              <a:rPr lang="en-US" sz="2000"/>
              <a:t>: The risks associated with the technology and tool being used for developing the product.</a:t>
            </a:r>
            <a:endParaRPr/>
          </a:p>
          <a:p>
            <a:pPr indent="-457200" lvl="0" marL="457200" rtl="0" algn="just">
              <a:lnSpc>
                <a:spcPct val="90000"/>
              </a:lnSpc>
              <a:spcBef>
                <a:spcPts val="1400"/>
              </a:spcBef>
              <a:spcAft>
                <a:spcPts val="0"/>
              </a:spcAft>
              <a:buSzPts val="2000"/>
              <a:buFont typeface="Twentieth Century"/>
              <a:buAutoNum type="arabicPeriod"/>
            </a:pPr>
            <a:r>
              <a:rPr b="1" lang="en-US" sz="2000"/>
              <a:t>Staff size and experience</a:t>
            </a:r>
            <a:r>
              <a:rPr lang="en-US" sz="2000"/>
              <a:t>: Once the technology and tool related risks items are identified it is essential to identify the risk associated with sufficient highly experiences and skilled staff who will do the development.</a:t>
            </a:r>
            <a:endParaRPr/>
          </a:p>
          <a:p>
            <a:pPr indent="-457200" lvl="0" marL="457200" rtl="0" algn="just">
              <a:lnSpc>
                <a:spcPct val="90000"/>
              </a:lnSpc>
              <a:spcBef>
                <a:spcPts val="1400"/>
              </a:spcBef>
              <a:spcAft>
                <a:spcPts val="0"/>
              </a:spcAft>
              <a:buSzPts val="2000"/>
              <a:buFont typeface="Twentieth Century"/>
              <a:buAutoNum type="arabicPeriod"/>
            </a:pPr>
            <a:r>
              <a:rPr b="1" lang="en-US" sz="2000"/>
              <a:t>Technology to be built</a:t>
            </a:r>
            <a:r>
              <a:rPr lang="en-US" sz="2000"/>
              <a:t>: Complexity of the system should be understood and related risk item needs to be identified.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37" name="Google Shape;337;p4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After preparing a risk item checklist a questionnaire is prepared. These set of questions should be answered and based on these answers the impact or seriousness of particular risk item can be judged.</a:t>
            </a:r>
            <a:endParaRPr/>
          </a:p>
          <a:p>
            <a:pPr indent="-139700" lvl="0" marL="91440" rtl="0" algn="l">
              <a:lnSpc>
                <a:spcPct val="90000"/>
              </a:lnSpc>
              <a:spcBef>
                <a:spcPts val="1400"/>
              </a:spcBef>
              <a:spcAft>
                <a:spcPts val="0"/>
              </a:spcAft>
              <a:buSzPts val="2200"/>
              <a:buChar char=" "/>
            </a:pPr>
            <a:r>
              <a:rPr b="1" lang="en-US"/>
              <a:t>Step 2 : Creating risk components and drivers list.</a:t>
            </a:r>
            <a:endParaRPr/>
          </a:p>
          <a:p>
            <a:pPr indent="-139700" lvl="0" marL="91440" rtl="0" algn="l">
              <a:lnSpc>
                <a:spcPct val="90000"/>
              </a:lnSpc>
              <a:spcBef>
                <a:spcPts val="1400"/>
              </a:spcBef>
              <a:spcAft>
                <a:spcPts val="0"/>
              </a:spcAft>
              <a:buSzPts val="2200"/>
              <a:buChar char=" "/>
            </a:pPr>
            <a:r>
              <a:rPr lang="en-US"/>
              <a:t>The set of risk components and drivers list is prepared along with their probability of occurrence. Then their impact on the project can be analysed.</a:t>
            </a:r>
            <a:endParaRPr/>
          </a:p>
          <a:p>
            <a:pPr indent="-139700" lvl="0" marL="91440" rtl="0" algn="l">
              <a:lnSpc>
                <a:spcPct val="90000"/>
              </a:lnSpc>
              <a:spcBef>
                <a:spcPts val="1400"/>
              </a:spcBef>
              <a:spcAft>
                <a:spcPts val="0"/>
              </a:spcAft>
              <a:buSzPts val="2200"/>
              <a:buChar char=" "/>
            </a:pPr>
            <a:r>
              <a:rPr lang="en-US"/>
              <a:t>Let us understand which are the risk components and drivers.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6.7.1 RISK COMPONENTS AND DRIVERS</a:t>
            </a:r>
            <a:endParaRPr/>
          </a:p>
        </p:txBody>
      </p:sp>
      <p:sp>
        <p:nvSpPr>
          <p:cNvPr id="343" name="Google Shape;343;p42"/>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a:bodyPr>
          <a:lstStyle/>
          <a:p>
            <a:pPr indent="-129222" lvl="0" marL="91440" rtl="0" algn="just">
              <a:lnSpc>
                <a:spcPct val="90000"/>
              </a:lnSpc>
              <a:spcBef>
                <a:spcPts val="0"/>
              </a:spcBef>
              <a:spcAft>
                <a:spcPts val="0"/>
              </a:spcAft>
              <a:buSzPct val="100000"/>
              <a:buChar char=" "/>
            </a:pPr>
            <a:r>
              <a:rPr lang="en-US"/>
              <a:t>U.S. Air force has written a guideline for risk identification which is based on identification of risk component and risks drivers. It has suggested following types of risk components</a:t>
            </a:r>
            <a:endParaRPr/>
          </a:p>
          <a:p>
            <a:pPr indent="-129222" lvl="0" marL="91440" rtl="0" algn="just">
              <a:lnSpc>
                <a:spcPct val="90000"/>
              </a:lnSpc>
              <a:spcBef>
                <a:spcPts val="1400"/>
              </a:spcBef>
              <a:spcAft>
                <a:spcPts val="0"/>
              </a:spcAft>
              <a:buSzPct val="100000"/>
              <a:buChar char=" "/>
            </a:pPr>
            <a:r>
              <a:rPr lang="en-US"/>
              <a:t>1. </a:t>
            </a:r>
            <a:r>
              <a:rPr b="1" lang="en-US"/>
              <a:t>Performance risk</a:t>
            </a:r>
            <a:r>
              <a:rPr lang="en-US"/>
              <a:t> - It is the degree of uncertainty that the product will satisfy the requirements.</a:t>
            </a:r>
            <a:endParaRPr/>
          </a:p>
          <a:p>
            <a:pPr indent="-129222" lvl="0" marL="91440" rtl="0" algn="just">
              <a:lnSpc>
                <a:spcPct val="90000"/>
              </a:lnSpc>
              <a:spcBef>
                <a:spcPts val="1400"/>
              </a:spcBef>
              <a:spcAft>
                <a:spcPts val="0"/>
              </a:spcAft>
              <a:buSzPct val="100000"/>
              <a:buChar char=" "/>
            </a:pPr>
            <a:r>
              <a:rPr lang="en-US"/>
              <a:t>2. </a:t>
            </a:r>
            <a:r>
              <a:rPr b="1" lang="en-US"/>
              <a:t>Cost risk</a:t>
            </a:r>
            <a:r>
              <a:rPr lang="en-US"/>
              <a:t> - It is the degree of uncertainty that die project will maintain the budget.</a:t>
            </a:r>
            <a:endParaRPr/>
          </a:p>
          <a:p>
            <a:pPr indent="-129222" lvl="0" marL="91440" rtl="0" algn="just">
              <a:lnSpc>
                <a:spcPct val="90000"/>
              </a:lnSpc>
              <a:spcBef>
                <a:spcPts val="1400"/>
              </a:spcBef>
              <a:spcAft>
                <a:spcPts val="0"/>
              </a:spcAft>
              <a:buSzPct val="100000"/>
              <a:buChar char=" "/>
            </a:pPr>
            <a:r>
              <a:rPr lang="en-US"/>
              <a:t>3. </a:t>
            </a:r>
            <a:r>
              <a:rPr b="1" lang="en-US"/>
              <a:t>Support risk</a:t>
            </a:r>
            <a:r>
              <a:rPr lang="en-US"/>
              <a:t> - It is the degree of uncertainty that the software project being developed will be easy to correct, modify or adapt.</a:t>
            </a:r>
            <a:endParaRPr/>
          </a:p>
          <a:p>
            <a:pPr indent="-129222" lvl="0" marL="91440" rtl="0" algn="just">
              <a:lnSpc>
                <a:spcPct val="90000"/>
              </a:lnSpc>
              <a:spcBef>
                <a:spcPts val="1400"/>
              </a:spcBef>
              <a:spcAft>
                <a:spcPts val="0"/>
              </a:spcAft>
              <a:buSzPct val="100000"/>
              <a:buChar char=" "/>
            </a:pPr>
            <a:r>
              <a:rPr lang="en-US"/>
              <a:t>4. </a:t>
            </a:r>
            <a:r>
              <a:rPr b="1" lang="en-US"/>
              <a:t>Schedule risk</a:t>
            </a:r>
            <a:r>
              <a:rPr lang="en-US"/>
              <a:t> - It is the degree of uncertainty that the software project will maintain the schedule and the project will be delivered in time.</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49" name="Google Shape;349;p43"/>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Associated with these components are the risk drivers that are used to analyze the impact of risk. These four risk drivers are listed below</a:t>
            </a:r>
            <a:endParaRPr/>
          </a:p>
          <a:p>
            <a:pPr indent="0" lvl="0" marL="91440" rtl="0" algn="just">
              <a:lnSpc>
                <a:spcPct val="90000"/>
              </a:lnSpc>
              <a:spcBef>
                <a:spcPts val="1400"/>
              </a:spcBef>
              <a:spcAft>
                <a:spcPts val="0"/>
              </a:spcAft>
              <a:buSzPts val="2200"/>
              <a:buNone/>
            </a:pPr>
            <a:r>
              <a:t/>
            </a:r>
            <a:endParaRPr/>
          </a:p>
          <a:p>
            <a:pPr indent="-139700" lvl="0" marL="91440" rtl="0" algn="just">
              <a:lnSpc>
                <a:spcPct val="90000"/>
              </a:lnSpc>
              <a:spcBef>
                <a:spcPts val="1400"/>
              </a:spcBef>
              <a:spcAft>
                <a:spcPts val="0"/>
              </a:spcAft>
              <a:buSzPts val="2200"/>
              <a:buChar char=" "/>
            </a:pPr>
            <a:r>
              <a:rPr lang="en-US"/>
              <a:t>1) Negligible </a:t>
            </a:r>
            <a:endParaRPr/>
          </a:p>
          <a:p>
            <a:pPr indent="-139700" lvl="0" marL="91440" rtl="0" algn="just">
              <a:lnSpc>
                <a:spcPct val="90000"/>
              </a:lnSpc>
              <a:spcBef>
                <a:spcPts val="1400"/>
              </a:spcBef>
              <a:spcAft>
                <a:spcPts val="0"/>
              </a:spcAft>
              <a:buSzPts val="2200"/>
              <a:buChar char=" "/>
            </a:pPr>
            <a:r>
              <a:rPr lang="en-US"/>
              <a:t>2) Marginal</a:t>
            </a:r>
            <a:endParaRPr/>
          </a:p>
          <a:p>
            <a:pPr indent="-139700" lvl="0" marL="91440" rtl="0" algn="just">
              <a:lnSpc>
                <a:spcPct val="90000"/>
              </a:lnSpc>
              <a:spcBef>
                <a:spcPts val="1400"/>
              </a:spcBef>
              <a:spcAft>
                <a:spcPts val="0"/>
              </a:spcAft>
              <a:buSzPts val="2200"/>
              <a:buChar char=" "/>
            </a:pPr>
            <a:r>
              <a:rPr lang="en-US"/>
              <a:t>3) Critical</a:t>
            </a:r>
            <a:endParaRPr/>
          </a:p>
          <a:p>
            <a:pPr indent="-139700" lvl="0" marL="91440" rtl="0" algn="just">
              <a:lnSpc>
                <a:spcPct val="90000"/>
              </a:lnSpc>
              <a:spcBef>
                <a:spcPts val="1400"/>
              </a:spcBef>
              <a:spcAft>
                <a:spcPts val="0"/>
              </a:spcAft>
              <a:buSzPts val="2200"/>
              <a:buChar char=" "/>
            </a:pPr>
            <a:r>
              <a:rPr lang="en-US"/>
              <a:t>4) Catastrophic</a:t>
            </a:r>
            <a:endParaRPr/>
          </a:p>
          <a:p>
            <a:pPr indent="-139700" lvl="0" marL="91440" rtl="0" algn="just">
              <a:lnSpc>
                <a:spcPct val="90000"/>
              </a:lnSpc>
              <a:spcBef>
                <a:spcPts val="1400"/>
              </a:spcBef>
              <a:spcAft>
                <a:spcPts val="0"/>
              </a:spcAft>
              <a:buSzPts val="2200"/>
              <a:buChar char=" "/>
            </a:pPr>
            <a:r>
              <a:rPr lang="en-US"/>
              <a:t>For the risk impact assessment a table is built in which impact of each risk driver on each software component can be specified</a:t>
            </a:r>
            <a:endParaRPr/>
          </a:p>
          <a:p>
            <a:pPr indent="0" lvl="0" marL="91440" rtl="0" algn="just">
              <a:lnSpc>
                <a:spcPct val="90000"/>
              </a:lnSpc>
              <a:spcBef>
                <a:spcPts val="1400"/>
              </a:spcBef>
              <a:spcAft>
                <a:spcPts val="0"/>
              </a:spcAft>
              <a:buSzPts val="2200"/>
              <a:buNone/>
            </a:pPr>
            <a:r>
              <a:t/>
            </a:r>
            <a:endParaRPr/>
          </a:p>
        </p:txBody>
      </p:sp>
      <p:pic>
        <p:nvPicPr>
          <p:cNvPr descr="image12" id="350" name="Google Shape;350;p43"/>
          <p:cNvPicPr preferRelativeResize="0"/>
          <p:nvPr/>
        </p:nvPicPr>
        <p:blipFill rotWithShape="1">
          <a:blip r:embed="rId3">
            <a:alphaModFix/>
          </a:blip>
          <a:srcRect b="0" l="0" r="0" t="0"/>
          <a:stretch/>
        </p:blipFill>
        <p:spPr>
          <a:xfrm>
            <a:off x="3388043" y="294132"/>
            <a:ext cx="6570604" cy="1790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3600"/>
              <a:buFont typeface="Twentieth Century"/>
              <a:buNone/>
            </a:pPr>
            <a:r>
              <a:rPr lang="en-US" sz="3600"/>
              <a:t>6.8 RISK ASSESSMENT</a:t>
            </a:r>
            <a:endParaRPr/>
          </a:p>
        </p:txBody>
      </p:sp>
      <p:sp>
        <p:nvSpPr>
          <p:cNvPr id="356" name="Google Shape;356;p44"/>
          <p:cNvSpPr txBox="1"/>
          <p:nvPr>
            <p:ph idx="1" type="body"/>
          </p:nvPr>
        </p:nvSpPr>
        <p:spPr>
          <a:xfrm>
            <a:off x="1024128" y="2286000"/>
            <a:ext cx="4545399"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Risk assessment is done during the project planning. In this phase the identified risks are analyzed and then prioritized on the basis of analysis. The goal of the risk assessment to-prioritize the risks that require an attention.</a:t>
            </a:r>
            <a:endParaRPr/>
          </a:p>
          <a:p>
            <a:pPr indent="-139700" lvl="0" marL="91440" rtl="0" algn="just">
              <a:lnSpc>
                <a:spcPct val="90000"/>
              </a:lnSpc>
              <a:spcBef>
                <a:spcPts val="1400"/>
              </a:spcBef>
              <a:spcAft>
                <a:spcPts val="0"/>
              </a:spcAft>
              <a:buSzPts val="2200"/>
              <a:buChar char=" "/>
            </a:pPr>
            <a:r>
              <a:rPr lang="en-US"/>
              <a:t>Bohem has produced a list of top 10 risks items. This list helps in identifying the risks in the project</a:t>
            </a:r>
            <a:endParaRPr/>
          </a:p>
          <a:p>
            <a:pPr indent="0" lvl="0" marL="91440" rtl="0" algn="just">
              <a:lnSpc>
                <a:spcPct val="90000"/>
              </a:lnSpc>
              <a:spcBef>
                <a:spcPts val="1400"/>
              </a:spcBef>
              <a:spcAft>
                <a:spcPts val="0"/>
              </a:spcAft>
              <a:buSzPts val="2200"/>
              <a:buNone/>
            </a:pPr>
            <a:r>
              <a:t/>
            </a:r>
            <a:endParaRPr/>
          </a:p>
        </p:txBody>
      </p:sp>
      <p:pic>
        <p:nvPicPr>
          <p:cNvPr id="357" name="Google Shape;357;p44"/>
          <p:cNvPicPr preferRelativeResize="0"/>
          <p:nvPr/>
        </p:nvPicPr>
        <p:blipFill rotWithShape="1">
          <a:blip r:embed="rId3">
            <a:alphaModFix/>
          </a:blip>
          <a:srcRect b="0" l="0" r="0" t="0"/>
          <a:stretch/>
        </p:blipFill>
        <p:spPr>
          <a:xfrm>
            <a:off x="5762755" y="128016"/>
            <a:ext cx="6279616" cy="638491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6.8.1 RISK ANALYSIS AND PRIORITIZATION</a:t>
            </a:r>
            <a:endParaRPr/>
          </a:p>
        </p:txBody>
      </p:sp>
      <p:sp>
        <p:nvSpPr>
          <p:cNvPr id="363" name="Google Shape;363;p45"/>
          <p:cNvSpPr txBox="1"/>
          <p:nvPr>
            <p:ph idx="1" type="body"/>
          </p:nvPr>
        </p:nvSpPr>
        <p:spPr>
          <a:xfrm>
            <a:off x="916064" y="1862050"/>
            <a:ext cx="9720071" cy="5104015"/>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 The project planner, technical staff, project manager performs following steps to perform following steps for risk analysis-</a:t>
            </a:r>
            <a:endParaRPr/>
          </a:p>
          <a:p>
            <a:pPr indent="-139700" lvl="0" marL="91440" rtl="0" algn="just">
              <a:lnSpc>
                <a:spcPct val="90000"/>
              </a:lnSpc>
              <a:spcBef>
                <a:spcPts val="1400"/>
              </a:spcBef>
              <a:spcAft>
                <a:spcPts val="0"/>
              </a:spcAft>
              <a:buSzPts val="2200"/>
              <a:buChar char=" "/>
            </a:pPr>
            <a:r>
              <a:rPr lang="en-US"/>
              <a:t>o Establish a scale that indicates the probability of risk being real.</a:t>
            </a:r>
            <a:endParaRPr/>
          </a:p>
          <a:p>
            <a:pPr indent="-139700" lvl="0" marL="91440" rtl="0" algn="just">
              <a:lnSpc>
                <a:spcPct val="90000"/>
              </a:lnSpc>
              <a:spcBef>
                <a:spcPts val="1400"/>
              </a:spcBef>
              <a:spcAft>
                <a:spcPts val="0"/>
              </a:spcAft>
              <a:buSzPts val="2200"/>
              <a:buChar char=" "/>
            </a:pPr>
            <a:r>
              <a:rPr lang="en-US"/>
              <a:t>o Enlist the consequences of the risk.</a:t>
            </a:r>
            <a:endParaRPr/>
          </a:p>
          <a:p>
            <a:pPr indent="-139700" lvl="0" marL="91440" rtl="0" algn="just">
              <a:lnSpc>
                <a:spcPct val="90000"/>
              </a:lnSpc>
              <a:spcBef>
                <a:spcPts val="1400"/>
              </a:spcBef>
              <a:spcAft>
                <a:spcPts val="0"/>
              </a:spcAft>
              <a:buSzPts val="2200"/>
              <a:buChar char=" "/>
            </a:pPr>
            <a:r>
              <a:rPr lang="en-US"/>
              <a:t>o Estimate the impact of the risk on the project and product.</a:t>
            </a:r>
            <a:endParaRPr/>
          </a:p>
          <a:p>
            <a:pPr indent="-139700" lvl="0" marL="91440" rtl="0" algn="just">
              <a:lnSpc>
                <a:spcPct val="90000"/>
              </a:lnSpc>
              <a:spcBef>
                <a:spcPts val="1400"/>
              </a:spcBef>
              <a:spcAft>
                <a:spcPts val="0"/>
              </a:spcAft>
              <a:buSzPts val="2200"/>
              <a:buChar char=" "/>
            </a:pPr>
            <a:r>
              <a:rPr lang="en-US"/>
              <a:t>o Maintain the overall accuracy of the risk projection in order to have clear understanding of the software that is to be built.</a:t>
            </a:r>
            <a:endParaRPr/>
          </a:p>
          <a:p>
            <a:pPr indent="-139700" lvl="0" marL="91440" rtl="0" algn="just">
              <a:lnSpc>
                <a:spcPct val="90000"/>
              </a:lnSpc>
              <a:spcBef>
                <a:spcPts val="1400"/>
              </a:spcBef>
              <a:spcAft>
                <a:spcPts val="0"/>
              </a:spcAft>
              <a:buSzPts val="2200"/>
              <a:buChar char=" "/>
            </a:pPr>
            <a:r>
              <a:rPr lang="en-US"/>
              <a:t>• These steps help to prioritize the risks. Once the risks are prioritized then it becomes easy to allocate the resources for handling them.</a:t>
            </a:r>
            <a:endParaRPr/>
          </a:p>
          <a:p>
            <a:pPr indent="-139700" lvl="0" marL="91440" rtl="0" algn="just">
              <a:lnSpc>
                <a:spcPct val="90000"/>
              </a:lnSpc>
              <a:spcBef>
                <a:spcPts val="1400"/>
              </a:spcBef>
              <a:spcAft>
                <a:spcPts val="0"/>
              </a:spcAft>
              <a:buSzPts val="2200"/>
              <a:buChar char=" "/>
            </a:pPr>
            <a:r>
              <a:rPr lang="en-US"/>
              <a:t>• Building the risk table is the simplest and most commonly used technique adopted by project managers in order to project the risks.</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69" name="Google Shape;369;p4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70000" lnSpcReduction="20000"/>
          </a:bodyPr>
          <a:lstStyle/>
          <a:p>
            <a:pPr indent="-106679" lvl="0" marL="91440" rtl="0" algn="l">
              <a:lnSpc>
                <a:spcPct val="90000"/>
              </a:lnSpc>
              <a:spcBef>
                <a:spcPts val="0"/>
              </a:spcBef>
              <a:spcAft>
                <a:spcPts val="0"/>
              </a:spcAft>
              <a:buSzPct val="100000"/>
              <a:buChar char=" "/>
            </a:pPr>
            <a:r>
              <a:rPr lang="en-US" sz="2400"/>
              <a:t>• While building the risk table -</a:t>
            </a:r>
            <a:endParaRPr/>
          </a:p>
          <a:p>
            <a:pPr indent="-106679" lvl="0" marL="91440" rtl="0" algn="l">
              <a:lnSpc>
                <a:spcPct val="90000"/>
              </a:lnSpc>
              <a:spcBef>
                <a:spcPts val="1400"/>
              </a:spcBef>
              <a:spcAft>
                <a:spcPts val="0"/>
              </a:spcAft>
              <a:buSzPct val="100000"/>
              <a:buChar char=" "/>
            </a:pPr>
            <a:r>
              <a:rPr lang="en-US" sz="2400"/>
              <a:t>o The project team first of all enlists all probable risks with the help of risk item checklist.</a:t>
            </a:r>
            <a:endParaRPr/>
          </a:p>
          <a:p>
            <a:pPr indent="-106679" lvl="0" marL="91440" rtl="0" algn="l">
              <a:lnSpc>
                <a:spcPct val="90000"/>
              </a:lnSpc>
              <a:spcBef>
                <a:spcPts val="1400"/>
              </a:spcBef>
              <a:spcAft>
                <a:spcPts val="0"/>
              </a:spcAft>
              <a:buSzPct val="100000"/>
              <a:buChar char=" "/>
            </a:pPr>
            <a:r>
              <a:rPr lang="en-US" sz="2400"/>
              <a:t>o Each risk is then categorized. As we know various categories of risk can be</a:t>
            </a:r>
            <a:endParaRPr/>
          </a:p>
          <a:p>
            <a:pPr indent="-106679" lvl="0" marL="91440" rtl="0" algn="l">
              <a:lnSpc>
                <a:spcPct val="90000"/>
              </a:lnSpc>
              <a:spcBef>
                <a:spcPts val="1400"/>
              </a:spcBef>
              <a:spcAft>
                <a:spcPts val="0"/>
              </a:spcAft>
              <a:buSzPct val="100000"/>
              <a:buChar char=" "/>
            </a:pPr>
            <a:r>
              <a:rPr lang="en-US" sz="2400"/>
              <a:t>o Project size b) Technology c) Customer d) Staff e) Business f) Developing environment.	</a:t>
            </a:r>
            <a:endParaRPr/>
          </a:p>
          <a:p>
            <a:pPr indent="-106679" lvl="0" marL="91440" rtl="0" algn="l">
              <a:lnSpc>
                <a:spcPct val="90000"/>
              </a:lnSpc>
              <a:spcBef>
                <a:spcPts val="1400"/>
              </a:spcBef>
              <a:spcAft>
                <a:spcPts val="0"/>
              </a:spcAft>
              <a:buSzPct val="100000"/>
              <a:buChar char=" "/>
            </a:pPr>
            <a:r>
              <a:rPr lang="en-US" sz="2400"/>
              <a:t>o Probability of occurrence of each risk is then estimated by each team member individually.</a:t>
            </a:r>
            <a:endParaRPr/>
          </a:p>
          <a:p>
            <a:pPr indent="-106679" lvl="0" marL="91440" rtl="0" algn="l">
              <a:lnSpc>
                <a:spcPct val="90000"/>
              </a:lnSpc>
              <a:spcBef>
                <a:spcPts val="1400"/>
              </a:spcBef>
              <a:spcAft>
                <a:spcPts val="0"/>
              </a:spcAft>
              <a:buSzPct val="100000"/>
              <a:buChar char=" "/>
            </a:pPr>
            <a:r>
              <a:rPr lang="en-US" sz="2400"/>
              <a:t>• Then impact of each risk is assessed. While calculating the impact of each risk, each using the cost drivers each component of risk (performance, cost, support, and schedule) is assessed and it then averaged to quote the overall impact of particular risk</a:t>
            </a:r>
            <a:endParaRPr/>
          </a:p>
          <a:p>
            <a:pPr indent="-106679" lvl="0" marL="91440" rtl="0" algn="l">
              <a:lnSpc>
                <a:spcPct val="90000"/>
              </a:lnSpc>
              <a:spcBef>
                <a:spcPts val="1400"/>
              </a:spcBef>
              <a:spcAft>
                <a:spcPts val="0"/>
              </a:spcAft>
              <a:buSzPct val="100000"/>
              <a:buChar char=" "/>
            </a:pPr>
            <a:r>
              <a:rPr lang="en-US" sz="2400"/>
              <a:t>• After building this table it is then sorted by probability and impact. The high probability and high impact risks will be at the top of the table. And low probability and low impact risk will be at the bottom of the table. This arrangement of the table is called first-order prioritization.</a:t>
            </a:r>
            <a:endParaRPr/>
          </a:p>
          <a:p>
            <a:pPr indent="0" lvl="0" marL="91440" rtl="0" algn="l">
              <a:lnSpc>
                <a:spcPct val="90000"/>
              </a:lnSpc>
              <a:spcBef>
                <a:spcPts val="1400"/>
              </a:spcBef>
              <a:spcAft>
                <a:spcPts val="0"/>
              </a:spcAft>
              <a:buSzPct val="100000"/>
              <a:buNone/>
            </a:pPr>
            <a:r>
              <a:t/>
            </a:r>
            <a:endParaRPr sz="2400"/>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375" name="Google Shape;375;p4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 Then the project manager goes through this first-order prioritized risk table and draws a horizontal line at some point in the table. This line is called cut-off line. The risks table above the cut-off line is now considered for further risk analysis.</a:t>
            </a:r>
            <a:endParaRPr/>
          </a:p>
          <a:p>
            <a:pPr indent="-139700" lvl="0" marL="91440" rtl="0" algn="just">
              <a:lnSpc>
                <a:spcPct val="90000"/>
              </a:lnSpc>
              <a:spcBef>
                <a:spcPts val="1400"/>
              </a:spcBef>
              <a:spcAft>
                <a:spcPts val="0"/>
              </a:spcAft>
              <a:buSzPts val="2200"/>
              <a:buChar char=" "/>
            </a:pPr>
            <a:r>
              <a:rPr lang="en-US"/>
              <a:t>• The risk table below the cut-off line is again sorted and a second-order prioritization.is applied on this table.</a:t>
            </a:r>
            <a:endParaRPr/>
          </a:p>
          <a:p>
            <a:pPr indent="-139700" lvl="0" marL="91440" rtl="0" algn="just">
              <a:lnSpc>
                <a:spcPct val="90000"/>
              </a:lnSpc>
              <a:spcBef>
                <a:spcPts val="1400"/>
              </a:spcBef>
              <a:spcAft>
                <a:spcPts val="0"/>
              </a:spcAft>
              <a:buSzPts val="2200"/>
              <a:buChar char=" "/>
            </a:pPr>
            <a:r>
              <a:rPr lang="en-US"/>
              <a:t>• The risk table above the cut-off line is having the risks with high probability and	 high impact and such risks should occupy the significant amount of management time.</a:t>
            </a:r>
            <a:endParaRPr/>
          </a:p>
          <a:p>
            <a:pPr indent="-139700" lvl="0" marL="91440" rtl="0" algn="just">
              <a:lnSpc>
                <a:spcPct val="90000"/>
              </a:lnSpc>
              <a:spcBef>
                <a:spcPts val="1400"/>
              </a:spcBef>
              <a:spcAft>
                <a:spcPts val="0"/>
              </a:spcAft>
              <a:buSzPts val="2200"/>
              <a:buChar char=" "/>
            </a:pPr>
            <a:r>
              <a:rPr lang="en-US"/>
              <a:t>• All the risks that lie above the cut-off line should be managed.</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RISK EXPOSURE</a:t>
            </a:r>
            <a:endParaRPr/>
          </a:p>
        </p:txBody>
      </p:sp>
      <p:sp>
        <p:nvSpPr>
          <p:cNvPr id="381" name="Google Shape;381;p48"/>
          <p:cNvSpPr txBox="1"/>
          <p:nvPr>
            <p:ph idx="1" type="body"/>
          </p:nvPr>
        </p:nvSpPr>
        <p:spPr>
          <a:xfrm>
            <a:off x="1024128" y="1637607"/>
            <a:ext cx="9720071" cy="5062451"/>
          </a:xfrm>
          <a:prstGeom prst="rect">
            <a:avLst/>
          </a:prstGeom>
          <a:noFill/>
          <a:ln>
            <a:noFill/>
          </a:ln>
        </p:spPr>
        <p:txBody>
          <a:bodyPr anchorCtr="0" anchor="t" bIns="45700" lIns="45700" spcFirstLastPara="1" rIns="45700" wrap="square" tIns="45700">
            <a:normAutofit fontScale="77500" lnSpcReduction="20000"/>
          </a:bodyPr>
          <a:lstStyle/>
          <a:p>
            <a:pPr indent="-108267" lvl="0" marL="91440" rtl="0" algn="just">
              <a:lnSpc>
                <a:spcPct val="90000"/>
              </a:lnSpc>
              <a:spcBef>
                <a:spcPts val="0"/>
              </a:spcBef>
              <a:spcAft>
                <a:spcPts val="0"/>
              </a:spcAft>
              <a:buSzPct val="100000"/>
              <a:buChar char=" "/>
            </a:pPr>
            <a:r>
              <a:rPr lang="en-US"/>
              <a:t>The risk exposure can be calculated by following formula</a:t>
            </a:r>
            <a:endParaRPr/>
          </a:p>
          <a:p>
            <a:pPr indent="-108267" lvl="0" marL="91440" rtl="0" algn="just">
              <a:lnSpc>
                <a:spcPct val="90000"/>
              </a:lnSpc>
              <a:spcBef>
                <a:spcPts val="1400"/>
              </a:spcBef>
              <a:spcAft>
                <a:spcPts val="0"/>
              </a:spcAft>
              <a:buSzPct val="100000"/>
              <a:buChar char=" "/>
            </a:pPr>
            <a:r>
              <a:rPr lang="en-US"/>
              <a:t>Risk Exposure = Probability of occurrence of risk *Loss due to unsatisfactory outcome</a:t>
            </a:r>
            <a:endParaRPr/>
          </a:p>
          <a:p>
            <a:pPr indent="-108267" lvl="0" marL="91440" rtl="0" algn="just">
              <a:lnSpc>
                <a:spcPct val="90000"/>
              </a:lnSpc>
              <a:spcBef>
                <a:spcPts val="1400"/>
              </a:spcBef>
              <a:spcAft>
                <a:spcPts val="0"/>
              </a:spcAft>
              <a:buSzPct val="100000"/>
              <a:buChar char=" "/>
            </a:pPr>
            <a:r>
              <a:rPr lang="en-US"/>
              <a:t>For example : Consider a software project with 77 percent of risk probability in which 15 components were developed from the scratch. Each component have on an average 500 LOC and each LOC have an average cost of $10. Then the risk exposure can be calculated as,</a:t>
            </a:r>
            <a:endParaRPr/>
          </a:p>
          <a:p>
            <a:pPr indent="-108267" lvl="0" marL="91440" rtl="0" algn="just">
              <a:lnSpc>
                <a:spcPct val="90000"/>
              </a:lnSpc>
              <a:spcBef>
                <a:spcPts val="1400"/>
              </a:spcBef>
              <a:spcAft>
                <a:spcPts val="0"/>
              </a:spcAft>
              <a:buSzPct val="100000"/>
              <a:buChar char=" "/>
            </a:pPr>
            <a:r>
              <a:rPr lang="en-US"/>
              <a:t>First of all we will compute Loss due to unsatisfactory outcome</a:t>
            </a:r>
            <a:endParaRPr/>
          </a:p>
          <a:p>
            <a:pPr indent="-108267" lvl="0" marL="91440" rtl="0" algn="just">
              <a:lnSpc>
                <a:spcPct val="90000"/>
              </a:lnSpc>
              <a:spcBef>
                <a:spcPts val="1400"/>
              </a:spcBef>
              <a:spcAft>
                <a:spcPts val="0"/>
              </a:spcAft>
              <a:buSzPct val="100000"/>
              <a:buChar char=" "/>
            </a:pPr>
            <a:r>
              <a:rPr lang="en-US"/>
              <a:t>= number of components*LOC*cost of each LOC</a:t>
            </a:r>
            <a:endParaRPr/>
          </a:p>
          <a:p>
            <a:pPr indent="-108267" lvl="0" marL="91440" rtl="0" algn="just">
              <a:lnSpc>
                <a:spcPct val="90000"/>
              </a:lnSpc>
              <a:spcBef>
                <a:spcPts val="1400"/>
              </a:spcBef>
              <a:spcAft>
                <a:spcPts val="0"/>
              </a:spcAft>
              <a:buSzPct val="100000"/>
              <a:buChar char=" "/>
            </a:pPr>
            <a:r>
              <a:rPr lang="en-US"/>
              <a:t>=  15*500*10</a:t>
            </a:r>
            <a:endParaRPr/>
          </a:p>
          <a:p>
            <a:pPr indent="-108267" lvl="0" marL="91440" rtl="0" algn="just">
              <a:lnSpc>
                <a:spcPct val="90000"/>
              </a:lnSpc>
              <a:spcBef>
                <a:spcPts val="1400"/>
              </a:spcBef>
              <a:spcAft>
                <a:spcPts val="0"/>
              </a:spcAft>
              <a:buSzPct val="100000"/>
              <a:buChar char=" "/>
            </a:pPr>
            <a:r>
              <a:rPr lang="en-US"/>
              <a:t>= $75000</a:t>
            </a:r>
            <a:endParaRPr/>
          </a:p>
          <a:p>
            <a:pPr indent="-108267" lvl="0" marL="91440" rtl="0" algn="just">
              <a:lnSpc>
                <a:spcPct val="90000"/>
              </a:lnSpc>
              <a:spcBef>
                <a:spcPts val="1400"/>
              </a:spcBef>
              <a:spcAft>
                <a:spcPts val="0"/>
              </a:spcAft>
              <a:buSzPct val="100000"/>
              <a:buChar char=" "/>
            </a:pPr>
            <a:r>
              <a:rPr lang="en-US"/>
              <a:t>Then Risk Exposure = Probability of occurrence of risk *Loss</a:t>
            </a:r>
            <a:endParaRPr/>
          </a:p>
          <a:p>
            <a:pPr indent="-108267" lvl="0" marL="91440" rtl="0" algn="just">
              <a:lnSpc>
                <a:spcPct val="90000"/>
              </a:lnSpc>
              <a:spcBef>
                <a:spcPts val="1400"/>
              </a:spcBef>
              <a:spcAft>
                <a:spcPts val="0"/>
              </a:spcAft>
              <a:buSzPct val="100000"/>
              <a:buChar char=" "/>
            </a:pPr>
            <a:r>
              <a:rPr lang="en-US"/>
              <a:t>                            = 77 / 100 *75000</a:t>
            </a:r>
            <a:endParaRPr/>
          </a:p>
          <a:p>
            <a:pPr indent="-108267" lvl="0" marL="91440" rtl="0" algn="just">
              <a:lnSpc>
                <a:spcPct val="90000"/>
              </a:lnSpc>
              <a:spcBef>
                <a:spcPts val="1400"/>
              </a:spcBef>
              <a:spcAft>
                <a:spcPts val="0"/>
              </a:spcAft>
              <a:buSzPct val="100000"/>
              <a:buChar char=" "/>
            </a:pPr>
            <a:r>
              <a:rPr lang="en-US"/>
              <a:t>                            = $57750</a:t>
            </a:r>
            <a:endParaRPr/>
          </a:p>
          <a:p>
            <a:pPr indent="-108267" lvl="0" marL="91440" rtl="0" algn="just">
              <a:lnSpc>
                <a:spcPct val="90000"/>
              </a:lnSpc>
              <a:spcBef>
                <a:spcPts val="1400"/>
              </a:spcBef>
              <a:spcAft>
                <a:spcPts val="0"/>
              </a:spcAft>
              <a:buSzPct val="100000"/>
              <a:buChar char=" "/>
            </a:pPr>
            <a:r>
              <a:rPr lang="en-US"/>
              <a:t>• Thus risk exposure for each risk from risk table is calculated. The total risk exposure of all risks helps in determining the final cost of the projects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6.9 RISK CONTROL</a:t>
            </a:r>
            <a:endParaRPr/>
          </a:p>
        </p:txBody>
      </p:sp>
      <p:sp>
        <p:nvSpPr>
          <p:cNvPr id="387" name="Google Shape;387;p49"/>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Risk control can be done using three issues</a:t>
            </a:r>
            <a:endParaRPr/>
          </a:p>
          <a:p>
            <a:pPr indent="-139700" lvl="0" marL="91440" rtl="0" algn="l">
              <a:lnSpc>
                <a:spcPct val="90000"/>
              </a:lnSpc>
              <a:spcBef>
                <a:spcPts val="1400"/>
              </a:spcBef>
              <a:spcAft>
                <a:spcPts val="0"/>
              </a:spcAft>
              <a:buSzPts val="2200"/>
              <a:buChar char=" "/>
            </a:pPr>
            <a:r>
              <a:rPr lang="en-US"/>
              <a:t>1. Risk avoidance 2. Risk monitoring 3. Risk management.  (RMMM)</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16" name="Google Shape;116;p5"/>
          <p:cNvSpPr txBox="1"/>
          <p:nvPr>
            <p:ph idx="1" type="body"/>
          </p:nvPr>
        </p:nvSpPr>
        <p:spPr>
          <a:xfrm>
            <a:off x="1024128" y="1726250"/>
            <a:ext cx="9720071" cy="4583110"/>
          </a:xfrm>
          <a:prstGeom prst="rect">
            <a:avLst/>
          </a:prstGeom>
          <a:noFill/>
          <a:ln>
            <a:noFill/>
          </a:ln>
        </p:spPr>
        <p:txBody>
          <a:bodyPr anchorCtr="0" anchor="t" bIns="45700" lIns="45700" spcFirstLastPara="1" rIns="45700" wrap="square" tIns="45700">
            <a:noAutofit/>
          </a:bodyPr>
          <a:lstStyle/>
          <a:p>
            <a:pPr indent="-133350" lvl="0" marL="91440" rtl="0" algn="just">
              <a:lnSpc>
                <a:spcPct val="90000"/>
              </a:lnSpc>
              <a:spcBef>
                <a:spcPts val="0"/>
              </a:spcBef>
              <a:spcAft>
                <a:spcPts val="0"/>
              </a:spcAft>
              <a:buSzPts val="2100"/>
              <a:buChar char=" "/>
            </a:pPr>
            <a:r>
              <a:rPr lang="en-US" sz="2100"/>
              <a:t>In the scope description, various functions are described. These functions are evaluated and refined to provide more details before the estimation of project.</a:t>
            </a:r>
            <a:endParaRPr/>
          </a:p>
          <a:p>
            <a:pPr indent="-133350" lvl="0" marL="91440" rtl="0" algn="just">
              <a:lnSpc>
                <a:spcPct val="90000"/>
              </a:lnSpc>
              <a:spcBef>
                <a:spcPts val="1400"/>
              </a:spcBef>
              <a:spcAft>
                <a:spcPts val="0"/>
              </a:spcAft>
              <a:buSzPts val="2100"/>
              <a:buChar char=" "/>
            </a:pPr>
            <a:r>
              <a:rPr lang="en-US" sz="2100"/>
              <a:t>For performance consideration, processing and response time requirements are analyzed.</a:t>
            </a:r>
            <a:endParaRPr/>
          </a:p>
          <a:p>
            <a:pPr indent="-133350" lvl="0" marL="91440" rtl="0" algn="just">
              <a:lnSpc>
                <a:spcPct val="90000"/>
              </a:lnSpc>
              <a:spcBef>
                <a:spcPts val="1400"/>
              </a:spcBef>
              <a:spcAft>
                <a:spcPts val="0"/>
              </a:spcAft>
              <a:buSzPts val="2100"/>
              <a:buChar char=" "/>
            </a:pPr>
            <a:r>
              <a:rPr lang="en-US" sz="2100"/>
              <a:t>The constraints identify the limitations placed on the software by external hardware or any other existing system.</a:t>
            </a:r>
            <a:endParaRPr/>
          </a:p>
          <a:p>
            <a:pPr indent="-133350" lvl="0" marL="91440" rtl="0" algn="just">
              <a:lnSpc>
                <a:spcPct val="90000"/>
              </a:lnSpc>
              <a:spcBef>
                <a:spcPts val="1400"/>
              </a:spcBef>
              <a:spcAft>
                <a:spcPts val="0"/>
              </a:spcAft>
              <a:buSzPts val="2100"/>
              <a:buChar char=" "/>
            </a:pPr>
            <a:r>
              <a:rPr lang="en-US" sz="2100"/>
              <a:t>After identifying the scope following questions must be asked –</a:t>
            </a:r>
            <a:endParaRPr/>
          </a:p>
          <a:p>
            <a:pPr indent="-133350" lvl="0" marL="91440" rtl="0" algn="just">
              <a:lnSpc>
                <a:spcPct val="90000"/>
              </a:lnSpc>
              <a:spcBef>
                <a:spcPts val="1400"/>
              </a:spcBef>
              <a:spcAft>
                <a:spcPts val="0"/>
              </a:spcAft>
              <a:buSzPts val="2100"/>
              <a:buFont typeface="Noto Sans Symbols"/>
              <a:buChar char="▪"/>
            </a:pPr>
            <a:r>
              <a:rPr lang="en-US" sz="2100"/>
              <a:t> Can we build the software to meet this scope?</a:t>
            </a:r>
            <a:endParaRPr/>
          </a:p>
          <a:p>
            <a:pPr indent="-133350" lvl="0" marL="91440" rtl="0" algn="just">
              <a:lnSpc>
                <a:spcPct val="90000"/>
              </a:lnSpc>
              <a:spcBef>
                <a:spcPts val="1400"/>
              </a:spcBef>
              <a:spcAft>
                <a:spcPts val="0"/>
              </a:spcAft>
              <a:buSzPts val="2100"/>
              <a:buFont typeface="Noto Sans Symbols"/>
              <a:buChar char="▪"/>
            </a:pPr>
            <a:r>
              <a:rPr lang="en-US" sz="2100"/>
              <a:t> Is this software project feasible?</a:t>
            </a:r>
            <a:endParaRPr/>
          </a:p>
          <a:p>
            <a:pPr indent="-133350" lvl="0" marL="91440" rtl="0" algn="just">
              <a:lnSpc>
                <a:spcPct val="90000"/>
              </a:lnSpc>
              <a:spcBef>
                <a:spcPts val="1400"/>
              </a:spcBef>
              <a:spcAft>
                <a:spcPts val="0"/>
              </a:spcAft>
              <a:buSzPts val="2100"/>
              <a:buChar char=" "/>
            </a:pPr>
            <a:r>
              <a:rPr lang="en-US" sz="2100"/>
              <a:t>That means after identifying the scope of the project its feasibility must be ensured.</a:t>
            </a:r>
            <a:endParaRPr/>
          </a:p>
          <a:p>
            <a:pPr indent="-133350" lvl="0" marL="91440" rtl="0" algn="just">
              <a:lnSpc>
                <a:spcPct val="90000"/>
              </a:lnSpc>
              <a:spcBef>
                <a:spcPts val="1400"/>
              </a:spcBef>
              <a:spcAft>
                <a:spcPts val="0"/>
              </a:spcAft>
              <a:buSzPts val="2100"/>
              <a:buChar char=" "/>
            </a:pPr>
            <a:r>
              <a:rPr lang="en-US" sz="2100"/>
              <a:t>Following are the four dimensions of software feasibility. To ensure fee feasibility of the software project the set of questions based on these dimension has to be answered. Those are as given below -</a:t>
            </a:r>
            <a:endParaRPr/>
          </a:p>
          <a:p>
            <a:pPr indent="0" lvl="0" marL="91440" rtl="0" algn="just">
              <a:lnSpc>
                <a:spcPct val="90000"/>
              </a:lnSpc>
              <a:spcBef>
                <a:spcPts val="1400"/>
              </a:spcBef>
              <a:spcAft>
                <a:spcPts val="0"/>
              </a:spcAft>
              <a:buSzPts val="2100"/>
              <a:buNone/>
            </a:pPr>
            <a:r>
              <a:t/>
            </a:r>
            <a:endParaRPr sz="2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RISK MITIGATION</a:t>
            </a:r>
            <a:endParaRPr/>
          </a:p>
        </p:txBody>
      </p:sp>
      <p:sp>
        <p:nvSpPr>
          <p:cNvPr id="393" name="Google Shape;393;p50"/>
          <p:cNvSpPr txBox="1"/>
          <p:nvPr>
            <p:ph idx="1" type="body"/>
          </p:nvPr>
        </p:nvSpPr>
        <p:spPr>
          <a:xfrm>
            <a:off x="1024128" y="1903615"/>
            <a:ext cx="9720071" cy="4405745"/>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just">
              <a:lnSpc>
                <a:spcPct val="90000"/>
              </a:lnSpc>
              <a:spcBef>
                <a:spcPts val="0"/>
              </a:spcBef>
              <a:spcAft>
                <a:spcPts val="0"/>
              </a:spcAft>
              <a:buSzPct val="100000"/>
              <a:buChar char=" "/>
            </a:pPr>
            <a:r>
              <a:rPr lang="en-US"/>
              <a:t>Risk mitigation means preventing the risks to occur(risk avoidance). Following are the steps to be taken for mitigating the risks.</a:t>
            </a:r>
            <a:endParaRPr/>
          </a:p>
          <a:p>
            <a:pPr indent="-118745" lvl="0" marL="91440" rtl="0" algn="just">
              <a:lnSpc>
                <a:spcPct val="90000"/>
              </a:lnSpc>
              <a:spcBef>
                <a:spcPts val="1400"/>
              </a:spcBef>
              <a:spcAft>
                <a:spcPts val="0"/>
              </a:spcAft>
              <a:buSzPct val="100000"/>
              <a:buChar char=" "/>
            </a:pPr>
            <a:r>
              <a:rPr lang="en-US"/>
              <a:t>1. Communicate with the concerned staff to find of probable risk.</a:t>
            </a:r>
            <a:endParaRPr/>
          </a:p>
          <a:p>
            <a:pPr indent="-118745" lvl="0" marL="91440" rtl="0" algn="just">
              <a:lnSpc>
                <a:spcPct val="90000"/>
              </a:lnSpc>
              <a:spcBef>
                <a:spcPts val="1400"/>
              </a:spcBef>
              <a:spcAft>
                <a:spcPts val="0"/>
              </a:spcAft>
              <a:buSzPct val="100000"/>
              <a:buChar char=" "/>
            </a:pPr>
            <a:r>
              <a:rPr lang="en-US"/>
              <a:t>2. Find out and eliminate all those causes that can create risk before the project starts.</a:t>
            </a:r>
            <a:endParaRPr/>
          </a:p>
          <a:p>
            <a:pPr indent="-118745" lvl="0" marL="91440" rtl="0" algn="just">
              <a:lnSpc>
                <a:spcPct val="90000"/>
              </a:lnSpc>
              <a:spcBef>
                <a:spcPts val="1400"/>
              </a:spcBef>
              <a:spcAft>
                <a:spcPts val="0"/>
              </a:spcAft>
              <a:buSzPct val="100000"/>
              <a:buChar char=" "/>
            </a:pPr>
            <a:r>
              <a:rPr lang="en-US"/>
              <a:t>3. Develop a policy in an organization which will help to continue the project even though some staff leaves the organization.</a:t>
            </a:r>
            <a:endParaRPr/>
          </a:p>
          <a:p>
            <a:pPr indent="-118745" lvl="0" marL="91440" rtl="0" algn="just">
              <a:lnSpc>
                <a:spcPct val="90000"/>
              </a:lnSpc>
              <a:spcBef>
                <a:spcPts val="1400"/>
              </a:spcBef>
              <a:spcAft>
                <a:spcPts val="0"/>
              </a:spcAft>
              <a:buSzPct val="100000"/>
              <a:buChar char=" "/>
            </a:pPr>
            <a:r>
              <a:rPr lang="en-US"/>
              <a:t>4. Everybody in the project team should be acquainted with the current development activity.</a:t>
            </a:r>
            <a:endParaRPr/>
          </a:p>
          <a:p>
            <a:pPr indent="-118745" lvl="0" marL="91440" rtl="0" algn="just">
              <a:lnSpc>
                <a:spcPct val="90000"/>
              </a:lnSpc>
              <a:spcBef>
                <a:spcPts val="1400"/>
              </a:spcBef>
              <a:spcAft>
                <a:spcPts val="0"/>
              </a:spcAft>
              <a:buSzPct val="100000"/>
              <a:buChar char=" "/>
            </a:pPr>
            <a:r>
              <a:rPr lang="en-US"/>
              <a:t>5. Maintain the corresponding documents in timely manner. This documentation should he strictly as per the standards set by the organization.</a:t>
            </a:r>
            <a:endParaRPr/>
          </a:p>
          <a:p>
            <a:pPr indent="-118745" lvl="0" marL="91440" rtl="0" algn="just">
              <a:lnSpc>
                <a:spcPct val="90000"/>
              </a:lnSpc>
              <a:spcBef>
                <a:spcPts val="1400"/>
              </a:spcBef>
              <a:spcAft>
                <a:spcPts val="0"/>
              </a:spcAft>
              <a:buSzPct val="100000"/>
              <a:buChar char=" "/>
            </a:pPr>
            <a:r>
              <a:rPr lang="en-US"/>
              <a:t>6. Conduct timely reviews in order to speed up the work.</a:t>
            </a:r>
            <a:endParaRPr/>
          </a:p>
          <a:p>
            <a:pPr indent="-118745" lvl="0" marL="91440" rtl="0" algn="just">
              <a:lnSpc>
                <a:spcPct val="90000"/>
              </a:lnSpc>
              <a:spcBef>
                <a:spcPts val="1400"/>
              </a:spcBef>
              <a:spcAft>
                <a:spcPts val="0"/>
              </a:spcAft>
              <a:buSzPct val="100000"/>
              <a:buChar char=" "/>
            </a:pPr>
            <a:r>
              <a:rPr lang="en-US"/>
              <a:t>7. For conducting every critical activity during software development, provide the additional staff if required.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RISK MONITORING</a:t>
            </a:r>
            <a:br>
              <a:rPr lang="en-US"/>
            </a:br>
            <a:endParaRPr/>
          </a:p>
        </p:txBody>
      </p:sp>
      <p:sp>
        <p:nvSpPr>
          <p:cNvPr id="399" name="Google Shape;399;p51"/>
          <p:cNvSpPr txBox="1"/>
          <p:nvPr>
            <p:ph idx="1" type="body"/>
          </p:nvPr>
        </p:nvSpPr>
        <p:spPr>
          <a:xfrm>
            <a:off x="957626" y="1662546"/>
            <a:ext cx="10372621" cy="4713316"/>
          </a:xfrm>
          <a:prstGeom prst="rect">
            <a:avLst/>
          </a:prstGeom>
          <a:noFill/>
          <a:ln>
            <a:noFill/>
          </a:ln>
        </p:spPr>
        <p:txBody>
          <a:bodyPr anchorCtr="0" anchor="t" bIns="45700" lIns="45700" spcFirstLastPara="1" rIns="45700" wrap="square" tIns="45700">
            <a:normAutofit fontScale="77500" lnSpcReduction="20000"/>
          </a:bodyPr>
          <a:lstStyle/>
          <a:p>
            <a:pPr indent="-108267" lvl="0" marL="91440" rtl="0" algn="l">
              <a:lnSpc>
                <a:spcPct val="90000"/>
              </a:lnSpc>
              <a:spcBef>
                <a:spcPts val="0"/>
              </a:spcBef>
              <a:spcAft>
                <a:spcPts val="0"/>
              </a:spcAft>
              <a:buSzPct val="100000"/>
              <a:buChar char=" "/>
            </a:pPr>
            <a:r>
              <a:rPr lang="en-US"/>
              <a:t>In risk monitoring process following things must be monitored by the project manager,</a:t>
            </a:r>
            <a:endParaRPr/>
          </a:p>
          <a:p>
            <a:pPr indent="-108267" lvl="0" marL="91440" rtl="0" algn="l">
              <a:lnSpc>
                <a:spcPct val="90000"/>
              </a:lnSpc>
              <a:spcBef>
                <a:spcPts val="1400"/>
              </a:spcBef>
              <a:spcAft>
                <a:spcPts val="0"/>
              </a:spcAft>
              <a:buSzPct val="100000"/>
              <a:buChar char=" "/>
            </a:pPr>
            <a:r>
              <a:rPr lang="en-US"/>
              <a:t>1. The approach or the behavior of the team members as pressure of project varies.</a:t>
            </a:r>
            <a:endParaRPr/>
          </a:p>
          <a:p>
            <a:pPr indent="-108267" lvl="0" marL="91440" rtl="0" algn="l">
              <a:lnSpc>
                <a:spcPct val="90000"/>
              </a:lnSpc>
              <a:spcBef>
                <a:spcPts val="1400"/>
              </a:spcBef>
              <a:spcAft>
                <a:spcPts val="0"/>
              </a:spcAft>
              <a:buSzPct val="100000"/>
              <a:buChar char=" "/>
            </a:pPr>
            <a:r>
              <a:rPr lang="en-US"/>
              <a:t>2. The degree in which the team performs with the spirit of "team-work".</a:t>
            </a:r>
            <a:endParaRPr/>
          </a:p>
          <a:p>
            <a:pPr indent="-108267" lvl="0" marL="91440" rtl="0" algn="l">
              <a:lnSpc>
                <a:spcPct val="90000"/>
              </a:lnSpc>
              <a:spcBef>
                <a:spcPts val="1400"/>
              </a:spcBef>
              <a:spcAft>
                <a:spcPts val="0"/>
              </a:spcAft>
              <a:buSzPct val="100000"/>
              <a:buChar char=" "/>
            </a:pPr>
            <a:r>
              <a:rPr lang="en-US"/>
              <a:t>3. The type of co-operation among the team members.</a:t>
            </a:r>
            <a:endParaRPr/>
          </a:p>
          <a:p>
            <a:pPr indent="-108267" lvl="0" marL="91440" rtl="0" algn="l">
              <a:lnSpc>
                <a:spcPct val="90000"/>
              </a:lnSpc>
              <a:spcBef>
                <a:spcPts val="1400"/>
              </a:spcBef>
              <a:spcAft>
                <a:spcPts val="0"/>
              </a:spcAft>
              <a:buSzPct val="100000"/>
              <a:buChar char=" "/>
            </a:pPr>
            <a:r>
              <a:rPr lang="en-US"/>
              <a:t>4. The types of problems that are occurring.</a:t>
            </a:r>
            <a:endParaRPr/>
          </a:p>
          <a:p>
            <a:pPr indent="-108267" lvl="0" marL="91440" rtl="0" algn="l">
              <a:lnSpc>
                <a:spcPct val="90000"/>
              </a:lnSpc>
              <a:spcBef>
                <a:spcPts val="1400"/>
              </a:spcBef>
              <a:spcAft>
                <a:spcPts val="0"/>
              </a:spcAft>
              <a:buSzPct val="100000"/>
              <a:buChar char=" "/>
            </a:pPr>
            <a:r>
              <a:rPr lang="en-US"/>
              <a:t>5. Availability of jobs within and outside the organization.</a:t>
            </a:r>
            <a:endParaRPr/>
          </a:p>
          <a:p>
            <a:pPr indent="-108267" lvl="0" marL="91440" rtl="0" algn="l">
              <a:lnSpc>
                <a:spcPct val="90000"/>
              </a:lnSpc>
              <a:spcBef>
                <a:spcPts val="1400"/>
              </a:spcBef>
              <a:spcAft>
                <a:spcPts val="0"/>
              </a:spcAft>
              <a:buSzPct val="100000"/>
              <a:buChar char=" "/>
            </a:pPr>
            <a:r>
              <a:rPr lang="en-US"/>
              <a:t>The project manager should monitor certain mitigation steps. For example.</a:t>
            </a:r>
            <a:endParaRPr/>
          </a:p>
          <a:p>
            <a:pPr indent="-108267" lvl="0" marL="91440" rtl="0" algn="l">
              <a:lnSpc>
                <a:spcPct val="90000"/>
              </a:lnSpc>
              <a:spcBef>
                <a:spcPts val="1400"/>
              </a:spcBef>
              <a:spcAft>
                <a:spcPts val="0"/>
              </a:spcAft>
              <a:buSzPct val="100000"/>
              <a:buChar char=" "/>
            </a:pPr>
            <a:r>
              <a:rPr lang="en-US"/>
              <a:t>If the current development activity is monitored continuously then .everybody in the team will get acquainted with current development activity.</a:t>
            </a:r>
            <a:endParaRPr/>
          </a:p>
          <a:p>
            <a:pPr indent="-108267" lvl="0" marL="91440" rtl="0" algn="l">
              <a:lnSpc>
                <a:spcPct val="90000"/>
              </a:lnSpc>
              <a:spcBef>
                <a:spcPts val="1400"/>
              </a:spcBef>
              <a:spcAft>
                <a:spcPts val="0"/>
              </a:spcAft>
              <a:buSzPct val="100000"/>
              <a:buChar char=" "/>
            </a:pPr>
            <a:r>
              <a:rPr lang="en-US"/>
              <a:t>The objective of risk monitoring is</a:t>
            </a:r>
            <a:endParaRPr/>
          </a:p>
          <a:p>
            <a:pPr indent="-108267" lvl="0" marL="91440" rtl="0" algn="l">
              <a:lnSpc>
                <a:spcPct val="90000"/>
              </a:lnSpc>
              <a:spcBef>
                <a:spcPts val="1400"/>
              </a:spcBef>
              <a:spcAft>
                <a:spcPts val="0"/>
              </a:spcAft>
              <a:buSzPct val="100000"/>
              <a:buChar char=" "/>
            </a:pPr>
            <a:r>
              <a:rPr lang="en-US"/>
              <a:t>1. To check whether the predicted risks really occur or not.</a:t>
            </a:r>
            <a:endParaRPr/>
          </a:p>
          <a:p>
            <a:pPr indent="-108267" lvl="0" marL="91440" rtl="0" algn="l">
              <a:lnSpc>
                <a:spcPct val="90000"/>
              </a:lnSpc>
              <a:spcBef>
                <a:spcPts val="1400"/>
              </a:spcBef>
              <a:spcAft>
                <a:spcPts val="0"/>
              </a:spcAft>
              <a:buSzPct val="100000"/>
              <a:buChar char=" "/>
            </a:pPr>
            <a:r>
              <a:rPr lang="en-US"/>
              <a:t>2. To ensure the steps defined to avoid the risk are applied properly or not.</a:t>
            </a:r>
            <a:endParaRPr/>
          </a:p>
          <a:p>
            <a:pPr indent="-108267" lvl="0" marL="91440" rtl="0" algn="l">
              <a:lnSpc>
                <a:spcPct val="90000"/>
              </a:lnSpc>
              <a:spcBef>
                <a:spcPts val="1400"/>
              </a:spcBef>
              <a:spcAft>
                <a:spcPts val="0"/>
              </a:spcAft>
              <a:buSzPct val="100000"/>
              <a:buChar char=" "/>
            </a:pPr>
            <a:r>
              <a:rPr lang="en-US"/>
              <a:t>3. To gather the information which can be useful for analyzing the risk.</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RISK MANAGEMENT</a:t>
            </a:r>
            <a:endParaRPr/>
          </a:p>
        </p:txBody>
      </p:sp>
      <p:sp>
        <p:nvSpPr>
          <p:cNvPr id="405" name="Google Shape;405;p52"/>
          <p:cNvSpPr txBox="1"/>
          <p:nvPr>
            <p:ph idx="1" type="body"/>
          </p:nvPr>
        </p:nvSpPr>
        <p:spPr>
          <a:xfrm>
            <a:off x="1024128" y="1978429"/>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Project manager performs this task when risk becomes a reality. If project manager is successful in applying the project mitigation effectively then it becomes very much easy to manage the risks.</a:t>
            </a:r>
            <a:endParaRPr/>
          </a:p>
          <a:p>
            <a:pPr indent="-139700" lvl="0" marL="91440" rtl="0" algn="just">
              <a:lnSpc>
                <a:spcPct val="90000"/>
              </a:lnSpc>
              <a:spcBef>
                <a:spcPts val="1400"/>
              </a:spcBef>
              <a:spcAft>
                <a:spcPts val="0"/>
              </a:spcAft>
              <a:buSzPts val="2200"/>
              <a:buChar char=" "/>
            </a:pPr>
            <a:r>
              <a:rPr lang="en-US"/>
              <a:t>For example, consider a scenario that many people are leaving the organization then if sufficient additional staff is available, if current development activity is known to everybody in the team, if latest and systematic documentation is available then any 'new comer' can easily understand current development activity. This will ultimately help in continuing the work without any interval.</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type="title"/>
          </p:nvPr>
        </p:nvSpPr>
        <p:spPr>
          <a:xfrm>
            <a:off x="1024129" y="144642"/>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6.10 PROJECT MONITORING PLAN</a:t>
            </a:r>
            <a:endParaRPr/>
          </a:p>
        </p:txBody>
      </p:sp>
      <p:sp>
        <p:nvSpPr>
          <p:cNvPr id="411" name="Google Shape;411;p53"/>
          <p:cNvSpPr txBox="1"/>
          <p:nvPr>
            <p:ph idx="1" type="body"/>
          </p:nvPr>
        </p:nvSpPr>
        <p:spPr>
          <a:xfrm>
            <a:off x="1024129" y="2286000"/>
            <a:ext cx="2808038"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Project plan is a simple document useful for execution of the project. In this plan, the risk analysis activities are described. A sample project monitoring plan is as shown below </a:t>
            </a:r>
            <a:endParaRPr/>
          </a:p>
          <a:p>
            <a:pPr indent="0" lvl="0" marL="91440" rtl="0" algn="just">
              <a:lnSpc>
                <a:spcPct val="90000"/>
              </a:lnSpc>
              <a:spcBef>
                <a:spcPts val="1400"/>
              </a:spcBef>
              <a:spcAft>
                <a:spcPts val="0"/>
              </a:spcAft>
              <a:buSzPts val="2200"/>
              <a:buNone/>
            </a:pPr>
            <a:r>
              <a:t/>
            </a:r>
            <a:endParaRPr/>
          </a:p>
        </p:txBody>
      </p:sp>
      <p:graphicFrame>
        <p:nvGraphicFramePr>
          <p:cNvPr id="412" name="Google Shape;412;p53"/>
          <p:cNvGraphicFramePr/>
          <p:nvPr/>
        </p:nvGraphicFramePr>
        <p:xfrm>
          <a:off x="3960553" y="1201804"/>
          <a:ext cx="3000000" cy="3000000"/>
        </p:xfrm>
        <a:graphic>
          <a:graphicData uri="http://schemas.openxmlformats.org/drawingml/2006/table">
            <a:tbl>
              <a:tblPr bandRow="1" firstRow="1">
                <a:noFill/>
                <a:tableStyleId>{7D108539-366E-439C-8119-55A1AF2C95D1}</a:tableStyleId>
              </a:tblPr>
              <a:tblGrid>
                <a:gridCol w="2274000"/>
                <a:gridCol w="1521225"/>
                <a:gridCol w="1379925"/>
                <a:gridCol w="1327275"/>
                <a:gridCol w="1625600"/>
              </a:tblGrid>
              <a:tr h="512575">
                <a:tc gridSpan="5">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Risk Table </a:t>
                      </a:r>
                      <a:endParaRPr/>
                    </a:p>
                  </a:txBody>
                  <a:tcPr marT="45725" marB="45725" marR="91450" marL="91450"/>
                </a:tc>
                <a:tc hMerge="1"/>
                <a:tc hMerge="1"/>
                <a:tc hMerge="1"/>
                <a:tc hMerge="1"/>
              </a:tr>
              <a:tr h="512575">
                <a:tc>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 Risk </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  Category</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Probability </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Impact</a:t>
                      </a:r>
                      <a:endParaRPr/>
                    </a:p>
                  </a:txBody>
                  <a:tcPr marT="45725" marB="45725" marR="91450" marL="91450"/>
                </a:tc>
                <a:tc>
                  <a:txBody>
                    <a:bodyPr/>
                    <a:lstStyle/>
                    <a:p>
                      <a:pPr indent="0" lvl="0" marL="0" marR="0" rtl="0" algn="ctr">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RMMM</a:t>
                      </a:r>
                      <a:endParaRPr/>
                    </a:p>
                  </a:txBody>
                  <a:tcPr marT="45725" marB="45725" marR="91450" marL="91450"/>
                </a:tc>
              </a:tr>
              <a:tr h="512575">
                <a:tc>
                  <a:txBody>
                    <a:bodyPr/>
                    <a:lstStyle/>
                    <a:p>
                      <a:pPr indent="0" lvl="0" marL="177800" marR="0" rtl="0" algn="ctr">
                        <a:lnSpc>
                          <a:spcPct val="7187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Is the skilled staff available</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Staff</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50 %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Catastrophic</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512575">
                <a:tc>
                  <a:txBody>
                    <a:bodyPr/>
                    <a:lstStyle/>
                    <a:p>
                      <a:pPr indent="0" lvl="0" marL="177800" marR="0" rtl="0" algn="ctr">
                        <a:lnSpc>
                          <a:spcPct val="73437"/>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Is that the team size sufficient</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Staff</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62 %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Critical</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512575">
                <a:tc>
                  <a:txBody>
                    <a:bodyPr/>
                    <a:lstStyle/>
                    <a:p>
                      <a:pPr indent="-177800" lvl="0" marL="177800" marR="0" rtl="0" algn="ctr">
                        <a:lnSpc>
                          <a:spcPct val="7062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      Have the staff received sufficient training</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Staff</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25 %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Marginal</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512575">
                <a:tc>
                  <a:txBody>
                    <a:bodyPr/>
                    <a:lstStyle/>
                    <a:p>
                      <a:pPr indent="0" lvl="0" marL="177800" marR="0" rtl="0" algn="ctr">
                        <a:lnSpc>
                          <a:spcPct val="73437"/>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Will technology meet the expectations</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Technology</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30 %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Critical</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631925">
                <a:tc>
                  <a:txBody>
                    <a:bodyPr/>
                    <a:lstStyle/>
                    <a:p>
                      <a:pPr indent="0" lvl="0" marL="177800" marR="0" rtl="0" algn="ctr">
                        <a:lnSpc>
                          <a:spcPct val="7187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Is the software management tool available</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Environment</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40 %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Negligible</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1112100">
                <a:tc>
                  <a:txBody>
                    <a:bodyPr/>
                    <a:lstStyle/>
                    <a:p>
                      <a:pPr indent="0" lvl="0" marL="177800" marR="0" rtl="0" algn="ctr">
                        <a:lnSpc>
                          <a:spcPct val="7187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How much amount of reused software is required?</a:t>
                      </a:r>
                      <a:endParaRPr/>
                    </a:p>
                  </a:txBody>
                  <a:tcPr marT="0" marB="0" marR="6350" marL="6350" anchor="ctr"/>
                </a:tc>
                <a:tc>
                  <a:txBody>
                    <a:bodyPr/>
                    <a:lstStyle/>
                    <a:p>
                      <a:pPr indent="0" lvl="0" marL="0" marR="0" rtl="0" algn="ctr">
                        <a:lnSpc>
                          <a:spcPct val="56250"/>
                        </a:lnSpc>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p>
                      <a:pPr indent="0" lvl="0" marL="0" marR="0" rtl="0" algn="ctr">
                        <a:lnSpc>
                          <a:spcPct val="56250"/>
                        </a:lnSpc>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Project size</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60 %</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Marginal</a:t>
                      </a:r>
                      <a:endParaRPr/>
                    </a:p>
                    <a:p>
                      <a:pPr indent="0" lvl="0" marL="0" marR="0" rtl="0" algn="ctr">
                        <a:lnSpc>
                          <a:spcPct val="65625"/>
                        </a:lnSpc>
                        <a:spcBef>
                          <a:spcPts val="4200"/>
                        </a:spcBef>
                        <a:spcAft>
                          <a:spcPts val="0"/>
                        </a:spcAft>
                        <a:buNone/>
                      </a:pPr>
                      <a:r>
                        <a:rPr lang="en-US" sz="1600" u="none" cap="none" strike="noStrike">
                          <a:solidFill>
                            <a:schemeClr val="dk1"/>
                          </a:solidFill>
                          <a:latin typeface="Twentieth Century"/>
                          <a:ea typeface="Twentieth Century"/>
                          <a:cs typeface="Twentieth Century"/>
                          <a:sym typeface="Twentieth Century"/>
                        </a:rPr>
                        <a:t>' . .</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r h="512575">
                <a:tc>
                  <a:txBody>
                    <a:bodyPr/>
                    <a:lstStyle/>
                    <a:p>
                      <a:pPr indent="0" lvl="0" marL="177800" marR="0" rtl="0" algn="ctr">
                        <a:lnSpc>
                          <a:spcPct val="7187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WII customer change the requirement?</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Customer</a:t>
                      </a:r>
                      <a:endParaRPr/>
                    </a:p>
                  </a:txBody>
                  <a:tcPr marT="0" marB="0" marR="6350" marL="6350" anchor="ctr"/>
                </a:tc>
                <a:tc>
                  <a:txBody>
                    <a:bodyPr/>
                    <a:lstStyle/>
                    <a:p>
                      <a:pPr indent="0" lvl="0" marL="0" marR="0" rtl="0" algn="ctr">
                        <a:lnSpc>
                          <a:spcPct val="65625"/>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20%</a:t>
                      </a:r>
                      <a:endParaRPr/>
                    </a:p>
                  </a:txBody>
                  <a:tcPr marT="0" marB="0" marR="6350" marL="6350" anchor="ctr"/>
                </a:tc>
                <a:tc>
                  <a:txBody>
                    <a:bodyPr/>
                    <a:lstStyle/>
                    <a:p>
                      <a:pPr indent="0" lvl="0" marL="0" marR="0" rtl="0" algn="ctr">
                        <a:lnSpc>
                          <a:spcPct val="56250"/>
                        </a:lnSpc>
                        <a:spcBef>
                          <a:spcPts val="0"/>
                        </a:spcBef>
                        <a:spcAft>
                          <a:spcPts val="0"/>
                        </a:spcAft>
                        <a:buNone/>
                      </a:pPr>
                      <a:r>
                        <a:rPr lang="en-US" sz="1600" u="none" cap="none" strike="noStrike">
                          <a:solidFill>
                            <a:schemeClr val="dk1"/>
                          </a:solidFill>
                          <a:latin typeface="Twentieth Century"/>
                          <a:ea typeface="Twentieth Century"/>
                          <a:cs typeface="Twentieth Century"/>
                          <a:sym typeface="Twentieth Century"/>
                        </a:rPr>
                        <a:t>Critical</a:t>
                      </a:r>
                      <a:endParaRPr/>
                    </a:p>
                  </a:txBody>
                  <a:tcPr marT="0" marB="0" marR="6350" marL="6350" anchor="ctr"/>
                </a:tc>
                <a:tc>
                  <a:txBody>
                    <a:bodyPr/>
                    <a:lstStyle/>
                    <a:p>
                      <a:pPr indent="0" lvl="0" marL="0" marR="0" rtl="0" algn="ctr">
                        <a:spcBef>
                          <a:spcPts val="0"/>
                        </a:spcBef>
                        <a:spcAft>
                          <a:spcPts val="0"/>
                        </a:spcAft>
                        <a:buNone/>
                      </a:pPr>
                      <a:r>
                        <a:t/>
                      </a:r>
                      <a:endParaRPr sz="1600" u="none" cap="none" strike="noStrike">
                        <a:solidFill>
                          <a:schemeClr val="dk1"/>
                        </a:solidFill>
                        <a:latin typeface="Twentieth Century"/>
                        <a:ea typeface="Twentieth Century"/>
                        <a:cs typeface="Twentieth Century"/>
                        <a:sym typeface="Twentieth Century"/>
                      </a:endParaRPr>
                    </a:p>
                  </a:txBody>
                  <a:tcPr marT="45725" marB="45725" marR="91450" marL="91450" anchor="ct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6.11DETAILED SCHEDULING</a:t>
            </a:r>
            <a:endParaRPr/>
          </a:p>
        </p:txBody>
      </p:sp>
      <p:sp>
        <p:nvSpPr>
          <p:cNvPr id="418" name="Google Shape;418;p54"/>
          <p:cNvSpPr txBox="1"/>
          <p:nvPr>
            <p:ph idx="1" type="body"/>
          </p:nvPr>
        </p:nvSpPr>
        <p:spPr>
          <a:xfrm>
            <a:off x="1024128" y="1948441"/>
            <a:ext cx="9720071" cy="4360919"/>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While scheduling the project, the manager has to estimate the time and resources of the project. All the activities in the project must be arranged in coherent sequence. The schedules must be continually updated because some uncertain problems may occur during the project life cycle. For new projects initial estimates can be made optimistically.</a:t>
            </a:r>
            <a:endParaRPr/>
          </a:p>
          <a:p>
            <a:pPr indent="-139700" lvl="0" marL="91440" rtl="0" algn="just">
              <a:lnSpc>
                <a:spcPct val="90000"/>
              </a:lnSpc>
              <a:spcBef>
                <a:spcPts val="1400"/>
              </a:spcBef>
              <a:spcAft>
                <a:spcPts val="0"/>
              </a:spcAft>
              <a:buSzPts val="2200"/>
              <a:buChar char=" "/>
            </a:pPr>
            <a:r>
              <a:rPr lang="en-US"/>
              <a:t>During the project scheduling the total work is separated into various small activities, time required for each activity must be determined by the project manager. For efficient performance some activities are conducted in parallel.</a:t>
            </a:r>
            <a:endParaRPr/>
          </a:p>
          <a:p>
            <a:pPr indent="0" lvl="0" marL="91440" rtl="0" algn="just">
              <a:lnSpc>
                <a:spcPct val="90000"/>
              </a:lnSpc>
              <a:spcBef>
                <a:spcPts val="1400"/>
              </a:spcBef>
              <a:spcAft>
                <a:spcPts val="0"/>
              </a:spcAft>
              <a:buSzPts val="2200"/>
              <a:buNone/>
            </a:pPr>
            <a:r>
              <a:t/>
            </a:r>
            <a:endParaRPr/>
          </a:p>
        </p:txBody>
      </p:sp>
      <p:pic>
        <p:nvPicPr>
          <p:cNvPr id="419" name="Google Shape;419;p54"/>
          <p:cNvPicPr preferRelativeResize="0"/>
          <p:nvPr/>
        </p:nvPicPr>
        <p:blipFill rotWithShape="1">
          <a:blip r:embed="rId3">
            <a:alphaModFix/>
          </a:blip>
          <a:srcRect b="0" l="0" r="0" t="0"/>
          <a:stretch/>
        </p:blipFill>
        <p:spPr>
          <a:xfrm>
            <a:off x="907750" y="5087388"/>
            <a:ext cx="10668000" cy="162929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25" name="Google Shape;425;p55"/>
          <p:cNvSpPr txBox="1"/>
          <p:nvPr>
            <p:ph idx="1" type="body"/>
          </p:nvPr>
        </p:nvSpPr>
        <p:spPr>
          <a:xfrm>
            <a:off x="1024128" y="1654233"/>
            <a:ext cx="9720071" cy="5386647"/>
          </a:xfrm>
          <a:prstGeom prst="rect">
            <a:avLst/>
          </a:prstGeom>
          <a:noFill/>
          <a:ln>
            <a:noFill/>
          </a:ln>
        </p:spPr>
        <p:txBody>
          <a:bodyPr anchorCtr="0" anchor="t" bIns="45700" lIns="45700" spcFirstLastPara="1" rIns="45700" wrap="square" tIns="45700">
            <a:normAutofit/>
          </a:bodyPr>
          <a:lstStyle/>
          <a:p>
            <a:pPr indent="-139700" lvl="0" marL="91440" rtl="0" algn="l">
              <a:lnSpc>
                <a:spcPct val="110000"/>
              </a:lnSpc>
              <a:spcBef>
                <a:spcPts val="0"/>
              </a:spcBef>
              <a:spcAft>
                <a:spcPts val="0"/>
              </a:spcAft>
              <a:buSzPts val="2200"/>
              <a:buChar char=" "/>
            </a:pPr>
            <a:r>
              <a:rPr lang="en-US"/>
              <a:t>The project manager should be aware of the fact that : Every stage of the project may not be problem-free. Some of the typical problems in project development stage are :</a:t>
            </a:r>
            <a:endParaRPr/>
          </a:p>
          <a:p>
            <a:pPr indent="-139700" lvl="0" marL="91440" rtl="0" algn="l">
              <a:lnSpc>
                <a:spcPct val="110000"/>
              </a:lnSpc>
              <a:spcBef>
                <a:spcPts val="1400"/>
              </a:spcBef>
              <a:spcAft>
                <a:spcPts val="0"/>
              </a:spcAft>
              <a:buSzPts val="2200"/>
              <a:buChar char=" "/>
            </a:pPr>
            <a:r>
              <a:rPr lang="en-US"/>
              <a:t>• People may leave or remain absent.</a:t>
            </a:r>
            <a:endParaRPr/>
          </a:p>
          <a:p>
            <a:pPr indent="-139700" lvl="0" marL="91440" rtl="0" algn="l">
              <a:lnSpc>
                <a:spcPct val="110000"/>
              </a:lnSpc>
              <a:spcBef>
                <a:spcPts val="1400"/>
              </a:spcBef>
              <a:spcAft>
                <a:spcPts val="0"/>
              </a:spcAft>
              <a:buSzPts val="2200"/>
              <a:buChar char=" "/>
            </a:pPr>
            <a:r>
              <a:rPr lang="en-US"/>
              <a:t>• Hardware may get failed.</a:t>
            </a:r>
            <a:endParaRPr/>
          </a:p>
          <a:p>
            <a:pPr indent="-139700" lvl="0" marL="91440" rtl="0" algn="l">
              <a:lnSpc>
                <a:spcPct val="110000"/>
              </a:lnSpc>
              <a:spcBef>
                <a:spcPts val="1400"/>
              </a:spcBef>
              <a:spcAft>
                <a:spcPts val="0"/>
              </a:spcAft>
              <a:buSzPts val="2200"/>
              <a:buChar char=" "/>
            </a:pPr>
            <a:r>
              <a:rPr lang="en-US"/>
              <a:t>• Software resource may not be available.</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31" name="Google Shape;431;p5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85000" lnSpcReduction="20000"/>
          </a:bodyPr>
          <a:lstStyle/>
          <a:p>
            <a:pPr indent="-129540" lvl="0" marL="91440" rtl="0" algn="l">
              <a:lnSpc>
                <a:spcPct val="110000"/>
              </a:lnSpc>
              <a:spcBef>
                <a:spcPts val="0"/>
              </a:spcBef>
              <a:spcAft>
                <a:spcPts val="0"/>
              </a:spcAft>
              <a:buSzPct val="100000"/>
              <a:buChar char=" "/>
            </a:pPr>
            <a:r>
              <a:rPr lang="en-US" sz="2400"/>
              <a:t>To accomplish the project within given schedule the required resources must be available when needed. Various resources required for the project are -</a:t>
            </a:r>
            <a:endParaRPr/>
          </a:p>
          <a:p>
            <a:pPr indent="-129540" lvl="0" marL="91440" rtl="0" algn="l">
              <a:lnSpc>
                <a:spcPct val="110000"/>
              </a:lnSpc>
              <a:spcBef>
                <a:spcPts val="1400"/>
              </a:spcBef>
              <a:spcAft>
                <a:spcPts val="0"/>
              </a:spcAft>
              <a:buSzPct val="100000"/>
              <a:buChar char=" "/>
            </a:pPr>
            <a:r>
              <a:rPr lang="en-US" sz="2400"/>
              <a:t>• Human effort</a:t>
            </a:r>
            <a:endParaRPr/>
          </a:p>
          <a:p>
            <a:pPr indent="-129540" lvl="0" marL="91440" rtl="0" algn="l">
              <a:lnSpc>
                <a:spcPct val="110000"/>
              </a:lnSpc>
              <a:spcBef>
                <a:spcPts val="1400"/>
              </a:spcBef>
              <a:spcAft>
                <a:spcPts val="0"/>
              </a:spcAft>
              <a:buSzPct val="100000"/>
              <a:buChar char=" "/>
            </a:pPr>
            <a:r>
              <a:rPr lang="en-US" sz="2400"/>
              <a:t>• Sufficient disk space on server</a:t>
            </a:r>
            <a:endParaRPr/>
          </a:p>
          <a:p>
            <a:pPr indent="-129540" lvl="0" marL="91440" rtl="0" algn="l">
              <a:lnSpc>
                <a:spcPct val="110000"/>
              </a:lnSpc>
              <a:spcBef>
                <a:spcPts val="1400"/>
              </a:spcBef>
              <a:spcAft>
                <a:spcPts val="0"/>
              </a:spcAft>
              <a:buSzPct val="100000"/>
              <a:buChar char=" "/>
            </a:pPr>
            <a:r>
              <a:rPr lang="en-US" sz="2400"/>
              <a:t>• Specialized hardware</a:t>
            </a:r>
            <a:endParaRPr/>
          </a:p>
          <a:p>
            <a:pPr indent="-129540" lvl="0" marL="91440" rtl="0" algn="l">
              <a:lnSpc>
                <a:spcPct val="110000"/>
              </a:lnSpc>
              <a:spcBef>
                <a:spcPts val="1400"/>
              </a:spcBef>
              <a:spcAft>
                <a:spcPts val="0"/>
              </a:spcAft>
              <a:buSzPct val="100000"/>
              <a:buChar char=" "/>
            </a:pPr>
            <a:r>
              <a:rPr lang="en-US" sz="2400"/>
              <a:t>• Software technology</a:t>
            </a:r>
            <a:endParaRPr/>
          </a:p>
          <a:p>
            <a:pPr indent="-129540" lvl="0" marL="91440" rtl="0" algn="l">
              <a:lnSpc>
                <a:spcPct val="110000"/>
              </a:lnSpc>
              <a:spcBef>
                <a:spcPts val="1400"/>
              </a:spcBef>
              <a:spcAft>
                <a:spcPts val="0"/>
              </a:spcAft>
              <a:buSzPct val="100000"/>
              <a:buChar char=" "/>
            </a:pPr>
            <a:r>
              <a:rPr lang="en-US" sz="2400"/>
              <a:t>• Travel allowance required by the project staff.</a:t>
            </a:r>
            <a:endParaRPr/>
          </a:p>
          <a:p>
            <a:pPr indent="-129540" lvl="0" marL="91440" rtl="0" algn="l">
              <a:lnSpc>
                <a:spcPct val="110000"/>
              </a:lnSpc>
              <a:spcBef>
                <a:spcPts val="1400"/>
              </a:spcBef>
              <a:spcAft>
                <a:spcPts val="0"/>
              </a:spcAft>
              <a:buSzPct val="100000"/>
              <a:buChar char=" "/>
            </a:pPr>
            <a:r>
              <a:rPr lang="en-US" sz="2400"/>
              <a:t>Project schedules are represented as the set of chart in which the work-breakdown structure and dependencies within various activities is represented.</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6.11.1 DEFINING TASK NETWORK</a:t>
            </a:r>
            <a:endParaRPr/>
          </a:p>
        </p:txBody>
      </p:sp>
      <p:sp>
        <p:nvSpPr>
          <p:cNvPr id="437" name="Google Shape;437;p57"/>
          <p:cNvSpPr txBox="1"/>
          <p:nvPr>
            <p:ph idx="1" type="body"/>
          </p:nvPr>
        </p:nvSpPr>
        <p:spPr>
          <a:xfrm>
            <a:off x="1024128" y="1775738"/>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 The task is a small unit of work.</a:t>
            </a:r>
            <a:endParaRPr/>
          </a:p>
          <a:p>
            <a:pPr indent="-139700" lvl="0" marL="91440" rtl="0" algn="l">
              <a:lnSpc>
                <a:spcPct val="90000"/>
              </a:lnSpc>
              <a:spcBef>
                <a:spcPts val="1400"/>
              </a:spcBef>
              <a:spcAft>
                <a:spcPts val="0"/>
              </a:spcAft>
              <a:buSzPts val="2200"/>
              <a:buChar char=" "/>
            </a:pPr>
            <a:r>
              <a:rPr lang="en-US"/>
              <a:t>• The task network or an activity network is a graphical representation, with :</a:t>
            </a:r>
            <a:endParaRPr/>
          </a:p>
          <a:p>
            <a:pPr indent="-139700" lvl="0" marL="91440" rtl="0" algn="l">
              <a:lnSpc>
                <a:spcPct val="90000"/>
              </a:lnSpc>
              <a:spcBef>
                <a:spcPts val="1400"/>
              </a:spcBef>
              <a:spcAft>
                <a:spcPts val="0"/>
              </a:spcAft>
              <a:buSzPts val="2200"/>
              <a:buChar char=" "/>
            </a:pPr>
            <a:r>
              <a:rPr lang="en-US"/>
              <a:t>Nodes corresponding to activities.</a:t>
            </a:r>
            <a:endParaRPr/>
          </a:p>
          <a:p>
            <a:pPr indent="-139700" lvl="0" marL="91440" rtl="0" algn="l">
              <a:lnSpc>
                <a:spcPct val="90000"/>
              </a:lnSpc>
              <a:spcBef>
                <a:spcPts val="1400"/>
              </a:spcBef>
              <a:spcAft>
                <a:spcPts val="0"/>
              </a:spcAft>
              <a:buSzPts val="2200"/>
              <a:buChar char=" "/>
            </a:pPr>
            <a:r>
              <a:rPr lang="en-US"/>
              <a:t>Tasks or activities are linked if there is a dependency between them.</a:t>
            </a:r>
            <a:endParaRPr/>
          </a:p>
          <a:p>
            <a:pPr indent="0" lvl="0" marL="91440" rtl="0" algn="l">
              <a:lnSpc>
                <a:spcPct val="90000"/>
              </a:lnSpc>
              <a:spcBef>
                <a:spcPts val="1400"/>
              </a:spcBef>
              <a:spcAft>
                <a:spcPts val="0"/>
              </a:spcAft>
              <a:buSzPts val="2200"/>
              <a:buNone/>
            </a:pPr>
            <a:r>
              <a:t/>
            </a:r>
            <a:endParaRPr/>
          </a:p>
        </p:txBody>
      </p:sp>
      <p:pic>
        <p:nvPicPr>
          <p:cNvPr descr="image18" id="438" name="Google Shape;438;p57"/>
          <p:cNvPicPr preferRelativeResize="0"/>
          <p:nvPr/>
        </p:nvPicPr>
        <p:blipFill rotWithShape="1">
          <a:blip r:embed="rId3">
            <a:alphaModFix/>
          </a:blip>
          <a:srcRect b="0" l="0" r="0" t="0"/>
          <a:stretch/>
        </p:blipFill>
        <p:spPr>
          <a:xfrm>
            <a:off x="1288474" y="3787418"/>
            <a:ext cx="9455726" cy="27813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44" name="Google Shape;444;p58"/>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 The task network definition helps project manager to understand the project work breakdown structure.</a:t>
            </a:r>
            <a:endParaRPr/>
          </a:p>
          <a:p>
            <a:pPr indent="-139700" lvl="0" marL="91440" rtl="0" algn="l">
              <a:lnSpc>
                <a:spcPct val="90000"/>
              </a:lnSpc>
              <a:spcBef>
                <a:spcPts val="1400"/>
              </a:spcBef>
              <a:spcAft>
                <a:spcPts val="0"/>
              </a:spcAft>
              <a:buSzPts val="2200"/>
              <a:buChar char=" "/>
            </a:pPr>
            <a:r>
              <a:rPr lang="en-US"/>
              <a:t>• The project manager should be aware of interdependencies among various tasks.</a:t>
            </a:r>
            <a:endParaRPr/>
          </a:p>
          <a:p>
            <a:pPr indent="-139700" lvl="0" marL="91440" rtl="0" algn="l">
              <a:lnSpc>
                <a:spcPct val="90000"/>
              </a:lnSpc>
              <a:spcBef>
                <a:spcPts val="1400"/>
              </a:spcBef>
              <a:spcAft>
                <a:spcPts val="0"/>
              </a:spcAft>
              <a:buSzPts val="2200"/>
              <a:buChar char=" "/>
            </a:pPr>
            <a:r>
              <a:rPr lang="en-US"/>
              <a:t>It should be aware of all those tasks which lie on the critical path.</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6.11.2 TIME LINE CHART</a:t>
            </a:r>
            <a:endParaRPr/>
          </a:p>
        </p:txBody>
      </p:sp>
      <p:sp>
        <p:nvSpPr>
          <p:cNvPr id="450" name="Google Shape;450;p59"/>
          <p:cNvSpPr txBox="1"/>
          <p:nvPr>
            <p:ph idx="1" type="body"/>
          </p:nvPr>
        </p:nvSpPr>
        <p:spPr>
          <a:xfrm>
            <a:off x="1024128" y="1837113"/>
            <a:ext cx="9720071" cy="4862945"/>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90000"/>
              </a:lnSpc>
              <a:spcBef>
                <a:spcPts val="0"/>
              </a:spcBef>
              <a:spcAft>
                <a:spcPts val="0"/>
              </a:spcAft>
              <a:buSzPct val="100000"/>
              <a:buChar char=" "/>
            </a:pPr>
            <a:r>
              <a:rPr lang="en-US"/>
              <a:t>• In software project scheduling the timeline chart is created. The purpose of timeline chart is to emphasize the scope of individual, task. Hence set of tasks are given as input to the time line chart.</a:t>
            </a:r>
            <a:endParaRPr/>
          </a:p>
          <a:p>
            <a:pPr indent="-129222" lvl="0" marL="91440" rtl="0" algn="l">
              <a:lnSpc>
                <a:spcPct val="90000"/>
              </a:lnSpc>
              <a:spcBef>
                <a:spcPts val="1400"/>
              </a:spcBef>
              <a:spcAft>
                <a:spcPts val="0"/>
              </a:spcAft>
              <a:buSzPct val="100000"/>
              <a:buChar char=" "/>
            </a:pPr>
            <a:r>
              <a:rPr lang="en-US"/>
              <a:t>• The time line chart is also called as Gant chart.</a:t>
            </a:r>
            <a:endParaRPr/>
          </a:p>
          <a:p>
            <a:pPr indent="-129222" lvl="0" marL="91440" rtl="0" algn="l">
              <a:lnSpc>
                <a:spcPct val="90000"/>
              </a:lnSpc>
              <a:spcBef>
                <a:spcPts val="1400"/>
              </a:spcBef>
              <a:spcAft>
                <a:spcPts val="0"/>
              </a:spcAft>
              <a:buSzPct val="100000"/>
              <a:buChar char=" "/>
            </a:pPr>
            <a:r>
              <a:rPr lang="en-US"/>
              <a:t>• The time line chart can be developed for entire project or it can be developed for individual functions.</a:t>
            </a:r>
            <a:endParaRPr/>
          </a:p>
          <a:p>
            <a:pPr indent="-129222" lvl="0" marL="91440" rtl="0" algn="l">
              <a:lnSpc>
                <a:spcPct val="90000"/>
              </a:lnSpc>
              <a:spcBef>
                <a:spcPts val="1400"/>
              </a:spcBef>
              <a:spcAft>
                <a:spcPts val="0"/>
              </a:spcAft>
              <a:buSzPct val="100000"/>
              <a:buChar char=" "/>
            </a:pPr>
            <a:r>
              <a:rPr lang="en-US"/>
              <a:t>• In time line chart</a:t>
            </a:r>
            <a:endParaRPr/>
          </a:p>
          <a:p>
            <a:pPr indent="-129222" lvl="0" marL="91440" rtl="0" algn="l">
              <a:lnSpc>
                <a:spcPct val="90000"/>
              </a:lnSpc>
              <a:spcBef>
                <a:spcPts val="1400"/>
              </a:spcBef>
              <a:spcAft>
                <a:spcPts val="0"/>
              </a:spcAft>
              <a:buSzPct val="100000"/>
              <a:buChar char=" "/>
            </a:pPr>
            <a:r>
              <a:rPr lang="en-US"/>
              <a:t>1) All the tasks are listed at the leftmost column.</a:t>
            </a:r>
            <a:endParaRPr/>
          </a:p>
          <a:p>
            <a:pPr indent="-129222" lvl="0" marL="91440" rtl="0" algn="l">
              <a:lnSpc>
                <a:spcPct val="90000"/>
              </a:lnSpc>
              <a:spcBef>
                <a:spcPts val="1400"/>
              </a:spcBef>
              <a:spcAft>
                <a:spcPts val="0"/>
              </a:spcAft>
              <a:buSzPct val="100000"/>
              <a:buChar char=" "/>
            </a:pPr>
            <a:r>
              <a:rPr lang="en-US"/>
              <a:t>2) The horizontal bars indicate the time required by the corresponding task.</a:t>
            </a:r>
            <a:endParaRPr/>
          </a:p>
          <a:p>
            <a:pPr indent="-129222" lvl="0" marL="91440" rtl="0" algn="l">
              <a:lnSpc>
                <a:spcPct val="90000"/>
              </a:lnSpc>
              <a:spcBef>
                <a:spcPts val="1400"/>
              </a:spcBef>
              <a:spcAft>
                <a:spcPts val="0"/>
              </a:spcAft>
              <a:buSzPct val="100000"/>
              <a:buChar char=" "/>
            </a:pPr>
            <a:r>
              <a:rPr lang="en-US"/>
              <a:t>3) When multiple horizontal bars occur at the same time on the calendar, then that means concurrency can be applied for performing the tasks.</a:t>
            </a:r>
            <a:endParaRPr/>
          </a:p>
          <a:p>
            <a:pPr indent="-129222" lvl="0" marL="91440" rtl="0" algn="l">
              <a:lnSpc>
                <a:spcPct val="90000"/>
              </a:lnSpc>
              <a:spcBef>
                <a:spcPts val="1400"/>
              </a:spcBef>
              <a:spcAft>
                <a:spcPts val="0"/>
              </a:spcAft>
              <a:buSzPct val="100000"/>
              <a:buChar char=" "/>
            </a:pPr>
            <a:r>
              <a:rPr lang="en-US"/>
              <a:t>4) The diamonds indicate the milestones.</a:t>
            </a:r>
            <a:endParaRPr/>
          </a:p>
          <a:p>
            <a:pPr indent="-129222" lvl="0" marL="91440" rtl="0" algn="l">
              <a:lnSpc>
                <a:spcPct val="90000"/>
              </a:lnSpc>
              <a:spcBef>
                <a:spcPts val="1400"/>
              </a:spcBef>
              <a:spcAft>
                <a:spcPts val="0"/>
              </a:spcAft>
              <a:buSzPct val="100000"/>
              <a:buChar char=" "/>
            </a:pPr>
            <a:r>
              <a:rPr lang="en-US"/>
              <a:t>• In most of the projects, after generation of time line chart the project tables are prepared. In project tables all the tasks are listed along with actual start and end dates and related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1087628" y="616966"/>
            <a:ext cx="9720000" cy="1499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22" name="Google Shape;122;p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100000"/>
              <a:buChar char=" "/>
            </a:pPr>
            <a:r>
              <a:rPr lang="en-US"/>
              <a:t>1.	</a:t>
            </a:r>
            <a:r>
              <a:rPr b="1" lang="en-US"/>
              <a:t>Technology</a:t>
            </a:r>
            <a:r>
              <a:rPr lang="en-US"/>
              <a:t>	</a:t>
            </a:r>
            <a:endParaRPr/>
          </a:p>
          <a:p>
            <a:pPr indent="-129222" lvl="0" marL="91440" rtl="0" algn="just">
              <a:lnSpc>
                <a:spcPct val="90000"/>
              </a:lnSpc>
              <a:spcBef>
                <a:spcPts val="1400"/>
              </a:spcBef>
              <a:spcAft>
                <a:spcPts val="0"/>
              </a:spcAft>
              <a:buSzPct val="100000"/>
              <a:buChar char=" "/>
            </a:pPr>
            <a:r>
              <a:rPr lang="en-US"/>
              <a:t>•	Is a project technically feasible?</a:t>
            </a:r>
            <a:endParaRPr/>
          </a:p>
          <a:p>
            <a:pPr indent="-129222" lvl="0" marL="91440" rtl="0" algn="just">
              <a:lnSpc>
                <a:spcPct val="90000"/>
              </a:lnSpc>
              <a:spcBef>
                <a:spcPts val="1400"/>
              </a:spcBef>
              <a:spcAft>
                <a:spcPts val="0"/>
              </a:spcAft>
              <a:buSzPct val="100000"/>
              <a:buChar char=" "/>
            </a:pPr>
            <a:r>
              <a:rPr lang="en-US"/>
              <a:t>•	Is it within the state of art?</a:t>
            </a:r>
            <a:endParaRPr/>
          </a:p>
          <a:p>
            <a:pPr indent="-129222" lvl="0" marL="91440" rtl="0" algn="just">
              <a:lnSpc>
                <a:spcPct val="90000"/>
              </a:lnSpc>
              <a:spcBef>
                <a:spcPts val="1400"/>
              </a:spcBef>
              <a:spcAft>
                <a:spcPts val="0"/>
              </a:spcAft>
              <a:buSzPct val="100000"/>
              <a:buChar char=" "/>
            </a:pPr>
            <a:r>
              <a:rPr lang="en-US"/>
              <a:t>•	Are the defects to be reduced to a level that satisfies the application's need?</a:t>
            </a:r>
            <a:endParaRPr/>
          </a:p>
          <a:p>
            <a:pPr indent="-129222" lvl="0" marL="91440" rtl="0" algn="just">
              <a:lnSpc>
                <a:spcPct val="90000"/>
              </a:lnSpc>
              <a:spcBef>
                <a:spcPts val="1400"/>
              </a:spcBef>
              <a:spcAft>
                <a:spcPts val="0"/>
              </a:spcAft>
              <a:buSzPct val="100000"/>
              <a:buChar char=" "/>
            </a:pPr>
            <a:r>
              <a:rPr lang="en-US"/>
              <a:t>2.	</a:t>
            </a:r>
            <a:r>
              <a:rPr b="1" lang="en-US"/>
              <a:t>Finance</a:t>
            </a:r>
            <a:endParaRPr/>
          </a:p>
          <a:p>
            <a:pPr indent="-129222" lvl="0" marL="91440" rtl="0" algn="just">
              <a:lnSpc>
                <a:spcPct val="90000"/>
              </a:lnSpc>
              <a:spcBef>
                <a:spcPts val="1400"/>
              </a:spcBef>
              <a:spcAft>
                <a:spcPts val="0"/>
              </a:spcAft>
              <a:buSzPct val="100000"/>
              <a:buChar char=" "/>
            </a:pPr>
            <a:r>
              <a:rPr lang="en-US"/>
              <a:t>•	Is it financially feasible?</a:t>
            </a:r>
            <a:endParaRPr/>
          </a:p>
          <a:p>
            <a:pPr indent="-129222" lvl="0" marL="91440" rtl="0" algn="just">
              <a:lnSpc>
                <a:spcPct val="90000"/>
              </a:lnSpc>
              <a:spcBef>
                <a:spcPts val="1400"/>
              </a:spcBef>
              <a:spcAft>
                <a:spcPts val="0"/>
              </a:spcAft>
              <a:buSzPct val="100000"/>
              <a:buChar char=" "/>
            </a:pPr>
            <a:r>
              <a:rPr lang="en-US"/>
              <a:t>•	Is the development cost completed at a cost of software organization, its client    	or market affordable?</a:t>
            </a:r>
            <a:endParaRPr/>
          </a:p>
          <a:p>
            <a:pPr indent="-129222" lvl="0" marL="91440" rtl="0" algn="just">
              <a:lnSpc>
                <a:spcPct val="90000"/>
              </a:lnSpc>
              <a:spcBef>
                <a:spcPts val="1400"/>
              </a:spcBef>
              <a:spcAft>
                <a:spcPts val="0"/>
              </a:spcAft>
              <a:buSzPct val="100000"/>
              <a:buChar char=" "/>
            </a:pPr>
            <a:r>
              <a:rPr lang="en-US"/>
              <a:t>•	Are the defects to be reduced to a level that satisfies the application's need?</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0"/>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456" name="Google Shape;456;p60"/>
          <p:cNvPicPr preferRelativeResize="0"/>
          <p:nvPr/>
        </p:nvPicPr>
        <p:blipFill rotWithShape="1">
          <a:blip r:embed="rId3">
            <a:alphaModFix/>
          </a:blip>
          <a:srcRect b="0" l="0" r="0" t="0"/>
          <a:stretch/>
        </p:blipFill>
        <p:spPr>
          <a:xfrm>
            <a:off x="937829" y="2285999"/>
            <a:ext cx="10675906" cy="4148983"/>
          </a:xfrm>
          <a:prstGeom prst="rect">
            <a:avLst/>
          </a:prstGeom>
          <a:noFill/>
          <a:ln>
            <a:noFill/>
          </a:ln>
        </p:spPr>
      </p:pic>
      <p:sp>
        <p:nvSpPr>
          <p:cNvPr id="457" name="Google Shape;457;p6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EXAMPLE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63" name="Google Shape;463;p61"/>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464" name="Google Shape;464;p61"/>
          <p:cNvPicPr preferRelativeResize="0"/>
          <p:nvPr/>
        </p:nvPicPr>
        <p:blipFill rotWithShape="1">
          <a:blip r:embed="rId3">
            <a:alphaModFix/>
          </a:blip>
          <a:srcRect b="0" l="0" r="0" t="0"/>
          <a:stretch/>
        </p:blipFill>
        <p:spPr>
          <a:xfrm>
            <a:off x="1024127" y="2286000"/>
            <a:ext cx="9720071" cy="38290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6.11.3 TRACKING SCHEDULE</a:t>
            </a:r>
            <a:endParaRPr/>
          </a:p>
        </p:txBody>
      </p:sp>
      <p:sp>
        <p:nvSpPr>
          <p:cNvPr id="470" name="Google Shape;470;p62"/>
          <p:cNvSpPr txBox="1"/>
          <p:nvPr>
            <p:ph idx="1" type="body"/>
          </p:nvPr>
        </p:nvSpPr>
        <p:spPr>
          <a:xfrm>
            <a:off x="1024128" y="1683521"/>
            <a:ext cx="9720071" cy="4625839"/>
          </a:xfrm>
          <a:prstGeom prst="rect">
            <a:avLst/>
          </a:prstGeom>
          <a:noFill/>
          <a:ln>
            <a:noFill/>
          </a:ln>
        </p:spPr>
        <p:txBody>
          <a:bodyPr anchorCtr="0" anchor="t" bIns="45700" lIns="45700" spcFirstLastPara="1" rIns="45700" wrap="square" tIns="45700">
            <a:normAutofit fontScale="77500" lnSpcReduction="20000"/>
          </a:bodyPr>
          <a:lstStyle/>
          <a:p>
            <a:pPr indent="-108267" lvl="0" marL="91440" rtl="0" algn="l">
              <a:lnSpc>
                <a:spcPct val="90000"/>
              </a:lnSpc>
              <a:spcBef>
                <a:spcPts val="0"/>
              </a:spcBef>
              <a:spcAft>
                <a:spcPts val="0"/>
              </a:spcAft>
              <a:buSzPct val="100000"/>
              <a:buChar char=" "/>
            </a:pPr>
            <a:r>
              <a:rPr lang="en-US"/>
              <a:t>Project schedule is the most important factor for software project manager. It is the duty of project manager to decide the project schedule and track the schedule.</a:t>
            </a:r>
            <a:endParaRPr/>
          </a:p>
          <a:p>
            <a:pPr indent="-108267" lvl="0" marL="91440" rtl="0" algn="l">
              <a:lnSpc>
                <a:spcPct val="90000"/>
              </a:lnSpc>
              <a:spcBef>
                <a:spcPts val="1400"/>
              </a:spcBef>
              <a:spcAft>
                <a:spcPts val="0"/>
              </a:spcAft>
              <a:buSzPct val="100000"/>
              <a:buChar char=" "/>
            </a:pPr>
            <a:r>
              <a:rPr lang="en-US"/>
              <a:t>Tracking the schedule means determine the tasks and milestones in the project as it proceeds.</a:t>
            </a:r>
            <a:endParaRPr/>
          </a:p>
          <a:p>
            <a:pPr indent="-108267" lvl="0" marL="91440" rtl="0" algn="l">
              <a:lnSpc>
                <a:spcPct val="90000"/>
              </a:lnSpc>
              <a:spcBef>
                <a:spcPts val="1400"/>
              </a:spcBef>
              <a:spcAft>
                <a:spcPts val="0"/>
              </a:spcAft>
              <a:buSzPct val="100000"/>
              <a:buChar char=" "/>
            </a:pPr>
            <a:r>
              <a:rPr lang="en-US"/>
              <a:t>Following are the various ways by which tracking of the project schedule can be done</a:t>
            </a:r>
            <a:endParaRPr/>
          </a:p>
          <a:p>
            <a:pPr indent="-108267" lvl="0" marL="91440" rtl="0" algn="l">
              <a:lnSpc>
                <a:spcPct val="90000"/>
              </a:lnSpc>
              <a:spcBef>
                <a:spcPts val="1400"/>
              </a:spcBef>
              <a:spcAft>
                <a:spcPts val="0"/>
              </a:spcAft>
              <a:buSzPct val="100000"/>
              <a:buChar char=" "/>
            </a:pPr>
            <a:r>
              <a:rPr lang="en-US"/>
              <a:t>1. Conduct periodic meetings. In this meeting various problems related to the project get dismissed. The progress of the project is reported to the project manager.</a:t>
            </a:r>
            <a:endParaRPr/>
          </a:p>
          <a:p>
            <a:pPr indent="-108267" lvl="0" marL="91440" rtl="0" algn="l">
              <a:lnSpc>
                <a:spcPct val="90000"/>
              </a:lnSpc>
              <a:spcBef>
                <a:spcPts val="1400"/>
              </a:spcBef>
              <a:spcAft>
                <a:spcPts val="0"/>
              </a:spcAft>
              <a:buSzPct val="100000"/>
              <a:buChar char=" "/>
            </a:pPr>
            <a:r>
              <a:rPr lang="en-US"/>
              <a:t>2. Evaluate results of all the project reviews.</a:t>
            </a:r>
            <a:endParaRPr/>
          </a:p>
          <a:p>
            <a:pPr indent="-108267" lvl="0" marL="91440" rtl="0" algn="l">
              <a:lnSpc>
                <a:spcPct val="90000"/>
              </a:lnSpc>
              <a:spcBef>
                <a:spcPts val="1400"/>
              </a:spcBef>
              <a:spcAft>
                <a:spcPts val="0"/>
              </a:spcAft>
              <a:buSzPct val="100000"/>
              <a:buChar char=" "/>
            </a:pPr>
            <a:r>
              <a:rPr lang="en-US"/>
              <a:t>3. Compare 'actual start date' and 'scheduled start date' of each of the project task.</a:t>
            </a:r>
            <a:endParaRPr/>
          </a:p>
          <a:p>
            <a:pPr indent="-108267" lvl="0" marL="91440" rtl="0" algn="l">
              <a:lnSpc>
                <a:spcPct val="90000"/>
              </a:lnSpc>
              <a:spcBef>
                <a:spcPts val="1400"/>
              </a:spcBef>
              <a:spcAft>
                <a:spcPts val="0"/>
              </a:spcAft>
              <a:buSzPct val="100000"/>
              <a:buChar char=" "/>
            </a:pPr>
            <a:r>
              <a:rPr lang="en-US"/>
              <a:t>4. Determine if the milestones of the project is achieved on scheduled date.</a:t>
            </a:r>
            <a:endParaRPr/>
          </a:p>
          <a:p>
            <a:pPr indent="-108267" lvl="0" marL="91440" rtl="0" algn="l">
              <a:lnSpc>
                <a:spcPct val="90000"/>
              </a:lnSpc>
              <a:spcBef>
                <a:spcPts val="1400"/>
              </a:spcBef>
              <a:spcAft>
                <a:spcPts val="0"/>
              </a:spcAft>
              <a:buSzPct val="100000"/>
              <a:buChar char=" "/>
            </a:pPr>
            <a:r>
              <a:rPr lang="en-US"/>
              <a:t>5. Meet informally the software beginners. This will help the project manager to solve many problems. This meeting will also be helpful for assessing the project progress.</a:t>
            </a:r>
            <a:endParaRPr/>
          </a:p>
          <a:p>
            <a:pPr indent="-108267" lvl="0" marL="91440" rtl="0" algn="l">
              <a:lnSpc>
                <a:spcPct val="90000"/>
              </a:lnSpc>
              <a:spcBef>
                <a:spcPts val="1400"/>
              </a:spcBef>
              <a:spcAft>
                <a:spcPts val="0"/>
              </a:spcAft>
              <a:buSzPct val="100000"/>
              <a:buChar char=" "/>
            </a:pPr>
            <a:r>
              <a:rPr lang="en-US"/>
              <a:t>6. Assess the progress of the project quantitatively.</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76" name="Google Shape;476;p63"/>
          <p:cNvSpPr txBox="1"/>
          <p:nvPr>
            <p:ph idx="1" type="body"/>
          </p:nvPr>
        </p:nvSpPr>
        <p:spPr>
          <a:xfrm>
            <a:off x="1024128" y="1935621"/>
            <a:ext cx="9720071" cy="4251533"/>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100000"/>
              <a:buChar char=" "/>
            </a:pPr>
            <a:r>
              <a:rPr lang="en-US"/>
              <a:t>Thus for tracking the schedule of the project the project manager should be an experienced person. In fact project manager is the only responsible person who is controlling the software project. When some problems occur in the project then addition resources may be demanded, skilled and experienced staff may be employed or project schedule can be redefined. For handling the severe deadlines, project manager uses a technique of time boxing. In this technique it is understood that the complete product cannot be delivered on given time. Part by part i.e. in the series of increments the product can be delivered to the customer. The project manager uses time box technique means he is associating each task with a box. That means each task is put in a "</a:t>
            </a:r>
            <a:r>
              <a:rPr b="1" lang="en-US"/>
              <a:t>time box</a:t>
            </a:r>
            <a:r>
              <a:rPr lang="en-US"/>
              <a:t>" and within that time frame each task must be completed. When the current task reaches to boundary of its time box, then tire next task must be started (even if current task is remaining incomplete). Some researchers had argued upon - leaving The task incomplete when current task reaches to the boundary but for this argument the counterpart is that even if the task is remaining incomplete it reaches to almost completion stage and remaining part of it can be completed in the next successive increment.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6.11.4 EARNED VALUE ANALYSIS</a:t>
            </a:r>
            <a:endParaRPr/>
          </a:p>
        </p:txBody>
      </p:sp>
      <p:sp>
        <p:nvSpPr>
          <p:cNvPr id="482" name="Google Shape;482;p64"/>
          <p:cNvSpPr txBox="1"/>
          <p:nvPr>
            <p:ph idx="1" type="body"/>
          </p:nvPr>
        </p:nvSpPr>
        <p:spPr>
          <a:xfrm>
            <a:off x="1024128" y="2286000"/>
            <a:ext cx="10085405"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 Earned Value Analysis (EVA) is technique of performing quantitative analysis of the software project.</a:t>
            </a:r>
            <a:endParaRPr/>
          </a:p>
          <a:p>
            <a:pPr indent="-139700" lvl="0" marL="91440" rtl="0" algn="l">
              <a:lnSpc>
                <a:spcPct val="90000"/>
              </a:lnSpc>
              <a:spcBef>
                <a:spcPts val="1400"/>
              </a:spcBef>
              <a:spcAft>
                <a:spcPts val="0"/>
              </a:spcAft>
              <a:buSzPts val="2200"/>
              <a:buChar char=" "/>
            </a:pPr>
            <a:r>
              <a:rPr lang="en-US"/>
              <a:t>• Earned value system provides a common value scale for every task of software project.</a:t>
            </a:r>
            <a:endParaRPr/>
          </a:p>
          <a:p>
            <a:pPr indent="-139700" lvl="0" marL="91440" rtl="0" algn="l">
              <a:lnSpc>
                <a:spcPct val="90000"/>
              </a:lnSpc>
              <a:spcBef>
                <a:spcPts val="1400"/>
              </a:spcBef>
              <a:spcAft>
                <a:spcPts val="0"/>
              </a:spcAft>
              <a:buSzPts val="2200"/>
              <a:buChar char=" "/>
            </a:pPr>
            <a:r>
              <a:rPr lang="en-US"/>
              <a:t>• The EVA acts as a measure for software project progress.</a:t>
            </a:r>
            <a:endParaRPr/>
          </a:p>
          <a:p>
            <a:pPr indent="-139700" lvl="0" marL="91440" rtl="0" algn="l">
              <a:lnSpc>
                <a:spcPct val="90000"/>
              </a:lnSpc>
              <a:spcBef>
                <a:spcPts val="1400"/>
              </a:spcBef>
              <a:spcAft>
                <a:spcPts val="0"/>
              </a:spcAft>
              <a:buSzPts val="2200"/>
              <a:buChar char=" "/>
            </a:pPr>
            <a:r>
              <a:rPr lang="en-US"/>
              <a:t>• With the help of quantitative analysis in EVA, we can know how much percentage of the project is completed.</a:t>
            </a:r>
            <a:endParaRPr/>
          </a:p>
          <a:p>
            <a:pPr indent="-139700" lvl="0" marL="91440" rtl="0" algn="l">
              <a:lnSpc>
                <a:spcPct val="90000"/>
              </a:lnSpc>
              <a:spcBef>
                <a:spcPts val="1400"/>
              </a:spcBef>
              <a:spcAft>
                <a:spcPts val="0"/>
              </a:spcAft>
              <a:buSzPts val="2200"/>
              <a:buChar char=" "/>
            </a:pPr>
            <a:r>
              <a:rPr lang="en-US"/>
              <a:t>• The earned value analysis can be made using following steps.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88" name="Google Shape;488;p65"/>
          <p:cNvSpPr txBox="1"/>
          <p:nvPr>
            <p:ph idx="1" type="body"/>
          </p:nvPr>
        </p:nvSpPr>
        <p:spPr>
          <a:xfrm>
            <a:off x="1024128" y="1905712"/>
            <a:ext cx="9720071" cy="4403648"/>
          </a:xfrm>
          <a:prstGeom prst="rect">
            <a:avLst/>
          </a:prstGeom>
          <a:noFill/>
          <a:ln>
            <a:noFill/>
          </a:ln>
        </p:spPr>
        <p:txBody>
          <a:bodyPr anchorCtr="0" anchor="t" bIns="45700" lIns="45700" spcFirstLastPara="1" rIns="45700" wrap="square" tIns="45700">
            <a:normAutofit fontScale="92500" lnSpcReduction="20000"/>
          </a:bodyPr>
          <a:lstStyle/>
          <a:p>
            <a:pPr indent="-457200" lvl="0" marL="457200" rtl="0" algn="just">
              <a:lnSpc>
                <a:spcPct val="90000"/>
              </a:lnSpc>
              <a:spcBef>
                <a:spcPts val="0"/>
              </a:spcBef>
              <a:spcAft>
                <a:spcPts val="0"/>
              </a:spcAft>
              <a:buSzPct val="100000"/>
              <a:buFont typeface="Twentieth Century"/>
              <a:buAutoNum type="arabicPeriod"/>
            </a:pPr>
            <a:r>
              <a:rPr lang="en-US"/>
              <a:t>The </a:t>
            </a:r>
            <a:r>
              <a:rPr b="1" lang="en-US"/>
              <a:t>budgeted cost of work scheduled</a:t>
            </a:r>
            <a:r>
              <a:rPr lang="en-US"/>
              <a:t> (BCWS) is an estimated cost for the work that has been scheduled. This value is obtained for every individual task in the software project. In this activity the work of each software engineering task is planned. The BCWS</a:t>
            </a:r>
            <a:r>
              <a:rPr baseline="-25000" lang="en-US"/>
              <a:t>i</a:t>
            </a:r>
            <a:r>
              <a:rPr lang="en-US"/>
              <a:t> is the effort planned for work task i. Hence at every point in the progress of project the BCWS</a:t>
            </a:r>
            <a:r>
              <a:rPr baseline="-25000" lang="en-US"/>
              <a:t>i</a:t>
            </a:r>
            <a:r>
              <a:rPr lang="en-US"/>
              <a:t> are calculated and the total cost is the summation of all the BCWS</a:t>
            </a:r>
            <a:r>
              <a:rPr baseline="-25000" lang="en-US"/>
              <a:t>i</a:t>
            </a:r>
            <a:r>
              <a:rPr lang="en-US"/>
              <a:t> .</a:t>
            </a:r>
            <a:endParaRPr/>
          </a:p>
          <a:p>
            <a:pPr indent="-457200" lvl="0" marL="457200" rtl="0" algn="just">
              <a:lnSpc>
                <a:spcPct val="90000"/>
              </a:lnSpc>
              <a:spcBef>
                <a:spcPts val="1400"/>
              </a:spcBef>
              <a:spcAft>
                <a:spcPts val="0"/>
              </a:spcAft>
              <a:buSzPct val="100000"/>
              <a:buFont typeface="Twentieth Century"/>
              <a:buAutoNum type="arabicPeriod"/>
            </a:pPr>
            <a:r>
              <a:rPr lang="en-US"/>
              <a:t>At the completion of the project the BCWS values for all work tasks are summed to derive the budget of the project The calculation of </a:t>
            </a:r>
            <a:r>
              <a:rPr b="1" lang="en-US"/>
              <a:t>budgeted actual cost</a:t>
            </a:r>
            <a:r>
              <a:rPr lang="en-US"/>
              <a:t> (BAC) is</a:t>
            </a:r>
            <a:endParaRPr/>
          </a:p>
          <a:p>
            <a:pPr indent="0" lvl="0" marL="0" rtl="0" algn="just">
              <a:lnSpc>
                <a:spcPct val="90000"/>
              </a:lnSpc>
              <a:spcBef>
                <a:spcPts val="1400"/>
              </a:spcBef>
              <a:spcAft>
                <a:spcPts val="0"/>
              </a:spcAft>
              <a:buSzPct val="100000"/>
              <a:buNone/>
            </a:pPr>
            <a:r>
              <a:rPr lang="en-US"/>
              <a:t>                      BAC =	</a:t>
            </a:r>
            <a:r>
              <a:rPr b="1" lang="en-US"/>
              <a:t> ∑  </a:t>
            </a:r>
            <a:r>
              <a:rPr lang="en-US"/>
              <a:t>BCWS</a:t>
            </a:r>
            <a:r>
              <a:rPr baseline="-25000" lang="en-US"/>
              <a:t>i</a:t>
            </a:r>
            <a:r>
              <a:rPr lang="en-US"/>
              <a:t> for all the tasks i.</a:t>
            </a:r>
            <a:endParaRPr/>
          </a:p>
          <a:p>
            <a:pPr indent="-457200" lvl="0" marL="457200" rtl="0" algn="just">
              <a:lnSpc>
                <a:spcPct val="90000"/>
              </a:lnSpc>
              <a:spcBef>
                <a:spcPts val="1400"/>
              </a:spcBef>
              <a:spcAft>
                <a:spcPts val="0"/>
              </a:spcAft>
              <a:buSzPct val="100000"/>
              <a:buFont typeface="Twentieth Century"/>
              <a:buAutoNum type="arabicPeriod" startAt="3"/>
            </a:pPr>
            <a:r>
              <a:rPr lang="en-US"/>
              <a:t>Then </a:t>
            </a:r>
            <a:r>
              <a:rPr b="1" lang="en-US"/>
              <a:t>budgeted cost of work performed </a:t>
            </a:r>
            <a:r>
              <a:rPr lang="en-US"/>
              <a:t>(BCWP) is computed. The value of BCWP is the sum of all the BCWS values of all the corresponding tasks that have actually been completed by a point in time on the project schedule.</a:t>
            </a:r>
            <a:endParaRPr/>
          </a:p>
          <a:p>
            <a:pPr indent="0" lvl="0" marL="0" rtl="0" algn="just">
              <a:lnSpc>
                <a:spcPct val="90000"/>
              </a:lnSpc>
              <a:spcBef>
                <a:spcPts val="1400"/>
              </a:spcBef>
              <a:spcAft>
                <a:spcPts val="0"/>
              </a:spcAft>
              <a:buSzPct val="100000"/>
              <a:buNone/>
            </a:pPr>
            <a:r>
              <a:rPr lang="en-US"/>
              <a:t>• The difference between BCWS and BCWP is that BCWS represents Values for the project activities that are planned / and BCWP represents the values of the project activities that are completed.</a:t>
            </a:r>
            <a:endParaRPr/>
          </a:p>
          <a:p>
            <a:pPr indent="0" lvl="0" marL="0" rtl="0" algn="just">
              <a:lnSpc>
                <a:spcPct val="90000"/>
              </a:lnSpc>
              <a:spcBef>
                <a:spcPts val="1400"/>
              </a:spcBef>
              <a:spcAft>
                <a:spcPts val="0"/>
              </a:spcAft>
              <a:buSzPct val="1000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6"/>
          <p:cNvSpPr txBox="1"/>
          <p:nvPr>
            <p:ph type="title"/>
          </p:nvPr>
        </p:nvSpPr>
        <p:spPr>
          <a:xfrm>
            <a:off x="1015582" y="0"/>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494" name="Google Shape;494;p66"/>
          <p:cNvSpPr txBox="1"/>
          <p:nvPr>
            <p:ph idx="1" type="body"/>
          </p:nvPr>
        </p:nvSpPr>
        <p:spPr>
          <a:xfrm>
            <a:off x="930125" y="914400"/>
            <a:ext cx="9720071" cy="5042019"/>
          </a:xfrm>
          <a:prstGeom prst="rect">
            <a:avLst/>
          </a:prstGeom>
          <a:noFill/>
          <a:ln>
            <a:noFill/>
          </a:ln>
        </p:spPr>
        <p:txBody>
          <a:bodyPr anchorCtr="0" anchor="t" bIns="45700" lIns="45700" spcFirstLastPara="1" rIns="45700" wrap="square" tIns="45700">
            <a:noAutofit/>
          </a:bodyPr>
          <a:lstStyle/>
          <a:p>
            <a:pPr indent="-127000" lvl="0" marL="91440" rtl="0" algn="l">
              <a:lnSpc>
                <a:spcPct val="90000"/>
              </a:lnSpc>
              <a:spcBef>
                <a:spcPts val="0"/>
              </a:spcBef>
              <a:spcAft>
                <a:spcPts val="0"/>
              </a:spcAft>
              <a:buSzPts val="2000"/>
              <a:buChar char=" "/>
            </a:pPr>
            <a:r>
              <a:rPr lang="en-US" sz="2000"/>
              <a:t>• Various types of computations in EVA are given as follows</a:t>
            </a:r>
            <a:endParaRPr/>
          </a:p>
          <a:p>
            <a:pPr indent="-127000" lvl="0" marL="91440" rtl="0" algn="l">
              <a:lnSpc>
                <a:spcPct val="90000"/>
              </a:lnSpc>
              <a:spcBef>
                <a:spcPts val="1400"/>
              </a:spcBef>
              <a:spcAft>
                <a:spcPts val="0"/>
              </a:spcAft>
              <a:buSzPts val="2000"/>
              <a:buChar char=" "/>
            </a:pPr>
            <a:r>
              <a:rPr lang="en-US" sz="2000"/>
              <a:t>                     1.   SPI = BCWP/BCWS</a:t>
            </a:r>
            <a:endParaRPr/>
          </a:p>
          <a:p>
            <a:pPr indent="-127000" lvl="0" marL="91440" rtl="0" algn="l">
              <a:lnSpc>
                <a:spcPct val="90000"/>
              </a:lnSpc>
              <a:spcBef>
                <a:spcPts val="1400"/>
              </a:spcBef>
              <a:spcAft>
                <a:spcPts val="0"/>
              </a:spcAft>
              <a:buSzPts val="2000"/>
              <a:buChar char=" "/>
            </a:pPr>
            <a:r>
              <a:rPr lang="en-US" sz="2000"/>
              <a:t>Where SPI is the software performance index. It represents the project efficiency. If the value of SPI is 1.0 .then it represents that execution of project is very efficient.</a:t>
            </a:r>
            <a:endParaRPr/>
          </a:p>
          <a:p>
            <a:pPr indent="-127000" lvl="0" marL="91440" rtl="0" algn="l">
              <a:lnSpc>
                <a:spcPct val="90000"/>
              </a:lnSpc>
              <a:spcBef>
                <a:spcPts val="1400"/>
              </a:spcBef>
              <a:spcAft>
                <a:spcPts val="0"/>
              </a:spcAft>
              <a:buSzPts val="2000"/>
              <a:buChar char=" "/>
            </a:pPr>
            <a:r>
              <a:rPr lang="en-US" sz="2000"/>
              <a:t>                    2.    SV= BCWP-BCWS</a:t>
            </a:r>
            <a:endParaRPr/>
          </a:p>
          <a:p>
            <a:pPr indent="-127000" lvl="0" marL="91440" rtl="0" algn="l">
              <a:lnSpc>
                <a:spcPct val="90000"/>
              </a:lnSpc>
              <a:spcBef>
                <a:spcPts val="1400"/>
              </a:spcBef>
              <a:spcAft>
                <a:spcPts val="0"/>
              </a:spcAft>
              <a:buSzPts val="2000"/>
              <a:buChar char=" "/>
            </a:pPr>
            <a:r>
              <a:rPr lang="en-US" sz="2000"/>
              <a:t>Where SV indicates the scheduled variance.</a:t>
            </a:r>
            <a:endParaRPr/>
          </a:p>
          <a:p>
            <a:pPr indent="-127000" lvl="0" marL="91440" rtl="0" algn="l">
              <a:lnSpc>
                <a:spcPct val="90000"/>
              </a:lnSpc>
              <a:spcBef>
                <a:spcPts val="1400"/>
              </a:spcBef>
              <a:spcAft>
                <a:spcPts val="0"/>
              </a:spcAft>
              <a:buSzPts val="2000"/>
              <a:buChar char=" "/>
            </a:pPr>
            <a:r>
              <a:rPr lang="en-US" sz="2000"/>
              <a:t>3. Project scheduled for completion = BCWS/BAC</a:t>
            </a:r>
            <a:endParaRPr/>
          </a:p>
          <a:p>
            <a:pPr indent="-127000" lvl="0" marL="91440" rtl="0" algn="l">
              <a:lnSpc>
                <a:spcPct val="90000"/>
              </a:lnSpc>
              <a:spcBef>
                <a:spcPts val="1400"/>
              </a:spcBef>
              <a:spcAft>
                <a:spcPts val="0"/>
              </a:spcAft>
              <a:buSzPts val="2000"/>
              <a:buChar char=" "/>
            </a:pPr>
            <a:r>
              <a:rPr lang="en-US" sz="2000"/>
              <a:t>Where project scheduled for completion indicates the percentage of work which should be completed by time t :</a:t>
            </a:r>
            <a:endParaRPr/>
          </a:p>
          <a:p>
            <a:pPr indent="-127000" lvl="0" marL="91440" rtl="0" algn="l">
              <a:lnSpc>
                <a:spcPct val="90000"/>
              </a:lnSpc>
              <a:spcBef>
                <a:spcPts val="1400"/>
              </a:spcBef>
              <a:spcAft>
                <a:spcPts val="0"/>
              </a:spcAft>
              <a:buSzPts val="2000"/>
              <a:buChar char=" "/>
            </a:pPr>
            <a:r>
              <a:rPr lang="en-US" sz="2000"/>
              <a:t>Percent complete = BCWP/BAC</a:t>
            </a:r>
            <a:endParaRPr/>
          </a:p>
          <a:p>
            <a:pPr indent="-127000" lvl="0" marL="91440" rtl="0" algn="l">
              <a:lnSpc>
                <a:spcPct val="90000"/>
              </a:lnSpc>
              <a:spcBef>
                <a:spcPts val="1400"/>
              </a:spcBef>
              <a:spcAft>
                <a:spcPts val="0"/>
              </a:spcAft>
              <a:buSzPts val="2000"/>
              <a:buChar char=" "/>
            </a:pPr>
            <a:r>
              <a:rPr lang="en-US" sz="2000"/>
              <a:t>Percent complete represents the percent of project which is actually completed by time t.</a:t>
            </a:r>
            <a:endParaRPr/>
          </a:p>
          <a:p>
            <a:pPr indent="-127000" lvl="0" marL="91440" rtl="0" algn="l">
              <a:lnSpc>
                <a:spcPct val="90000"/>
              </a:lnSpc>
              <a:spcBef>
                <a:spcPts val="1400"/>
              </a:spcBef>
              <a:spcAft>
                <a:spcPts val="0"/>
              </a:spcAft>
              <a:buSzPts val="2000"/>
              <a:buChar char=" "/>
            </a:pPr>
            <a:r>
              <a:rPr lang="en-US" sz="2000"/>
              <a:t>4. ACWP = </a:t>
            </a:r>
            <a:r>
              <a:rPr b="1" lang="en-US" sz="2000"/>
              <a:t>∑ </a:t>
            </a:r>
            <a:r>
              <a:rPr lang="en-US" sz="2000"/>
              <a:t>Efforts expended on work task that have been completed by time t.</a:t>
            </a:r>
            <a:endParaRPr/>
          </a:p>
          <a:p>
            <a:pPr indent="-127000" lvl="0" marL="91440" rtl="0" algn="l">
              <a:lnSpc>
                <a:spcPct val="90000"/>
              </a:lnSpc>
              <a:spcBef>
                <a:spcPts val="1400"/>
              </a:spcBef>
              <a:spcAft>
                <a:spcPts val="0"/>
              </a:spcAft>
              <a:buSzPts val="2000"/>
              <a:buChar char=" "/>
            </a:pPr>
            <a:r>
              <a:rPr lang="en-US" sz="2000"/>
              <a:t>Where ACWP refers to Actual Cost Work Performance. This value helps in computing the cost factor of the project.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500" name="Google Shape;500;p6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CPI = BCWP/ACWP</a:t>
            </a:r>
            <a:endParaRPr/>
          </a:p>
          <a:p>
            <a:pPr indent="-139700" lvl="0" marL="91440" rtl="0" algn="l">
              <a:lnSpc>
                <a:spcPct val="90000"/>
              </a:lnSpc>
              <a:spcBef>
                <a:spcPts val="1400"/>
              </a:spcBef>
              <a:spcAft>
                <a:spcPts val="0"/>
              </a:spcAft>
              <a:buSzPts val="2200"/>
              <a:buChar char=" "/>
            </a:pPr>
            <a:r>
              <a:rPr lang="en-US"/>
              <a:t>Where CPI indicates the cost performance index. This value represents whether the performance of project is within the defined budget or not The value 1.0 indicates that the project is within the defined budget</a:t>
            </a:r>
            <a:endParaRPr/>
          </a:p>
          <a:p>
            <a:pPr indent="-139700" lvl="0" marL="91440" rtl="0" algn="l">
              <a:lnSpc>
                <a:spcPct val="90000"/>
              </a:lnSpc>
              <a:spcBef>
                <a:spcPts val="1400"/>
              </a:spcBef>
              <a:spcAft>
                <a:spcPts val="0"/>
              </a:spcAft>
              <a:buSzPts val="2200"/>
              <a:buChar char=" "/>
            </a:pPr>
            <a:r>
              <a:rPr lang="en-US"/>
              <a:t>Thus EVA helps in identifying the project performance, cost of performance and project scheduling difficulties. This ultimately helps the project manager to take the appropriate corrective actions.</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6.11.5 ERROR TRACKING</a:t>
            </a:r>
            <a:endParaRPr/>
          </a:p>
        </p:txBody>
      </p:sp>
      <p:sp>
        <p:nvSpPr>
          <p:cNvPr id="506" name="Google Shape;506;p68"/>
          <p:cNvSpPr txBox="1"/>
          <p:nvPr>
            <p:ph idx="1" type="body"/>
          </p:nvPr>
        </p:nvSpPr>
        <p:spPr>
          <a:xfrm>
            <a:off x="1024128" y="1726249"/>
            <a:ext cx="9720071" cy="4896741"/>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100000"/>
              <a:buChar char=" "/>
            </a:pPr>
            <a:r>
              <a:rPr lang="en-US"/>
              <a:t>• While developing the software project many work products such as SRS, design document, source code are being created. Along with these work products many errors may get generated. Project manager has to identify all these errors to bring quality software.</a:t>
            </a:r>
            <a:endParaRPr/>
          </a:p>
          <a:p>
            <a:pPr indent="-129222" lvl="0" marL="91440" rtl="0" algn="just">
              <a:lnSpc>
                <a:spcPct val="90000"/>
              </a:lnSpc>
              <a:spcBef>
                <a:spcPts val="1400"/>
              </a:spcBef>
              <a:spcAft>
                <a:spcPts val="0"/>
              </a:spcAft>
              <a:buSzPct val="100000"/>
              <a:buChar char=" "/>
            </a:pPr>
            <a:r>
              <a:rPr lang="en-US"/>
              <a:t>• Error tracking is a process of assessing the status of the software project</a:t>
            </a:r>
            <a:endParaRPr/>
          </a:p>
          <a:p>
            <a:pPr indent="-129222" lvl="0" marL="91440" rtl="0" algn="just">
              <a:lnSpc>
                <a:spcPct val="90000"/>
              </a:lnSpc>
              <a:spcBef>
                <a:spcPts val="1400"/>
              </a:spcBef>
              <a:spcAft>
                <a:spcPts val="0"/>
              </a:spcAft>
              <a:buSzPct val="100000"/>
              <a:buChar char=" "/>
            </a:pPr>
            <a:r>
              <a:rPr lang="en-US"/>
              <a:t>• The software team performs the formal technical reviews to test the software developed. In this review various errors are identified and corrected. </a:t>
            </a:r>
            <a:r>
              <a:rPr b="1" lang="en-US"/>
              <a:t>Any errors that remain uncovered and are found in later tasks are called defects.</a:t>
            </a:r>
            <a:endParaRPr/>
          </a:p>
          <a:p>
            <a:pPr indent="-129222" lvl="0" marL="91440" rtl="0" algn="just">
              <a:lnSpc>
                <a:spcPct val="90000"/>
              </a:lnSpc>
              <a:spcBef>
                <a:spcPts val="1400"/>
              </a:spcBef>
              <a:spcAft>
                <a:spcPts val="0"/>
              </a:spcAft>
              <a:buSzPct val="100000"/>
              <a:buChar char=" "/>
            </a:pPr>
            <a:r>
              <a:rPr lang="en-US"/>
              <a:t>• The defect removal efficiency can be defined as</a:t>
            </a:r>
            <a:endParaRPr/>
          </a:p>
          <a:p>
            <a:pPr indent="-129222" lvl="0" marL="91440" rtl="0" algn="just">
              <a:lnSpc>
                <a:spcPct val="90000"/>
              </a:lnSpc>
              <a:spcBef>
                <a:spcPts val="1400"/>
              </a:spcBef>
              <a:spcAft>
                <a:spcPts val="0"/>
              </a:spcAft>
              <a:buSzPct val="100000"/>
              <a:buChar char=" "/>
            </a:pPr>
            <a:r>
              <a:rPr lang="en-US"/>
              <a:t>DRE = E/(E+D)</a:t>
            </a:r>
            <a:endParaRPr/>
          </a:p>
          <a:p>
            <a:pPr indent="-129222" lvl="0" marL="91440" rtl="0" algn="just">
              <a:lnSpc>
                <a:spcPct val="90000"/>
              </a:lnSpc>
              <a:spcBef>
                <a:spcPts val="1400"/>
              </a:spcBef>
              <a:spcAft>
                <a:spcPts val="0"/>
              </a:spcAft>
              <a:buSzPct val="100000"/>
              <a:buChar char=" "/>
            </a:pPr>
            <a:r>
              <a:rPr lang="en-US"/>
              <a:t>where	DRE is the defect removal efficiency,</a:t>
            </a:r>
            <a:endParaRPr/>
          </a:p>
          <a:p>
            <a:pPr indent="-129222" lvl="0" marL="91440" rtl="0" algn="just">
              <a:lnSpc>
                <a:spcPct val="90000"/>
              </a:lnSpc>
              <a:spcBef>
                <a:spcPts val="1400"/>
              </a:spcBef>
              <a:spcAft>
                <a:spcPts val="0"/>
              </a:spcAft>
              <a:buSzPct val="100000"/>
              <a:buChar char=" "/>
            </a:pPr>
            <a:r>
              <a:rPr lang="en-US"/>
              <a:t>E is the error and D is defect</a:t>
            </a:r>
            <a:endParaRPr/>
          </a:p>
          <a:p>
            <a:pPr indent="-129222" lvl="0" marL="91440" rtl="0" algn="just">
              <a:lnSpc>
                <a:spcPct val="90000"/>
              </a:lnSpc>
              <a:spcBef>
                <a:spcPts val="1400"/>
              </a:spcBef>
              <a:spcAft>
                <a:spcPts val="0"/>
              </a:spcAft>
              <a:buSzPct val="100000"/>
              <a:buChar char=" "/>
            </a:pPr>
            <a:r>
              <a:rPr lang="en-US"/>
              <a:t>• The DRE represents the effectiveness of quality assurance activities. The DRE also helps the project manager to assess the progress of software project as it gets developed through its scheduled work task.</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512" name="Google Shape;512;p69"/>
          <p:cNvSpPr txBox="1"/>
          <p:nvPr>
            <p:ph idx="1" type="body"/>
          </p:nvPr>
        </p:nvSpPr>
        <p:spPr>
          <a:xfrm>
            <a:off x="1024128" y="1623701"/>
            <a:ext cx="9720071" cy="4845465"/>
          </a:xfrm>
          <a:prstGeom prst="rect">
            <a:avLst/>
          </a:prstGeom>
          <a:noFill/>
          <a:ln>
            <a:noFill/>
          </a:ln>
        </p:spPr>
        <p:txBody>
          <a:bodyPr anchorCtr="0" anchor="t" bIns="45700" lIns="45700" spcFirstLastPara="1" rIns="45700" wrap="square" tIns="45700">
            <a:normAutofit fontScale="85000" lnSpcReduction="20000"/>
          </a:bodyPr>
          <a:lstStyle/>
          <a:p>
            <a:pPr indent="-118745" lvl="0" marL="91440" rtl="0" algn="l">
              <a:lnSpc>
                <a:spcPct val="90000"/>
              </a:lnSpc>
              <a:spcBef>
                <a:spcPts val="0"/>
              </a:spcBef>
              <a:spcAft>
                <a:spcPts val="0"/>
              </a:spcAft>
              <a:buSzPct val="100000"/>
              <a:buChar char=" "/>
            </a:pPr>
            <a:r>
              <a:rPr lang="en-US"/>
              <a:t>• During error tracking activity following metrics are computed</a:t>
            </a:r>
            <a:endParaRPr/>
          </a:p>
          <a:p>
            <a:pPr indent="-118745" lvl="0" marL="91440" rtl="0" algn="l">
              <a:lnSpc>
                <a:spcPct val="90000"/>
              </a:lnSpc>
              <a:spcBef>
                <a:spcPts val="1400"/>
              </a:spcBef>
              <a:spcAft>
                <a:spcPts val="0"/>
              </a:spcAft>
              <a:buSzPct val="100000"/>
              <a:buChar char=" "/>
            </a:pPr>
            <a:r>
              <a:rPr lang="en-US"/>
              <a:t>1.	Errors per requirements specification page : denoted by F</a:t>
            </a:r>
            <a:endParaRPr/>
          </a:p>
          <a:p>
            <a:pPr indent="-118745" lvl="0" marL="91440" rtl="0" algn="l">
              <a:lnSpc>
                <a:spcPct val="90000"/>
              </a:lnSpc>
              <a:spcBef>
                <a:spcPts val="1400"/>
              </a:spcBef>
              <a:spcAft>
                <a:spcPts val="0"/>
              </a:spcAft>
              <a:buSzPct val="100000"/>
              <a:buChar char=" "/>
            </a:pPr>
            <a:r>
              <a:rPr lang="en-US"/>
              <a:t>2.	Errors per component - design level: denoted by Edesign</a:t>
            </a:r>
            <a:endParaRPr/>
          </a:p>
          <a:p>
            <a:pPr indent="-118745" lvl="0" marL="91440" rtl="0" algn="l">
              <a:lnSpc>
                <a:spcPct val="90000"/>
              </a:lnSpc>
              <a:spcBef>
                <a:spcPts val="1400"/>
              </a:spcBef>
              <a:spcAft>
                <a:spcPts val="0"/>
              </a:spcAft>
              <a:buSzPct val="100000"/>
              <a:buChar char=" "/>
            </a:pPr>
            <a:r>
              <a:rPr lang="en-US"/>
              <a:t>3.	Errors per component - code level: denoted by Eg</a:t>
            </a:r>
            <a:endParaRPr/>
          </a:p>
          <a:p>
            <a:pPr indent="-118745" lvl="0" marL="91440" rtl="0" algn="l">
              <a:lnSpc>
                <a:spcPct val="90000"/>
              </a:lnSpc>
              <a:spcBef>
                <a:spcPts val="1400"/>
              </a:spcBef>
              <a:spcAft>
                <a:spcPts val="0"/>
              </a:spcAft>
              <a:buSzPct val="100000"/>
              <a:buChar char=" "/>
            </a:pPr>
            <a:r>
              <a:rPr lang="en-US"/>
              <a:t>4.	DRE - requirement analysis</a:t>
            </a:r>
            <a:endParaRPr/>
          </a:p>
          <a:p>
            <a:pPr indent="-118745" lvl="0" marL="91440" rtl="0" algn="l">
              <a:lnSpc>
                <a:spcPct val="90000"/>
              </a:lnSpc>
              <a:spcBef>
                <a:spcPts val="1400"/>
              </a:spcBef>
              <a:spcAft>
                <a:spcPts val="0"/>
              </a:spcAft>
              <a:buSzPct val="100000"/>
              <a:buChar char=" "/>
            </a:pPr>
            <a:r>
              <a:rPr lang="en-US"/>
              <a:t>5.	DRE - architectural design</a:t>
            </a:r>
            <a:endParaRPr/>
          </a:p>
          <a:p>
            <a:pPr indent="-118745" lvl="0" marL="91440" rtl="0" algn="l">
              <a:lnSpc>
                <a:spcPct val="90000"/>
              </a:lnSpc>
              <a:spcBef>
                <a:spcPts val="1400"/>
              </a:spcBef>
              <a:spcAft>
                <a:spcPts val="0"/>
              </a:spcAft>
              <a:buSzPct val="100000"/>
              <a:buChar char=" "/>
            </a:pPr>
            <a:r>
              <a:rPr lang="en-US"/>
              <a:t>6.	DRE - component level design</a:t>
            </a:r>
            <a:endParaRPr/>
          </a:p>
          <a:p>
            <a:pPr indent="-118745" lvl="0" marL="91440" rtl="0" algn="l">
              <a:lnSpc>
                <a:spcPct val="90000"/>
              </a:lnSpc>
              <a:spcBef>
                <a:spcPts val="1400"/>
              </a:spcBef>
              <a:spcAft>
                <a:spcPts val="0"/>
              </a:spcAft>
              <a:buSzPct val="100000"/>
              <a:buChar char=" "/>
            </a:pPr>
            <a:r>
              <a:rPr lang="en-US"/>
              <a:t>7.	DRE – coding</a:t>
            </a:r>
            <a:endParaRPr/>
          </a:p>
          <a:p>
            <a:pPr indent="-118745" lvl="0" marL="91440" rtl="0" algn="l">
              <a:lnSpc>
                <a:spcPct val="90000"/>
              </a:lnSpc>
              <a:spcBef>
                <a:spcPts val="1400"/>
              </a:spcBef>
              <a:spcAft>
                <a:spcPts val="0"/>
              </a:spcAft>
              <a:buSzPct val="100000"/>
              <a:buChar char=" "/>
            </a:pPr>
            <a:r>
              <a:rPr lang="en-US"/>
              <a:t>The project manager calculates current values for E</a:t>
            </a:r>
            <a:r>
              <a:rPr baseline="-25000" lang="en-US"/>
              <a:t>req</a:t>
            </a:r>
            <a:r>
              <a:rPr lang="en-US"/>
              <a:t> , E</a:t>
            </a:r>
            <a:r>
              <a:rPr baseline="-25000" lang="en-US"/>
              <a:t>design</a:t>
            </a:r>
            <a:r>
              <a:rPr lang="en-US"/>
              <a:t> , E</a:t>
            </a:r>
            <a:r>
              <a:rPr baseline="-25000" lang="en-US"/>
              <a:t>code</a:t>
            </a:r>
            <a:r>
              <a:rPr lang="en-US"/>
              <a:t> .</a:t>
            </a:r>
            <a:endParaRPr/>
          </a:p>
          <a:p>
            <a:pPr indent="-118745" lvl="0" marL="91440" rtl="0" algn="l">
              <a:lnSpc>
                <a:spcPct val="90000"/>
              </a:lnSpc>
              <a:spcBef>
                <a:spcPts val="1400"/>
              </a:spcBef>
              <a:spcAft>
                <a:spcPts val="0"/>
              </a:spcAft>
              <a:buSzPct val="100000"/>
              <a:buChar char=" "/>
            </a:pPr>
            <a:r>
              <a:rPr lang="en-US"/>
              <a:t>These value are then compared with past project. If the current result differs more than 20%  from the average, then there may be cause for concern and investigation needs to be made in this regard.</a:t>
            </a:r>
            <a:endParaRPr/>
          </a:p>
          <a:p>
            <a:pPr indent="-118745" lvl="0" marL="91440" rtl="0" algn="l">
              <a:lnSpc>
                <a:spcPct val="90000"/>
              </a:lnSpc>
              <a:spcBef>
                <a:spcPts val="1400"/>
              </a:spcBef>
              <a:spcAft>
                <a:spcPts val="0"/>
              </a:spcAft>
              <a:buSzPct val="100000"/>
              <a:buChar char=" "/>
            </a:pPr>
            <a:r>
              <a:rPr lang="en-US"/>
              <a:t>• These error tracking metrics can also be used for better target review and testing resources.</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a:p>
            <a:pPr indent="0" lvl="0" marL="91440" rtl="0" algn="l">
              <a:lnSpc>
                <a:spcPct val="90000"/>
              </a:lnSpc>
              <a:spcBef>
                <a:spcPts val="140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128" name="Google Shape;128;p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3.	</a:t>
            </a:r>
            <a:r>
              <a:rPr b="1" lang="en-US"/>
              <a:t>Time</a:t>
            </a:r>
            <a:endParaRPr/>
          </a:p>
          <a:p>
            <a:pPr indent="-139700" lvl="0" marL="91440" rtl="0" algn="just">
              <a:lnSpc>
                <a:spcPct val="90000"/>
              </a:lnSpc>
              <a:spcBef>
                <a:spcPts val="1400"/>
              </a:spcBef>
              <a:spcAft>
                <a:spcPts val="0"/>
              </a:spcAft>
              <a:buSzPts val="2200"/>
              <a:buChar char=" "/>
            </a:pPr>
            <a:r>
              <a:rPr lang="en-US"/>
              <a:t>•	Will the project's time to market beat the competition?	</a:t>
            </a:r>
            <a:endParaRPr/>
          </a:p>
          <a:p>
            <a:pPr indent="-139700" lvl="0" marL="91440" rtl="0" algn="just">
              <a:lnSpc>
                <a:spcPct val="90000"/>
              </a:lnSpc>
              <a:spcBef>
                <a:spcPts val="1400"/>
              </a:spcBef>
              <a:spcAft>
                <a:spcPts val="0"/>
              </a:spcAft>
              <a:buSzPts val="2200"/>
              <a:buChar char=" "/>
            </a:pPr>
            <a:r>
              <a:rPr lang="en-US"/>
              <a:t>4.	</a:t>
            </a:r>
            <a:r>
              <a:rPr b="1" lang="en-US"/>
              <a:t>Resource</a:t>
            </a:r>
            <a:endParaRPr/>
          </a:p>
          <a:p>
            <a:pPr indent="-139700" lvl="0" marL="91440" rtl="0" algn="just">
              <a:lnSpc>
                <a:spcPct val="90000"/>
              </a:lnSpc>
              <a:spcBef>
                <a:spcPts val="1400"/>
              </a:spcBef>
              <a:spcAft>
                <a:spcPts val="0"/>
              </a:spcAft>
              <a:buSzPts val="2200"/>
              <a:buChar char=" "/>
            </a:pPr>
            <a:r>
              <a:rPr lang="en-US"/>
              <a:t>•	Does the organization have the resources needed to succeed?</a:t>
            </a:r>
            <a:endParaRPr/>
          </a:p>
          <a:p>
            <a:pPr indent="-139700" lvl="0" marL="91440" rtl="0" algn="just">
              <a:lnSpc>
                <a:spcPct val="90000"/>
              </a:lnSpc>
              <a:spcBef>
                <a:spcPts val="1400"/>
              </a:spcBef>
              <a:spcAft>
                <a:spcPts val="0"/>
              </a:spcAft>
              <a:buSzPts val="2200"/>
              <a:buChar char=" "/>
            </a:pPr>
            <a:r>
              <a:rPr lang="en-US"/>
              <a:t>Putnam and Meyers suggests that scoping is not enough. Once scope is understood, and feasibility have been identified the next task is estimation of the Resources requirement to accomplish the software development effort.</a:t>
            </a:r>
            <a:endParaRPr/>
          </a:p>
          <a:p>
            <a:pPr indent="0" lvl="0" marL="91440" rtl="0" algn="just">
              <a:lnSpc>
                <a:spcPct val="90000"/>
              </a:lnSpc>
              <a:spcBef>
                <a:spcPts val="1400"/>
              </a:spcBef>
              <a:spcAft>
                <a:spcPts val="0"/>
              </a:spcAft>
              <a:buSzPts val="2200"/>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6.12 THE RMMM PLAN</a:t>
            </a:r>
            <a:endParaRPr/>
          </a:p>
        </p:txBody>
      </p:sp>
      <p:sp>
        <p:nvSpPr>
          <p:cNvPr id="518" name="Google Shape;518;p70"/>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A risk management strategy can be included in the software project plan. Or the risk management steps can be organized into a separate risk mitigation, monitoring and management plan (RMMM). The RMMM plan documents all work performed as part of risk analysis and is used by the project manager as part of the overall project plan. </a:t>
            </a:r>
            <a:endParaRPr/>
          </a:p>
          <a:p>
            <a:pPr indent="-139700" lvl="0" marL="91440" rtl="0" algn="l">
              <a:lnSpc>
                <a:spcPct val="90000"/>
              </a:lnSpc>
              <a:spcBef>
                <a:spcPts val="1400"/>
              </a:spcBef>
              <a:spcAft>
                <a:spcPts val="0"/>
              </a:spcAft>
              <a:buSzPts val="2200"/>
              <a:buChar char=" "/>
            </a:pPr>
            <a:r>
              <a:rPr lang="en-US"/>
              <a:t>Some software terms do not develop a formal RMMM document. Rather, each risk is documented individually using a risk information sheet (RIS). In most cased , the RIS is maintained using a database system so that creation and information entry, priority ordering, searches, and other analysis may be accomplished easily.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CONTI…</a:t>
            </a:r>
            <a:endParaRPr/>
          </a:p>
        </p:txBody>
      </p:sp>
      <p:sp>
        <p:nvSpPr>
          <p:cNvPr id="524" name="Google Shape;524;p71"/>
          <p:cNvSpPr txBox="1"/>
          <p:nvPr>
            <p:ph idx="1" type="body"/>
          </p:nvPr>
        </p:nvSpPr>
        <p:spPr>
          <a:xfrm>
            <a:off x="1024128" y="1828800"/>
            <a:ext cx="9720071" cy="4480560"/>
          </a:xfrm>
          <a:prstGeom prst="rect">
            <a:avLst/>
          </a:prstGeom>
          <a:noFill/>
          <a:ln>
            <a:noFill/>
          </a:ln>
        </p:spPr>
        <p:txBody>
          <a:bodyPr anchorCtr="0" anchor="t" bIns="45700" lIns="45700" spcFirstLastPara="1" rIns="45700" wrap="square" tIns="45700">
            <a:normAutofit lnSpcReduction="10000"/>
          </a:bodyPr>
          <a:lstStyle/>
          <a:p>
            <a:pPr indent="-139700" lvl="0" marL="91440" rtl="0" algn="l">
              <a:lnSpc>
                <a:spcPct val="90000"/>
              </a:lnSpc>
              <a:spcBef>
                <a:spcPts val="0"/>
              </a:spcBef>
              <a:spcAft>
                <a:spcPts val="0"/>
              </a:spcAft>
              <a:buSzPts val="2200"/>
              <a:buChar char=" "/>
            </a:pPr>
            <a:r>
              <a:rPr lang="en-US"/>
              <a:t>Once RMMM has been documented and the project has begun, risk mitigation and monitoring steps commence. As I have already discussed, risk mitigation is a problem avoidance activity. Risk monitoring is a project tracking activity with three primary objectives:</a:t>
            </a:r>
            <a:endParaRPr/>
          </a:p>
          <a:p>
            <a:pPr indent="-139700" lvl="0" marL="91440" rtl="0" algn="l">
              <a:lnSpc>
                <a:spcPct val="90000"/>
              </a:lnSpc>
              <a:spcBef>
                <a:spcPts val="1400"/>
              </a:spcBef>
              <a:spcAft>
                <a:spcPts val="0"/>
              </a:spcAft>
              <a:buSzPts val="2200"/>
              <a:buChar char=" "/>
            </a:pPr>
            <a:r>
              <a:rPr lang="en-US"/>
              <a:t>1. To access whether predicted risk do, in fact, occur;</a:t>
            </a:r>
            <a:endParaRPr/>
          </a:p>
          <a:p>
            <a:pPr indent="-139700" lvl="0" marL="91440" rtl="0" algn="l">
              <a:lnSpc>
                <a:spcPct val="90000"/>
              </a:lnSpc>
              <a:spcBef>
                <a:spcPts val="1400"/>
              </a:spcBef>
              <a:spcAft>
                <a:spcPts val="0"/>
              </a:spcAft>
              <a:buSzPts val="2200"/>
              <a:buChar char=" "/>
            </a:pPr>
            <a:r>
              <a:rPr lang="en-US"/>
              <a:t>2. To sure that risk avoidance step defined for the risk are being properly applied </a:t>
            </a:r>
            <a:endParaRPr/>
          </a:p>
          <a:p>
            <a:pPr indent="-139700" lvl="0" marL="91440" rtl="0" algn="l">
              <a:lnSpc>
                <a:spcPct val="90000"/>
              </a:lnSpc>
              <a:spcBef>
                <a:spcPts val="1400"/>
              </a:spcBef>
              <a:spcAft>
                <a:spcPts val="0"/>
              </a:spcAft>
              <a:buSzPts val="2200"/>
              <a:buChar char=" "/>
            </a:pPr>
            <a:r>
              <a:rPr lang="en-US"/>
              <a:t>3. To collect information that can be used for future risk analysis.</a:t>
            </a:r>
            <a:endParaRPr/>
          </a:p>
          <a:p>
            <a:pPr indent="0" lvl="0" marL="91440" rtl="0" algn="l">
              <a:lnSpc>
                <a:spcPct val="90000"/>
              </a:lnSpc>
              <a:spcBef>
                <a:spcPts val="1400"/>
              </a:spcBef>
              <a:spcAft>
                <a:spcPts val="0"/>
              </a:spcAft>
              <a:buSzPts val="2200"/>
              <a:buNone/>
            </a:pPr>
            <a:r>
              <a:t/>
            </a:r>
            <a:endParaRPr/>
          </a:p>
          <a:p>
            <a:pPr indent="-139700" lvl="0" marL="91440" rtl="0" algn="l">
              <a:lnSpc>
                <a:spcPct val="90000"/>
              </a:lnSpc>
              <a:spcBef>
                <a:spcPts val="1400"/>
              </a:spcBef>
              <a:spcAft>
                <a:spcPts val="0"/>
              </a:spcAft>
              <a:buSzPts val="2200"/>
              <a:buFont typeface="Arial"/>
              <a:buChar char="•"/>
            </a:pPr>
            <a:r>
              <a:rPr lang="en-US"/>
              <a:t>Problems that occur during a project can be traced to more than one risk.</a:t>
            </a:r>
            <a:endParaRPr/>
          </a:p>
          <a:p>
            <a:pPr indent="-137159" lvl="1" marL="265176" rtl="0" algn="l">
              <a:lnSpc>
                <a:spcPct val="90000"/>
              </a:lnSpc>
              <a:spcBef>
                <a:spcPts val="400"/>
              </a:spcBef>
              <a:spcAft>
                <a:spcPts val="0"/>
              </a:spcAft>
              <a:buSzPts val="1800"/>
              <a:buFont typeface="Arial"/>
              <a:buChar char="•"/>
            </a:pPr>
            <a:r>
              <a:rPr lang="en-US"/>
              <a:t>Another job of risk monitoring is to attempt to allocate origin (what risk(s) caused which problems throughout the project).</a:t>
            </a:r>
            <a:endParaRPr/>
          </a:p>
          <a:p>
            <a:pPr indent="0" lvl="0" marL="0" rtl="0" algn="l">
              <a:lnSpc>
                <a:spcPct val="90000"/>
              </a:lnSpc>
              <a:spcBef>
                <a:spcPts val="16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t/>
            </a:r>
            <a:endParaRPr/>
          </a:p>
        </p:txBody>
      </p:sp>
      <p:sp>
        <p:nvSpPr>
          <p:cNvPr id="530" name="Google Shape;530;p72"/>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200"/>
              <a:buNone/>
            </a:pPr>
            <a:r>
              <a:t/>
            </a:r>
            <a:endParaRPr/>
          </a:p>
        </p:txBody>
      </p:sp>
      <p:pic>
        <p:nvPicPr>
          <p:cNvPr id="531" name="Google Shape;531;p72"/>
          <p:cNvPicPr preferRelativeResize="0"/>
          <p:nvPr/>
        </p:nvPicPr>
        <p:blipFill rotWithShape="1">
          <a:blip r:embed="rId3">
            <a:alphaModFix/>
          </a:blip>
          <a:srcRect b="0" l="0" r="0" t="0"/>
          <a:stretch/>
        </p:blipFill>
        <p:spPr>
          <a:xfrm>
            <a:off x="1772817" y="585217"/>
            <a:ext cx="8248262" cy="588089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MATH PUZZLE	</a:t>
            </a:r>
            <a:endParaRPr/>
          </a:p>
        </p:txBody>
      </p:sp>
      <p:sp>
        <p:nvSpPr>
          <p:cNvPr id="537" name="Google Shape;537;p73"/>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Autofit/>
          </a:bodyPr>
          <a:lstStyle/>
          <a:p>
            <a:pPr indent="-139700" lvl="0" marL="91440" rtl="0" algn="l">
              <a:lnSpc>
                <a:spcPct val="90000"/>
              </a:lnSpc>
              <a:spcBef>
                <a:spcPts val="0"/>
              </a:spcBef>
              <a:spcAft>
                <a:spcPts val="0"/>
              </a:spcAft>
              <a:buSzPts val="2200"/>
              <a:buChar char=" "/>
            </a:pPr>
            <a:r>
              <a:rPr lang="en-US"/>
              <a:t>1) How can you add eight 8’s to get the number 1000? (only use addition)</a:t>
            </a:r>
            <a:endParaRPr/>
          </a:p>
          <a:p>
            <a:pPr indent="-139700" lvl="0" marL="91440" rtl="0" algn="l">
              <a:lnSpc>
                <a:spcPct val="90000"/>
              </a:lnSpc>
              <a:spcBef>
                <a:spcPts val="1400"/>
              </a:spcBef>
              <a:spcAft>
                <a:spcPts val="0"/>
              </a:spcAft>
              <a:buSzPts val="2200"/>
              <a:buChar char=" "/>
            </a:pPr>
            <a:r>
              <a:rPr lang="en-US"/>
              <a:t>2) If 9999 = 4, 8888 = 8, 1816 = 3, 1212 = 0, then 1919 = ?</a:t>
            </a:r>
            <a:endParaRPr/>
          </a:p>
          <a:p>
            <a:pPr indent="-139700" lvl="0" marL="91440" rtl="0" algn="l">
              <a:lnSpc>
                <a:spcPct val="90000"/>
              </a:lnSpc>
              <a:spcBef>
                <a:spcPts val="1400"/>
              </a:spcBef>
              <a:spcAft>
                <a:spcPts val="0"/>
              </a:spcAft>
              <a:buSzPts val="2200"/>
              <a:buChar char=" "/>
            </a:pPr>
            <a:r>
              <a:rPr lang="en-US"/>
              <a:t>3) Can you find four consecutive prime numbers that add up to 220?</a:t>
            </a:r>
            <a:endParaRPr/>
          </a:p>
          <a:p>
            <a:pPr indent="-139700" lvl="0" marL="91440" rtl="0" algn="l">
              <a:lnSpc>
                <a:spcPct val="90000"/>
              </a:lnSpc>
              <a:spcBef>
                <a:spcPts val="1400"/>
              </a:spcBef>
              <a:spcAft>
                <a:spcPts val="0"/>
              </a:spcAft>
              <a:buSzPts val="2200"/>
              <a:buChar char=" "/>
            </a:pPr>
            <a:r>
              <a:rPr lang="en-US"/>
              <a:t>4) Divide 20 by half and add 30, what do you get?</a:t>
            </a:r>
            <a:endParaRPr/>
          </a:p>
          <a:p>
            <a:pPr indent="-139700" lvl="0" marL="91440" rtl="0" algn="l">
              <a:lnSpc>
                <a:spcPct val="90000"/>
              </a:lnSpc>
              <a:spcBef>
                <a:spcPts val="1400"/>
              </a:spcBef>
              <a:spcAft>
                <a:spcPts val="0"/>
              </a:spcAft>
              <a:buSzPts val="2200"/>
              <a:buChar char=" "/>
            </a:pPr>
            <a:br>
              <a:rPr lang="en-US"/>
            </a:b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4"/>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ANSWER</a:t>
            </a:r>
            <a:endParaRPr/>
          </a:p>
        </p:txBody>
      </p:sp>
      <p:sp>
        <p:nvSpPr>
          <p:cNvPr id="543" name="Google Shape;543;p74"/>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1) 888+88+8+8+8=1000</a:t>
            </a:r>
            <a:endParaRPr/>
          </a:p>
          <a:p>
            <a:pPr indent="-139700" lvl="0" marL="91440" rtl="0" algn="l">
              <a:lnSpc>
                <a:spcPct val="90000"/>
              </a:lnSpc>
              <a:spcBef>
                <a:spcPts val="1400"/>
              </a:spcBef>
              <a:spcAft>
                <a:spcPts val="0"/>
              </a:spcAft>
              <a:buSzPts val="2200"/>
              <a:buChar char=" "/>
            </a:pPr>
            <a:r>
              <a:rPr lang="en-US"/>
              <a:t>2) 2 because there are two nine and each 9 has 1 hole</a:t>
            </a:r>
            <a:endParaRPr/>
          </a:p>
          <a:p>
            <a:pPr indent="-139700" lvl="0" marL="91440" rtl="0" algn="l">
              <a:lnSpc>
                <a:spcPct val="90000"/>
              </a:lnSpc>
              <a:spcBef>
                <a:spcPts val="1400"/>
              </a:spcBef>
              <a:spcAft>
                <a:spcPts val="0"/>
              </a:spcAft>
              <a:buSzPts val="2200"/>
              <a:buChar char=" "/>
            </a:pPr>
            <a:r>
              <a:rPr lang="en-US"/>
              <a:t>3) 47+53+59+61=220</a:t>
            </a:r>
            <a:endParaRPr/>
          </a:p>
          <a:p>
            <a:pPr indent="-139700" lvl="0" marL="91440" rtl="0" algn="l">
              <a:lnSpc>
                <a:spcPct val="90000"/>
              </a:lnSpc>
              <a:spcBef>
                <a:spcPts val="1400"/>
              </a:spcBef>
              <a:spcAft>
                <a:spcPts val="0"/>
              </a:spcAft>
              <a:buSzPts val="2200"/>
              <a:buChar char=" "/>
            </a:pPr>
            <a:r>
              <a:rPr lang="en-US"/>
              <a:t>4) 20/ (1/2) + 30 = 70</a:t>
            </a:r>
            <a:endParaRPr/>
          </a:p>
          <a:p>
            <a:pPr indent="0" lvl="0" marL="91440" rtl="0" algn="l">
              <a:lnSpc>
                <a:spcPct val="90000"/>
              </a:lnSpc>
              <a:spcBef>
                <a:spcPts val="1400"/>
              </a:spcBef>
              <a:spcAft>
                <a:spcPts val="0"/>
              </a:spcAft>
              <a:buSzPts val="22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MATH PUZZLE	</a:t>
            </a:r>
            <a:endParaRPr/>
          </a:p>
        </p:txBody>
      </p:sp>
      <p:sp>
        <p:nvSpPr>
          <p:cNvPr id="549" name="Google Shape;549;p7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5)                 1                       </a:t>
            </a:r>
            <a:endParaRPr/>
          </a:p>
          <a:p>
            <a:pPr indent="-139700" lvl="0" marL="91440" rtl="0" algn="l">
              <a:lnSpc>
                <a:spcPct val="90000"/>
              </a:lnSpc>
              <a:spcBef>
                <a:spcPts val="1400"/>
              </a:spcBef>
              <a:spcAft>
                <a:spcPts val="0"/>
              </a:spcAft>
              <a:buSzPts val="2200"/>
              <a:buChar char=" "/>
            </a:pPr>
            <a:r>
              <a:rPr lang="en-US"/>
              <a:t>                  1 1</a:t>
            </a:r>
            <a:endParaRPr/>
          </a:p>
          <a:p>
            <a:pPr indent="-139700" lvl="0" marL="91440" rtl="0" algn="l">
              <a:lnSpc>
                <a:spcPct val="90000"/>
              </a:lnSpc>
              <a:spcBef>
                <a:spcPts val="1400"/>
              </a:spcBef>
              <a:spcAft>
                <a:spcPts val="0"/>
              </a:spcAft>
              <a:buSzPts val="2200"/>
              <a:buChar char=" "/>
            </a:pPr>
            <a:r>
              <a:rPr lang="en-US"/>
              <a:t>                  2 1</a:t>
            </a:r>
            <a:endParaRPr/>
          </a:p>
          <a:p>
            <a:pPr indent="-139700" lvl="0" marL="91440" rtl="0" algn="l">
              <a:lnSpc>
                <a:spcPct val="90000"/>
              </a:lnSpc>
              <a:spcBef>
                <a:spcPts val="1400"/>
              </a:spcBef>
              <a:spcAft>
                <a:spcPts val="0"/>
              </a:spcAft>
              <a:buSzPts val="2200"/>
              <a:buChar char=" "/>
            </a:pPr>
            <a:r>
              <a:rPr lang="en-US"/>
              <a:t>                1 2 1 1</a:t>
            </a:r>
            <a:endParaRPr/>
          </a:p>
          <a:p>
            <a:pPr indent="-139700" lvl="0" marL="91440" rtl="0" algn="l">
              <a:lnSpc>
                <a:spcPct val="90000"/>
              </a:lnSpc>
              <a:spcBef>
                <a:spcPts val="1400"/>
              </a:spcBef>
              <a:spcAft>
                <a:spcPts val="0"/>
              </a:spcAft>
              <a:buSzPts val="2200"/>
              <a:buChar char=" "/>
            </a:pPr>
            <a:r>
              <a:rPr lang="en-US"/>
              <a:t>             1 1 1 2 2 1  </a:t>
            </a:r>
            <a:endParaRPr/>
          </a:p>
          <a:p>
            <a:pPr indent="-139700" lvl="0" marL="91440" rtl="0" algn="l">
              <a:lnSpc>
                <a:spcPct val="90000"/>
              </a:lnSpc>
              <a:spcBef>
                <a:spcPts val="1400"/>
              </a:spcBef>
              <a:spcAft>
                <a:spcPts val="0"/>
              </a:spcAft>
              <a:buSzPts val="2200"/>
              <a:buChar char=" "/>
            </a:pPr>
            <a:r>
              <a:rPr lang="en-US"/>
              <a:t>             ?  ?  ?  ? ?  ?</a:t>
            </a:r>
            <a:endParaRPr/>
          </a:p>
          <a:p>
            <a:pPr indent="-139700" lvl="0" marL="91440" rtl="0" algn="l">
              <a:lnSpc>
                <a:spcPct val="90000"/>
              </a:lnSpc>
              <a:spcBef>
                <a:spcPts val="1400"/>
              </a:spcBef>
              <a:spcAft>
                <a:spcPts val="0"/>
              </a:spcAft>
              <a:buSzPts val="2200"/>
              <a:buChar char=" "/>
            </a:pPr>
            <a:r>
              <a:rPr lang="en-US"/>
              <a:t>           ? ?  ?  ?  ? ?  ? ?     </a:t>
            </a:r>
            <a:endParaRPr/>
          </a:p>
          <a:p>
            <a:pPr indent="0" lvl="0" marL="91440" rtl="0" algn="l">
              <a:lnSpc>
                <a:spcPct val="90000"/>
              </a:lnSpc>
              <a:spcBef>
                <a:spcPts val="1400"/>
              </a:spcBef>
              <a:spcAft>
                <a:spcPts val="0"/>
              </a:spcAft>
              <a:buSzPts val="22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t/>
            </a:r>
            <a:endParaRPr/>
          </a:p>
        </p:txBody>
      </p:sp>
      <p:sp>
        <p:nvSpPr>
          <p:cNvPr id="555" name="Google Shape;555;p76"/>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l">
              <a:lnSpc>
                <a:spcPct val="90000"/>
              </a:lnSpc>
              <a:spcBef>
                <a:spcPts val="0"/>
              </a:spcBef>
              <a:spcAft>
                <a:spcPts val="0"/>
              </a:spcAft>
              <a:buSzPts val="2200"/>
              <a:buChar char=" "/>
            </a:pPr>
            <a:r>
              <a:rPr lang="en-US"/>
              <a:t>   3 1 2 2 1 1</a:t>
            </a:r>
            <a:endParaRPr/>
          </a:p>
          <a:p>
            <a:pPr indent="-139700" lvl="0" marL="91440" rtl="0" algn="l">
              <a:lnSpc>
                <a:spcPct val="90000"/>
              </a:lnSpc>
              <a:spcBef>
                <a:spcPts val="1400"/>
              </a:spcBef>
              <a:spcAft>
                <a:spcPts val="0"/>
              </a:spcAft>
              <a:buSzPts val="2200"/>
              <a:buChar char=" "/>
            </a:pPr>
            <a:r>
              <a:rPr lang="en-US"/>
              <a:t>1 3 1  1 2 2 2 1</a:t>
            </a:r>
            <a:endParaRPr/>
          </a:p>
          <a:p>
            <a:pPr indent="-139700" lvl="0" marL="91440" rtl="0" algn="l">
              <a:lnSpc>
                <a:spcPct val="90000"/>
              </a:lnSpc>
              <a:spcBef>
                <a:spcPts val="1400"/>
              </a:spcBef>
              <a:spcAft>
                <a:spcPts val="0"/>
              </a:spcAft>
              <a:buSzPts val="2200"/>
              <a:buChar char=" "/>
            </a:pPr>
            <a:r>
              <a:rPr lang="en-US"/>
              <a:t>1) Line 1 is Two ones ( 2 1)</a:t>
            </a:r>
            <a:endParaRPr/>
          </a:p>
          <a:p>
            <a:pPr indent="-139700" lvl="0" marL="91440" rtl="0" algn="l">
              <a:lnSpc>
                <a:spcPct val="90000"/>
              </a:lnSpc>
              <a:spcBef>
                <a:spcPts val="1400"/>
              </a:spcBef>
              <a:spcAft>
                <a:spcPts val="0"/>
              </a:spcAft>
              <a:buSzPts val="2200"/>
              <a:buChar char=" "/>
            </a:pPr>
            <a:r>
              <a:rPr lang="en-US"/>
              <a:t>2) Line 2 Then become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t/>
            </a:r>
            <a:endParaRPr/>
          </a:p>
        </p:txBody>
      </p:sp>
      <p:sp>
        <p:nvSpPr>
          <p:cNvPr id="561" name="Google Shape;561;p7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0" lvl="0" marL="91440" rtl="0" algn="ctr">
              <a:lnSpc>
                <a:spcPct val="90000"/>
              </a:lnSpc>
              <a:spcBef>
                <a:spcPts val="0"/>
              </a:spcBef>
              <a:spcAft>
                <a:spcPts val="0"/>
              </a:spcAft>
              <a:buSzPts val="4800"/>
              <a:buNone/>
            </a:pPr>
            <a:r>
              <a:t/>
            </a:r>
            <a:endParaRPr sz="4800"/>
          </a:p>
          <a:p>
            <a:pPr indent="-304800" lvl="0" marL="91440" rtl="0" algn="ctr">
              <a:lnSpc>
                <a:spcPct val="90000"/>
              </a:lnSpc>
              <a:spcBef>
                <a:spcPts val="1400"/>
              </a:spcBef>
              <a:spcAft>
                <a:spcPts val="0"/>
              </a:spcAft>
              <a:buSzPts val="4800"/>
              <a:buChar char=" "/>
            </a:pPr>
            <a:r>
              <a:rPr lang="en-US" sz="4800"/>
              <a:t>Thank you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6.3 EFFORT ESTIMATION </a:t>
            </a:r>
            <a:endParaRPr/>
          </a:p>
        </p:txBody>
      </p:sp>
      <p:sp>
        <p:nvSpPr>
          <p:cNvPr id="134" name="Google Shape;134;p8"/>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just">
              <a:lnSpc>
                <a:spcPct val="90000"/>
              </a:lnSpc>
              <a:spcBef>
                <a:spcPts val="0"/>
              </a:spcBef>
              <a:spcAft>
                <a:spcPts val="0"/>
              </a:spcAft>
              <a:buSzPct val="100000"/>
              <a:buChar char=" "/>
            </a:pPr>
            <a:r>
              <a:rPr lang="en-US"/>
              <a:t>After gathering the requirements of the project and after analyzing them it is necessary to know two things about the project-</a:t>
            </a:r>
            <a:endParaRPr/>
          </a:p>
          <a:p>
            <a:pPr indent="-129222" lvl="0" marL="91440" rtl="0" algn="just">
              <a:lnSpc>
                <a:spcPct val="90000"/>
              </a:lnSpc>
              <a:spcBef>
                <a:spcPts val="1400"/>
              </a:spcBef>
              <a:spcAft>
                <a:spcPts val="0"/>
              </a:spcAft>
              <a:buSzPct val="100000"/>
              <a:buChar char=" "/>
            </a:pPr>
            <a:r>
              <a:rPr lang="en-US"/>
              <a:t>1.	The total time required by the project to get completed.</a:t>
            </a:r>
            <a:endParaRPr/>
          </a:p>
          <a:p>
            <a:pPr indent="-129222" lvl="0" marL="91440" rtl="0" algn="just">
              <a:lnSpc>
                <a:spcPct val="90000"/>
              </a:lnSpc>
              <a:spcBef>
                <a:spcPts val="1400"/>
              </a:spcBef>
              <a:spcAft>
                <a:spcPts val="0"/>
              </a:spcAft>
              <a:buSzPct val="100000"/>
              <a:buChar char=" "/>
            </a:pPr>
            <a:r>
              <a:rPr lang="en-US"/>
              <a:t>2.	The overall cost of the project.	</a:t>
            </a:r>
            <a:endParaRPr/>
          </a:p>
          <a:p>
            <a:pPr indent="-129222" lvl="0" marL="91440" rtl="0" algn="just">
              <a:lnSpc>
                <a:spcPct val="90000"/>
              </a:lnSpc>
              <a:spcBef>
                <a:spcPts val="1400"/>
              </a:spcBef>
              <a:spcAft>
                <a:spcPts val="0"/>
              </a:spcAft>
              <a:buSzPct val="100000"/>
              <a:buChar char=" "/>
            </a:pPr>
            <a:r>
              <a:rPr lang="en-US"/>
              <a:t>These estimates are needed before the project gets initiated. Such estimations help in</a:t>
            </a:r>
            <a:endParaRPr/>
          </a:p>
          <a:p>
            <a:pPr indent="-129222" lvl="0" marL="91440" rtl="0" algn="just">
              <a:lnSpc>
                <a:spcPct val="90000"/>
              </a:lnSpc>
              <a:spcBef>
                <a:spcPts val="1400"/>
              </a:spcBef>
              <a:spcAft>
                <a:spcPts val="0"/>
              </a:spcAft>
              <a:buSzPct val="100000"/>
              <a:buChar char=" "/>
            </a:pPr>
            <a:r>
              <a:rPr lang="en-US"/>
              <a:t>controlling the project Similarly the requirement of human resource can be we</a:t>
            </a:r>
            <a:endParaRPr/>
          </a:p>
          <a:p>
            <a:pPr indent="-129222" lvl="0" marL="91440" rtl="0" algn="just">
              <a:lnSpc>
                <a:spcPct val="90000"/>
              </a:lnSpc>
              <a:spcBef>
                <a:spcPts val="1400"/>
              </a:spcBef>
              <a:spcAft>
                <a:spcPts val="0"/>
              </a:spcAft>
              <a:buSzPct val="100000"/>
              <a:buChar char=" "/>
            </a:pPr>
            <a:r>
              <a:rPr lang="en-US"/>
              <a:t>understood from such estimations.</a:t>
            </a:r>
            <a:endParaRPr/>
          </a:p>
          <a:p>
            <a:pPr indent="-129222" lvl="0" marL="91440" rtl="0" algn="just">
              <a:lnSpc>
                <a:spcPct val="90000"/>
              </a:lnSpc>
              <a:spcBef>
                <a:spcPts val="1400"/>
              </a:spcBef>
              <a:spcAft>
                <a:spcPts val="0"/>
              </a:spcAft>
              <a:buSzPct val="100000"/>
              <a:buChar char=" "/>
            </a:pPr>
            <a:r>
              <a:rPr lang="en-US"/>
              <a:t>For any software project, effort estimation means estimating cost and schedule of the project The cost estimation is made in terms of Person-Month(PM).</a:t>
            </a:r>
            <a:endParaRPr/>
          </a:p>
          <a:p>
            <a:pPr indent="0" lvl="0" marL="91440" rtl="0" algn="just">
              <a:lnSpc>
                <a:spcPct val="90000"/>
              </a:lnSpc>
              <a:spcBef>
                <a:spcPts val="1400"/>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464132"/>
              </a:buClr>
              <a:buSzPts val="5000"/>
              <a:buFont typeface="Twentieth Century"/>
              <a:buNone/>
            </a:pPr>
            <a:r>
              <a:rPr lang="en-US"/>
              <a:t>6.3.1 UNCERTAINTY IN EFFORT ESTIMATION</a:t>
            </a:r>
            <a:endParaRPr/>
          </a:p>
        </p:txBody>
      </p:sp>
      <p:sp>
        <p:nvSpPr>
          <p:cNvPr id="140" name="Google Shape;140;p9"/>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p>
            <a:pPr indent="-139700" lvl="0" marL="91440" rtl="0" algn="just">
              <a:lnSpc>
                <a:spcPct val="90000"/>
              </a:lnSpc>
              <a:spcBef>
                <a:spcPts val="0"/>
              </a:spcBef>
              <a:spcAft>
                <a:spcPts val="0"/>
              </a:spcAft>
              <a:buSzPts val="2200"/>
              <a:buChar char=" "/>
            </a:pPr>
            <a:r>
              <a:rPr lang="en-US"/>
              <a:t>If the effort is estimated at the </a:t>
            </a:r>
            <a:r>
              <a:rPr b="1" lang="en-US"/>
              <a:t>start of the project </a:t>
            </a:r>
            <a:r>
              <a:rPr lang="en-US"/>
              <a:t>then lot of uncertainty is involved in it. Because of lot of information is unexposed at this stage and complete date about the project is not available. But if the effort estimation is at tire end of tire project then one can estimate efforts accurately, because tire complete knowledge of the project is gained at stage.</a:t>
            </a:r>
            <a:endParaRPr/>
          </a:p>
          <a:p>
            <a:pPr indent="0" lvl="0" marL="0" rtl="0" algn="just">
              <a:lnSpc>
                <a:spcPct val="90000"/>
              </a:lnSpc>
              <a:spcBef>
                <a:spcPts val="1400"/>
              </a:spcBef>
              <a:spcAft>
                <a:spcPts val="0"/>
              </a:spcAft>
              <a:buSzPts val="2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2018-02-08T07:00:40Z</dcterms:created>
  <dc:creator>Ankit Kharwar</dc:creator>
</cp:coreProperties>
</file>