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85" r:id="rId1"/>
  </p:sldMasterIdLst>
  <p:sldIdLst>
    <p:sldId id="256" r:id="rId2"/>
    <p:sldId id="273" r:id="rId3"/>
    <p:sldId id="274" r:id="rId4"/>
    <p:sldId id="275" r:id="rId5"/>
    <p:sldId id="269" r:id="rId6"/>
    <p:sldId id="270" r:id="rId7"/>
    <p:sldId id="267" r:id="rId8"/>
    <p:sldId id="268" r:id="rId9"/>
    <p:sldId id="271" r:id="rId10"/>
    <p:sldId id="272" r:id="rId11"/>
    <p:sldId id="276" r:id="rId12"/>
    <p:sldId id="277" r:id="rId13"/>
    <p:sldId id="280" r:id="rId14"/>
    <p:sldId id="278" r:id="rId15"/>
    <p:sldId id="279" r:id="rId16"/>
    <p:sldId id="281" r:id="rId17"/>
    <p:sldId id="282" r:id="rId18"/>
    <p:sldId id="283" r:id="rId19"/>
    <p:sldId id="284" r:id="rId20"/>
    <p:sldId id="285" r:id="rId21"/>
    <p:sldId id="286" r:id="rId22"/>
    <p:sldId id="287" r:id="rId23"/>
    <p:sldId id="288" r:id="rId24"/>
    <p:sldId id="289" r:id="rId25"/>
    <p:sldId id="290" r:id="rId26"/>
    <p:sldId id="266" r:id="rId27"/>
    <p:sldId id="264" r:id="rId28"/>
    <p:sldId id="265" r:id="rId29"/>
    <p:sldId id="263" r:id="rId30"/>
    <p:sldId id="262" r:id="rId31"/>
    <p:sldId id="261" r:id="rId32"/>
    <p:sldId id="257" r:id="rId33"/>
    <p:sldId id="291" r:id="rId34"/>
    <p:sldId id="292" r:id="rId35"/>
    <p:sldId id="260" r:id="rId36"/>
    <p:sldId id="259" r:id="rId37"/>
    <p:sldId id="25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07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797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13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610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02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838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353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860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774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254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20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2/17/2025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1232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Assurance</a:t>
            </a:r>
          </a:p>
        </p:txBody>
      </p:sp>
      <p:sp>
        <p:nvSpPr>
          <p:cNvPr id="3" name="TextBox 2"/>
          <p:cNvSpPr txBox="1"/>
          <p:nvPr/>
        </p:nvSpPr>
        <p:spPr>
          <a:xfrm>
            <a:off x="9009529" y="5553635"/>
            <a:ext cx="2018501" cy="369332"/>
          </a:xfrm>
          <a:prstGeom prst="rect">
            <a:avLst/>
          </a:prstGeom>
          <a:noFill/>
        </p:spPr>
        <p:txBody>
          <a:bodyPr wrap="none" rtlCol="0">
            <a:spAutoFit/>
          </a:bodyPr>
          <a:lstStyle/>
          <a:p>
            <a:r>
              <a:rPr lang="en-US" dirty="0" smtClean="0"/>
              <a:t>Dr. </a:t>
            </a:r>
            <a:r>
              <a:rPr lang="en-US" dirty="0" err="1" smtClean="0"/>
              <a:t>Rachna</a:t>
            </a:r>
            <a:r>
              <a:rPr lang="en-US" dirty="0" smtClean="0"/>
              <a:t> Patel</a:t>
            </a:r>
            <a:endParaRPr lang="en-IN" dirty="0"/>
          </a:p>
        </p:txBody>
      </p:sp>
    </p:spTree>
    <p:extLst>
      <p:ext uri="{BB962C8B-B14F-4D97-AF65-F5344CB8AC3E}">
        <p14:creationId xmlns:p14="http://schemas.microsoft.com/office/powerpoint/2010/main" val="298981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10000"/>
          </a:bodyPr>
          <a:lstStyle/>
          <a:p>
            <a:pPr algn="just"/>
            <a:r>
              <a:rPr lang="en-US" dirty="0"/>
              <a:t>There are three different ways by which software review can be conducted.</a:t>
            </a:r>
          </a:p>
          <a:p>
            <a:pPr algn="just">
              <a:buFont typeface="Wingdings" panose="05000000000000000000" pitchFamily="2" charset="2"/>
              <a:buChar char="§"/>
            </a:pPr>
            <a:r>
              <a:rPr lang="en-US" dirty="0"/>
              <a:t> Informal meeting an informal meeting can be conducted outside the working environment and an informal discussion of technical issues can be held.</a:t>
            </a:r>
          </a:p>
          <a:p>
            <a:pPr algn="just">
              <a:buFont typeface="Wingdings" panose="05000000000000000000" pitchFamily="2" charset="2"/>
              <a:buChar char="§"/>
            </a:pPr>
            <a:r>
              <a:rPr lang="en-US" dirty="0"/>
              <a:t> Formal presentations can be conducted for customer, management and technical staff.</a:t>
            </a:r>
          </a:p>
          <a:p>
            <a:pPr algn="just">
              <a:buFont typeface="Wingdings" panose="05000000000000000000" pitchFamily="2" charset="2"/>
              <a:buChar char="§"/>
            </a:pPr>
            <a:r>
              <a:rPr lang="en-US" dirty="0"/>
              <a:t> Formal technical reviews(FTR) sometimes as walkthrough or an inspection is the most effective way of software way of software review. This helps a lot for uncovering the software errors and improve the quality of software.</a:t>
            </a:r>
          </a:p>
          <a:p>
            <a:pPr marL="0" indent="0" algn="just">
              <a:buNone/>
            </a:pPr>
            <a:r>
              <a:rPr lang="en-US" dirty="0"/>
              <a:t>Benefit of formal technical reviews or walkthrough is that error can be discovered in early stage before they become defects in the next release of software.</a:t>
            </a:r>
          </a:p>
        </p:txBody>
      </p:sp>
    </p:spTree>
    <p:extLst>
      <p:ext uri="{BB962C8B-B14F-4D97-AF65-F5344CB8AC3E}">
        <p14:creationId xmlns:p14="http://schemas.microsoft.com/office/powerpoint/2010/main" val="219215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7.2.1 Defect Amplification Model</a:t>
            </a:r>
          </a:p>
        </p:txBody>
      </p:sp>
      <p:sp>
        <p:nvSpPr>
          <p:cNvPr id="3" name="Content Placeholder 2"/>
          <p:cNvSpPr>
            <a:spLocks noGrp="1"/>
          </p:cNvSpPr>
          <p:nvPr>
            <p:ph idx="1"/>
          </p:nvPr>
        </p:nvSpPr>
        <p:spPr/>
        <p:txBody>
          <a:bodyPr/>
          <a:lstStyle/>
          <a:p>
            <a:r>
              <a:rPr lang="en-US" dirty="0"/>
              <a:t>A defect amplification model can be used to illustrate the generation and detection of errors during the steps in the software engineering process.</a:t>
            </a:r>
          </a:p>
          <a:p>
            <a:r>
              <a:rPr lang="en-US" dirty="0"/>
              <a:t>This model is as given below -</a:t>
            </a:r>
          </a:p>
          <a:p>
            <a:endParaRPr lang="en-US" dirty="0"/>
          </a:p>
        </p:txBody>
      </p:sp>
      <p:grpSp>
        <p:nvGrpSpPr>
          <p:cNvPr id="6" name="Group 5"/>
          <p:cNvGrpSpPr>
            <a:grpSpLocks/>
          </p:cNvGrpSpPr>
          <p:nvPr/>
        </p:nvGrpSpPr>
        <p:grpSpPr bwMode="auto">
          <a:xfrm>
            <a:off x="1988322" y="3503776"/>
            <a:ext cx="7924800" cy="3204673"/>
            <a:chOff x="192" y="1248"/>
            <a:chExt cx="4992" cy="1440"/>
          </a:xfrm>
        </p:grpSpPr>
        <p:sp>
          <p:nvSpPr>
            <p:cNvPr id="7" name="Rectangle 6"/>
            <p:cNvSpPr>
              <a:spLocks noChangeArrowheads="1"/>
            </p:cNvSpPr>
            <p:nvPr/>
          </p:nvSpPr>
          <p:spPr bwMode="auto">
            <a:xfrm>
              <a:off x="1536" y="1680"/>
              <a:ext cx="216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p>
          </p:txBody>
        </p:sp>
        <p:sp>
          <p:nvSpPr>
            <p:cNvPr id="8" name="Rectangle 7"/>
            <p:cNvSpPr>
              <a:spLocks noChangeArrowheads="1"/>
            </p:cNvSpPr>
            <p:nvPr/>
          </p:nvSpPr>
          <p:spPr bwMode="auto">
            <a:xfrm>
              <a:off x="1536" y="1680"/>
              <a:ext cx="1392"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sz="1600"/>
                <a:t>Errors passed through</a:t>
              </a:r>
            </a:p>
          </p:txBody>
        </p:sp>
        <p:sp>
          <p:nvSpPr>
            <p:cNvPr id="9" name="Rectangle 8"/>
            <p:cNvSpPr>
              <a:spLocks noChangeArrowheads="1"/>
            </p:cNvSpPr>
            <p:nvPr/>
          </p:nvSpPr>
          <p:spPr bwMode="auto">
            <a:xfrm>
              <a:off x="1536" y="2016"/>
              <a:ext cx="1392"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sz="1600"/>
                <a:t>Amplified errors 1:x</a:t>
              </a:r>
            </a:p>
          </p:txBody>
        </p:sp>
        <p:sp>
          <p:nvSpPr>
            <p:cNvPr id="10" name="Rectangle 9"/>
            <p:cNvSpPr>
              <a:spLocks noChangeArrowheads="1"/>
            </p:cNvSpPr>
            <p:nvPr/>
          </p:nvSpPr>
          <p:spPr bwMode="auto">
            <a:xfrm>
              <a:off x="1536" y="2352"/>
              <a:ext cx="1392"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sz="1600"/>
                <a:t>Newly identified errors</a:t>
              </a:r>
            </a:p>
          </p:txBody>
        </p:sp>
        <p:sp>
          <p:nvSpPr>
            <p:cNvPr id="11" name="Rectangle 10"/>
            <p:cNvSpPr>
              <a:spLocks noChangeArrowheads="1"/>
            </p:cNvSpPr>
            <p:nvPr/>
          </p:nvSpPr>
          <p:spPr bwMode="auto">
            <a:xfrm>
              <a:off x="2928" y="1680"/>
              <a:ext cx="768"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sz="1600"/>
                <a:t>Percent efficiency for error detection</a:t>
              </a:r>
            </a:p>
          </p:txBody>
        </p:sp>
        <p:sp>
          <p:nvSpPr>
            <p:cNvPr id="12" name="Text Box 9"/>
            <p:cNvSpPr txBox="1">
              <a:spLocks noChangeArrowheads="1"/>
            </p:cNvSpPr>
            <p:nvPr/>
          </p:nvSpPr>
          <p:spPr bwMode="auto">
            <a:xfrm>
              <a:off x="192" y="1824"/>
              <a:ext cx="100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1600"/>
                <a:t>Errors from previous steps</a:t>
              </a:r>
            </a:p>
          </p:txBody>
        </p:sp>
        <p:sp>
          <p:nvSpPr>
            <p:cNvPr id="13" name="Line 10"/>
            <p:cNvSpPr>
              <a:spLocks noChangeShapeType="1"/>
            </p:cNvSpPr>
            <p:nvPr/>
          </p:nvSpPr>
          <p:spPr bwMode="auto">
            <a:xfrm flipV="1">
              <a:off x="1104" y="1824"/>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4" name="Line 11"/>
            <p:cNvSpPr>
              <a:spLocks noChangeShapeType="1"/>
            </p:cNvSpPr>
            <p:nvPr/>
          </p:nvSpPr>
          <p:spPr bwMode="auto">
            <a:xfrm>
              <a:off x="1104" y="1968"/>
              <a:ext cx="4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5" name="Line 12"/>
            <p:cNvSpPr>
              <a:spLocks noChangeShapeType="1"/>
            </p:cNvSpPr>
            <p:nvPr/>
          </p:nvSpPr>
          <p:spPr bwMode="auto">
            <a:xfrm flipV="1">
              <a:off x="3696" y="21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6" name="Text Box 13"/>
            <p:cNvSpPr txBox="1">
              <a:spLocks noChangeArrowheads="1"/>
            </p:cNvSpPr>
            <p:nvPr/>
          </p:nvSpPr>
          <p:spPr bwMode="auto">
            <a:xfrm>
              <a:off x="4176" y="1968"/>
              <a:ext cx="100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1600"/>
                <a:t>Errors passed to next step</a:t>
              </a:r>
            </a:p>
          </p:txBody>
        </p:sp>
        <p:sp>
          <p:nvSpPr>
            <p:cNvPr id="17" name="Text Box 14"/>
            <p:cNvSpPr txBox="1">
              <a:spLocks noChangeArrowheads="1"/>
            </p:cNvSpPr>
            <p:nvPr/>
          </p:nvSpPr>
          <p:spPr bwMode="auto">
            <a:xfrm>
              <a:off x="1968" y="1248"/>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1600"/>
                <a:t>Development step</a:t>
              </a:r>
            </a:p>
          </p:txBody>
        </p:sp>
        <p:sp>
          <p:nvSpPr>
            <p:cNvPr id="18" name="Text Box 15"/>
            <p:cNvSpPr txBox="1">
              <a:spLocks noChangeArrowheads="1"/>
            </p:cNvSpPr>
            <p:nvPr/>
          </p:nvSpPr>
          <p:spPr bwMode="auto">
            <a:xfrm>
              <a:off x="1728" y="1488"/>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1600"/>
                <a:t>Defects</a:t>
              </a:r>
            </a:p>
          </p:txBody>
        </p:sp>
        <p:sp>
          <p:nvSpPr>
            <p:cNvPr id="19" name="Text Box 16"/>
            <p:cNvSpPr txBox="1">
              <a:spLocks noChangeArrowheads="1"/>
            </p:cNvSpPr>
            <p:nvPr/>
          </p:nvSpPr>
          <p:spPr bwMode="auto">
            <a:xfrm>
              <a:off x="2928" y="1488"/>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1600"/>
                <a:t>Detection</a:t>
              </a:r>
            </a:p>
          </p:txBody>
        </p:sp>
      </p:grpSp>
    </p:spTree>
    <p:extLst>
      <p:ext uri="{BB962C8B-B14F-4D97-AF65-F5344CB8AC3E}">
        <p14:creationId xmlns:p14="http://schemas.microsoft.com/office/powerpoint/2010/main" val="327490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dirty="0"/>
              <a:t>In the defect amplification model the outer box indicates the software development stage. This box is partitioned into two categories, defects and detection of The error. Under the defect column we list out number of errors. Errors can be those coming from previous stage or it could be newly generated errors.</a:t>
            </a:r>
          </a:p>
          <a:p>
            <a:r>
              <a:rPr lang="en-US" dirty="0"/>
              <a:t>The previous errors can be those that are passed through errors as well as the amplified errors. The error amplification factor is denoted by x.</a:t>
            </a:r>
          </a:p>
          <a:p>
            <a:endParaRPr lang="en-US" dirty="0"/>
          </a:p>
        </p:txBody>
      </p:sp>
    </p:spTree>
    <p:extLst>
      <p:ext uri="{BB962C8B-B14F-4D97-AF65-F5344CB8AC3E}">
        <p14:creationId xmlns:p14="http://schemas.microsoft.com/office/powerpoint/2010/main" val="314850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585216"/>
            <a:ext cx="9538474" cy="5723509"/>
          </a:xfrm>
        </p:spPr>
      </p:pic>
    </p:spTree>
    <p:extLst>
      <p:ext uri="{BB962C8B-B14F-4D97-AF65-F5344CB8AC3E}">
        <p14:creationId xmlns:p14="http://schemas.microsoft.com/office/powerpoint/2010/main" val="357166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pic>
        <p:nvPicPr>
          <p:cNvPr id="9218" name="Picture 2" descr="imag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413" y="1800966"/>
            <a:ext cx="10209051" cy="468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81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Software Quality Assurance</a:t>
            </a:r>
          </a:p>
        </p:txBody>
      </p:sp>
      <p:sp>
        <p:nvSpPr>
          <p:cNvPr id="3" name="Content Placeholder 2"/>
          <p:cNvSpPr>
            <a:spLocks noGrp="1"/>
          </p:cNvSpPr>
          <p:nvPr>
            <p:ph idx="1"/>
          </p:nvPr>
        </p:nvSpPr>
        <p:spPr>
          <a:xfrm>
            <a:off x="1024128" y="1978352"/>
            <a:ext cx="9720071" cy="4023360"/>
          </a:xfrm>
        </p:spPr>
        <p:txBody>
          <a:bodyPr>
            <a:noAutofit/>
          </a:bodyPr>
          <a:lstStyle/>
          <a:p>
            <a:pPr algn="just"/>
            <a:r>
              <a:rPr lang="en-US" sz="2000" dirty="0"/>
              <a:t>The quality is the conformance to functional and non functional requirements of the product</a:t>
            </a:r>
          </a:p>
          <a:p>
            <a:pPr algn="just"/>
            <a:r>
              <a:rPr lang="en-US" sz="2000" dirty="0"/>
              <a:t>There are three main reasons for why software quality sets failed?</a:t>
            </a:r>
          </a:p>
          <a:p>
            <a:pPr algn="just"/>
            <a:r>
              <a:rPr lang="en-US" sz="2000" dirty="0"/>
              <a:t>1. Software requirements must be well </a:t>
            </a:r>
            <a:r>
              <a:rPr lang="en-US" sz="2000" b="1" dirty="0"/>
              <a:t>understood before </a:t>
            </a:r>
            <a:r>
              <a:rPr lang="en-US" sz="2000" dirty="0"/>
              <a:t>the software development process begins.	</a:t>
            </a:r>
          </a:p>
          <a:p>
            <a:pPr algn="just"/>
            <a:r>
              <a:rPr lang="en-US" sz="2000" dirty="0"/>
              <a:t>2. Similar to </a:t>
            </a:r>
            <a:r>
              <a:rPr lang="en-US" sz="2000" b="1" dirty="0"/>
              <a:t>explicit requirements </a:t>
            </a:r>
            <a:r>
              <a:rPr lang="en-US" sz="2000" dirty="0"/>
              <a:t>it is also essential to understand the implicit requirements of the software. If the software confirms the explicit requirements. but not satisfying the implicit requirements, then surely quality of software being developed is poor.</a:t>
            </a:r>
          </a:p>
          <a:p>
            <a:pPr algn="just"/>
            <a:r>
              <a:rPr lang="en-US" sz="2000" dirty="0"/>
              <a:t>3. The set of development criteria has to be decided in order to specify the </a:t>
            </a:r>
            <a:r>
              <a:rPr lang="en-US" sz="2000" b="1" dirty="0"/>
              <a:t>standards of the product</a:t>
            </a:r>
            <a:r>
              <a:rPr lang="en-US" sz="2000" dirty="0"/>
              <a:t>. This will ultimately help the software engineer during development If such a criteria is not been fixed then definitely the software product will lack the quality. Software quality assurance is the process m which conformance to the requirements of the product is made.</a:t>
            </a:r>
          </a:p>
          <a:p>
            <a:pPr algn="just"/>
            <a:r>
              <a:rPr lang="en-US" sz="2000" dirty="0"/>
              <a:t>This represents the importance of SQA.</a:t>
            </a:r>
          </a:p>
          <a:p>
            <a:pPr algn="just"/>
            <a:r>
              <a:rPr lang="en-US" sz="2000" dirty="0"/>
              <a:t> </a:t>
            </a:r>
          </a:p>
          <a:p>
            <a:pPr algn="just"/>
            <a:endParaRPr lang="en-US" sz="2000" dirty="0"/>
          </a:p>
        </p:txBody>
      </p:sp>
    </p:spTree>
    <p:extLst>
      <p:ext uri="{BB962C8B-B14F-4D97-AF65-F5344CB8AC3E}">
        <p14:creationId xmlns:p14="http://schemas.microsoft.com/office/powerpoint/2010/main" val="419216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7.3.1 Software Quality Assurance (SQA) Activities</a:t>
            </a:r>
          </a:p>
        </p:txBody>
      </p:sp>
      <p:sp>
        <p:nvSpPr>
          <p:cNvPr id="3" name="Content Placeholder 2"/>
          <p:cNvSpPr>
            <a:spLocks noGrp="1"/>
          </p:cNvSpPr>
          <p:nvPr>
            <p:ph idx="1"/>
          </p:nvPr>
        </p:nvSpPr>
        <p:spPr/>
        <p:txBody>
          <a:bodyPr/>
          <a:lstStyle/>
          <a:p>
            <a:r>
              <a:rPr lang="en-US" dirty="0"/>
              <a:t>Let us list out the SQA activities conducted by SQA group</a:t>
            </a:r>
          </a:p>
        </p:txBody>
      </p:sp>
      <p:pic>
        <p:nvPicPr>
          <p:cNvPr id="8" name="Picture 7"/>
          <p:cNvPicPr>
            <a:picLocks noChangeAspect="1"/>
          </p:cNvPicPr>
          <p:nvPr/>
        </p:nvPicPr>
        <p:blipFill>
          <a:blip r:embed="rId2"/>
          <a:stretch>
            <a:fillRect/>
          </a:stretch>
        </p:blipFill>
        <p:spPr>
          <a:xfrm>
            <a:off x="1476642" y="3270885"/>
            <a:ext cx="9017594" cy="3038475"/>
          </a:xfrm>
          <a:prstGeom prst="rect">
            <a:avLst/>
          </a:prstGeom>
        </p:spPr>
      </p:pic>
    </p:spTree>
    <p:extLst>
      <p:ext uri="{BB962C8B-B14F-4D97-AF65-F5344CB8AC3E}">
        <p14:creationId xmlns:p14="http://schemas.microsoft.com/office/powerpoint/2010/main" val="22288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10000"/>
          </a:bodyPr>
          <a:lstStyle/>
          <a:p>
            <a:r>
              <a:rPr lang="en-US" b="1" dirty="0"/>
              <a:t>1. Prepare an SQA plan for a project.</a:t>
            </a:r>
          </a:p>
          <a:p>
            <a:r>
              <a:rPr lang="en-US" dirty="0"/>
              <a:t>A SQA plan is developed while planning the project quality assurance activities are conducted that are indicated in this plan. This plan basically</a:t>
            </a:r>
          </a:p>
          <a:p>
            <a:r>
              <a:rPr lang="en-US" dirty="0"/>
              <a:t>• Identifies evaluations to be performed.</a:t>
            </a:r>
          </a:p>
          <a:p>
            <a:r>
              <a:rPr lang="en-US" dirty="0"/>
              <a:t>• Audits and reviews to be performed, standards that should be adopted for the</a:t>
            </a:r>
          </a:p>
          <a:p>
            <a:r>
              <a:rPr lang="en-US" dirty="0"/>
              <a:t>project.</a:t>
            </a:r>
          </a:p>
          <a:p>
            <a:r>
              <a:rPr lang="en-US" dirty="0"/>
              <a:t>• Procedures for error reporting and tracking.</a:t>
            </a:r>
          </a:p>
          <a:p>
            <a:r>
              <a:rPr lang="en-US" dirty="0"/>
              <a:t>• It also specifies documents to be produced by SQA group.</a:t>
            </a:r>
          </a:p>
          <a:p>
            <a:r>
              <a:rPr lang="en-US" dirty="0"/>
              <a:t>• Amount of feedback provided to the software project team.</a:t>
            </a:r>
          </a:p>
          <a:p>
            <a:endParaRPr lang="en-US" dirty="0"/>
          </a:p>
        </p:txBody>
      </p:sp>
    </p:spTree>
    <p:extLst>
      <p:ext uri="{BB962C8B-B14F-4D97-AF65-F5344CB8AC3E}">
        <p14:creationId xmlns:p14="http://schemas.microsoft.com/office/powerpoint/2010/main" val="283462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10000"/>
          </a:bodyPr>
          <a:lstStyle/>
          <a:p>
            <a:r>
              <a:rPr lang="en-US" b="1" dirty="0"/>
              <a:t>2. Participates in the development of the project's software process description.</a:t>
            </a:r>
          </a:p>
          <a:p>
            <a:r>
              <a:rPr lang="en-US" dirty="0"/>
              <a:t>The process selected by the software team is reviewed by the SQA group. This review is for</a:t>
            </a:r>
          </a:p>
          <a:p>
            <a:r>
              <a:rPr lang="en-US" dirty="0"/>
              <a:t>• Process description to ensure that it follows the organizational policy.</a:t>
            </a:r>
          </a:p>
          <a:p>
            <a:r>
              <a:rPr lang="en-US" dirty="0"/>
              <a:t>• Internal software standards.		</a:t>
            </a:r>
          </a:p>
          <a:p>
            <a:r>
              <a:rPr lang="en-US" dirty="0"/>
              <a:t>• Some standards that are adopted by the organization.</a:t>
            </a:r>
          </a:p>
          <a:p>
            <a:r>
              <a:rPr lang="en-US" b="1" dirty="0"/>
              <a:t>3. Reviews software engineering activities to verify compliance with the defined software process</a:t>
            </a:r>
          </a:p>
          <a:p>
            <a:r>
              <a:rPr lang="en-US" dirty="0"/>
              <a:t>The SQA group identifies and documents the processes. The group also verifies the correctness of software process.</a:t>
            </a:r>
          </a:p>
        </p:txBody>
      </p:sp>
    </p:spTree>
    <p:extLst>
      <p:ext uri="{BB962C8B-B14F-4D97-AF65-F5344CB8AC3E}">
        <p14:creationId xmlns:p14="http://schemas.microsoft.com/office/powerpoint/2010/main" val="375067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lnSpcReduction="10000"/>
          </a:bodyPr>
          <a:lstStyle/>
          <a:p>
            <a:r>
              <a:rPr lang="en-US" b="1" dirty="0"/>
              <a:t>4. Audits designated software work products to verify compliance with those defined as part of the software process.</a:t>
            </a:r>
          </a:p>
          <a:p>
            <a:r>
              <a:rPr lang="en-US" dirty="0"/>
              <a:t>The SQA group performs following tasks -</a:t>
            </a:r>
          </a:p>
          <a:p>
            <a:r>
              <a:rPr lang="en-US" dirty="0"/>
              <a:t>•	Reviews selected work product</a:t>
            </a:r>
          </a:p>
          <a:p>
            <a:r>
              <a:rPr lang="en-US" dirty="0"/>
              <a:t>•	Identifies the process</a:t>
            </a:r>
          </a:p>
          <a:p>
            <a:r>
              <a:rPr lang="en-US" dirty="0"/>
              <a:t>•	Documents them</a:t>
            </a:r>
          </a:p>
          <a:p>
            <a:r>
              <a:rPr lang="en-US" dirty="0"/>
              <a:t>•	Tracks deviations</a:t>
            </a:r>
          </a:p>
          <a:p>
            <a:r>
              <a:rPr lang="en-US" dirty="0"/>
              <a:t>•	Verifies the correctness made in the processes</a:t>
            </a:r>
          </a:p>
          <a:p>
            <a:r>
              <a:rPr lang="en-US" dirty="0"/>
              <a:t>•	Regular reporting of results of its work to the project manager.</a:t>
            </a:r>
          </a:p>
          <a:p>
            <a:endParaRPr lang="en-US" dirty="0"/>
          </a:p>
        </p:txBody>
      </p:sp>
    </p:spTree>
    <p:extLst>
      <p:ext uri="{BB962C8B-B14F-4D97-AF65-F5344CB8AC3E}">
        <p14:creationId xmlns:p14="http://schemas.microsoft.com/office/powerpoint/2010/main" val="212706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Software Quality</a:t>
            </a:r>
          </a:p>
        </p:txBody>
      </p:sp>
      <p:sp>
        <p:nvSpPr>
          <p:cNvPr id="3" name="Content Placeholder 2"/>
          <p:cNvSpPr>
            <a:spLocks noGrp="1"/>
          </p:cNvSpPr>
          <p:nvPr>
            <p:ph idx="1"/>
          </p:nvPr>
        </p:nvSpPr>
        <p:spPr/>
        <p:txBody>
          <a:bodyPr/>
          <a:lstStyle/>
          <a:p>
            <a:pPr algn="just"/>
            <a:r>
              <a:rPr lang="en-US" dirty="0"/>
              <a:t>There are many definitions of software quality. In simple words, the software quality means 'how well the software works'. Furthermore we can also state that controlling the variation or differences is the key to high quality software product. Let us see "what is software quality?"</a:t>
            </a:r>
          </a:p>
          <a:p>
            <a:pPr algn="just"/>
            <a:r>
              <a:rPr lang="en-US" dirty="0"/>
              <a:t>7.1.1 Quality</a:t>
            </a:r>
          </a:p>
          <a:p>
            <a:pPr algn="just"/>
            <a:r>
              <a:rPr lang="en-US" dirty="0"/>
              <a:t>Software quality can be defined as "the conformance to explicitly stated functional and performance requirements, explicitly documented development standards, and implicit characteristics that are expected of all professionally developed software".</a:t>
            </a:r>
          </a:p>
          <a:p>
            <a:pPr algn="just"/>
            <a:endParaRPr lang="en-US" dirty="0"/>
          </a:p>
        </p:txBody>
      </p:sp>
    </p:spTree>
    <p:extLst>
      <p:ext uri="{BB962C8B-B14F-4D97-AF65-F5344CB8AC3E}">
        <p14:creationId xmlns:p14="http://schemas.microsoft.com/office/powerpoint/2010/main" val="87603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b="1" dirty="0"/>
              <a:t>5. Ensure the deviations in software work. These work products are documented and handled according to documented procedure.</a:t>
            </a:r>
          </a:p>
          <a:p>
            <a:r>
              <a:rPr lang="en-US" dirty="0"/>
              <a:t>The deviations in software work are identified from project plan. These processes are identified and handled according to documented procedure.</a:t>
            </a:r>
          </a:p>
          <a:p>
            <a:r>
              <a:rPr lang="en-US" b="1" dirty="0"/>
              <a:t>6. Records any noncompliance and reports to senior management</a:t>
            </a:r>
          </a:p>
          <a:p>
            <a:r>
              <a:rPr lang="en-US" dirty="0"/>
              <a:t>Non compliance items are identified and pursued until they get resolved. The periodic reporting about it is done to project manager.</a:t>
            </a:r>
          </a:p>
          <a:p>
            <a:endParaRPr lang="en-US" dirty="0"/>
          </a:p>
        </p:txBody>
      </p:sp>
    </p:spTree>
    <p:extLst>
      <p:ext uri="{BB962C8B-B14F-4D97-AF65-F5344CB8AC3E}">
        <p14:creationId xmlns:p14="http://schemas.microsoft.com/office/powerpoint/2010/main" val="20371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Statistical Software Quality Assurance</a:t>
            </a:r>
          </a:p>
        </p:txBody>
      </p:sp>
      <p:sp>
        <p:nvSpPr>
          <p:cNvPr id="3" name="Content Placeholder 2"/>
          <p:cNvSpPr>
            <a:spLocks noGrp="1"/>
          </p:cNvSpPr>
          <p:nvPr>
            <p:ph idx="1"/>
          </p:nvPr>
        </p:nvSpPr>
        <p:spPr>
          <a:xfrm>
            <a:off x="1024128" y="2084831"/>
            <a:ext cx="9720071" cy="4350151"/>
          </a:xfrm>
        </p:spPr>
        <p:txBody>
          <a:bodyPr>
            <a:normAutofit fontScale="92500" lnSpcReduction="20000"/>
          </a:bodyPr>
          <a:lstStyle/>
          <a:p>
            <a:pPr algn="just"/>
            <a:r>
              <a:rPr lang="en-US" dirty="0"/>
              <a:t>Statistical software quality assurance is a simple concept which represents that changes in the software can be made in order to improve those elements of the process that introduce error. Statistical software quality assurance can be performed with the help of</a:t>
            </a:r>
          </a:p>
          <a:p>
            <a:pPr algn="just"/>
            <a:r>
              <a:rPr lang="en-US" dirty="0"/>
              <a:t>following steps -</a:t>
            </a:r>
          </a:p>
          <a:p>
            <a:pPr algn="just"/>
            <a:r>
              <a:rPr lang="en-US" dirty="0"/>
              <a:t>1. Collect the information about software defects. Categorize them</a:t>
            </a:r>
          </a:p>
          <a:p>
            <a:pPr algn="just"/>
            <a:r>
              <a:rPr lang="en-US" dirty="0"/>
              <a:t>2. Make an attempt to trace each defect to its root cause</a:t>
            </a:r>
          </a:p>
          <a:p>
            <a:pPr algn="just"/>
            <a:r>
              <a:rPr lang="en-US" dirty="0"/>
              <a:t>3. Isolate the vital few causes of the major source of all errors by using the 80-20 principle(known as Pareto principle). This principle is "80 % of the defects can be traced to 20% of all possible causes".</a:t>
            </a:r>
          </a:p>
          <a:p>
            <a:pPr algn="just"/>
            <a:r>
              <a:rPr lang="en-US" dirty="0"/>
              <a:t>4. Then move to correct the problems that have caused the defects.</a:t>
            </a:r>
          </a:p>
          <a:p>
            <a:pPr algn="just"/>
            <a:r>
              <a:rPr lang="en-US" dirty="0"/>
              <a:t>Example</a:t>
            </a:r>
          </a:p>
          <a:p>
            <a:pPr algn="just"/>
            <a:r>
              <a:rPr lang="en-US" dirty="0"/>
              <a:t>Consider that a well known software firm has collected some information about the defects that are occurring in the software product.</a:t>
            </a:r>
          </a:p>
        </p:txBody>
      </p:sp>
    </p:spTree>
    <p:extLst>
      <p:ext uri="{BB962C8B-B14F-4D97-AF65-F5344CB8AC3E}">
        <p14:creationId xmlns:p14="http://schemas.microsoft.com/office/powerpoint/2010/main" val="402646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62180" y="2084832"/>
            <a:ext cx="6486525" cy="4447819"/>
          </a:xfrm>
          <a:prstGeom prst="rect">
            <a:avLst/>
          </a:prstGeom>
        </p:spPr>
      </p:pic>
    </p:spTree>
    <p:extLst>
      <p:ext uri="{BB962C8B-B14F-4D97-AF65-F5344CB8AC3E}">
        <p14:creationId xmlns:p14="http://schemas.microsoft.com/office/powerpoint/2010/main" val="398637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039" y="283387"/>
            <a:ext cx="9720072" cy="1499616"/>
          </a:xfrm>
        </p:spPr>
        <p:txBody>
          <a:bodyPr/>
          <a:lstStyle/>
          <a:p>
            <a:r>
              <a:rPr lang="en-US" dirty="0"/>
              <a:t>Conti…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404847"/>
              </p:ext>
            </p:extLst>
          </p:nvPr>
        </p:nvGraphicFramePr>
        <p:xfrm>
          <a:off x="1606609" y="1967669"/>
          <a:ext cx="8263784" cy="4646777"/>
        </p:xfrm>
        <a:graphic>
          <a:graphicData uri="http://schemas.openxmlformats.org/drawingml/2006/table">
            <a:tbl>
              <a:tblPr firstRow="1" firstCol="1" bandRow="1">
                <a:tableStyleId>{5C22544A-7EE6-4342-B048-85BDC9FD1C3A}</a:tableStyleId>
              </a:tblPr>
              <a:tblGrid>
                <a:gridCol w="6050846">
                  <a:extLst>
                    <a:ext uri="{9D8B030D-6E8A-4147-A177-3AD203B41FA5}">
                      <a16:colId xmlns:a16="http://schemas.microsoft.com/office/drawing/2014/main" val="20000"/>
                    </a:ext>
                  </a:extLst>
                </a:gridCol>
                <a:gridCol w="2212938">
                  <a:extLst>
                    <a:ext uri="{9D8B030D-6E8A-4147-A177-3AD203B41FA5}">
                      <a16:colId xmlns:a16="http://schemas.microsoft.com/office/drawing/2014/main" val="20001"/>
                    </a:ext>
                  </a:extLst>
                </a:gridCol>
              </a:tblGrid>
              <a:tr h="400766">
                <a:tc>
                  <a:txBody>
                    <a:bodyPr/>
                    <a:lstStyle/>
                    <a:p>
                      <a:pPr marL="0" marR="0" indent="0" algn="ctr">
                        <a:lnSpc>
                          <a:spcPts val="1200"/>
                        </a:lnSpc>
                        <a:spcBef>
                          <a:spcPts val="0"/>
                        </a:spcBef>
                        <a:spcAft>
                          <a:spcPts val="0"/>
                        </a:spcAft>
                      </a:pPr>
                      <a:r>
                        <a:rPr lang="en-US" sz="2000" spc="-50" dirty="0">
                          <a:effectLst/>
                        </a:rPr>
                        <a:t>Causes of defects</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ctr"/>
                </a:tc>
                <a:tc>
                  <a:txBody>
                    <a:bodyPr/>
                    <a:lstStyle/>
                    <a:p>
                      <a:pPr marL="0" marR="0" indent="0" algn="ctr">
                        <a:lnSpc>
                          <a:spcPts val="1200"/>
                        </a:lnSpc>
                        <a:spcBef>
                          <a:spcPts val="0"/>
                        </a:spcBef>
                        <a:spcAft>
                          <a:spcPts val="0"/>
                        </a:spcAft>
                      </a:pPr>
                      <a:r>
                        <a:rPr lang="en-US" sz="2000" spc="-50">
                          <a:effectLst/>
                        </a:rPr>
                        <a:t>Abbreviations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ctr"/>
                </a:tc>
                <a:extLst>
                  <a:ext uri="{0D108BD9-81ED-4DB2-BD59-A6C34878D82A}">
                    <a16:rowId xmlns:a16="http://schemas.microsoft.com/office/drawing/2014/main" val="10000"/>
                  </a:ext>
                </a:extLst>
              </a:tr>
              <a:tr h="328324">
                <a:tc>
                  <a:txBody>
                    <a:bodyPr/>
                    <a:lstStyle/>
                    <a:p>
                      <a:pPr marL="266700" marR="0" indent="0">
                        <a:lnSpc>
                          <a:spcPts val="1200"/>
                        </a:lnSpc>
                        <a:spcBef>
                          <a:spcPts val="0"/>
                        </a:spcBef>
                        <a:spcAft>
                          <a:spcPts val="0"/>
                        </a:spcAft>
                      </a:pPr>
                      <a:r>
                        <a:rPr lang="en-US" sz="2000" spc="-50">
                          <a:effectLst/>
                        </a:rPr>
                        <a:t>Error in data representation</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dirty="0">
                          <a:effectLst/>
                        </a:rPr>
                        <a:t>EDR</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1"/>
                  </a:ext>
                </a:extLst>
              </a:tr>
              <a:tr h="333581">
                <a:tc>
                  <a:txBody>
                    <a:bodyPr/>
                    <a:lstStyle/>
                    <a:p>
                      <a:pPr marL="266700" marR="0" indent="0">
                        <a:lnSpc>
                          <a:spcPts val="1200"/>
                        </a:lnSpc>
                        <a:spcBef>
                          <a:spcPts val="0"/>
                        </a:spcBef>
                        <a:spcAft>
                          <a:spcPts val="0"/>
                        </a:spcAft>
                      </a:pPr>
                      <a:r>
                        <a:rPr lang="en-US" sz="2000" spc="-50">
                          <a:effectLst/>
                        </a:rPr>
                        <a:t>Error in design logic</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a:effectLst/>
                        </a:rPr>
                        <a:t>EDL</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2"/>
                  </a:ext>
                </a:extLst>
              </a:tr>
              <a:tr h="333581">
                <a:tc>
                  <a:txBody>
                    <a:bodyPr/>
                    <a:lstStyle/>
                    <a:p>
                      <a:pPr marL="266700" marR="0" indent="0">
                        <a:lnSpc>
                          <a:spcPts val="1200"/>
                        </a:lnSpc>
                        <a:spcBef>
                          <a:spcPts val="0"/>
                        </a:spcBef>
                        <a:spcAft>
                          <a:spcPts val="0"/>
                        </a:spcAft>
                      </a:pPr>
                      <a:r>
                        <a:rPr lang="en-US" sz="2000" spc="-50">
                          <a:effectLst/>
                        </a:rPr>
                        <a:t>Unclear human computer interface</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a:effectLst/>
                        </a:rPr>
                        <a:t>HCI</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3"/>
                  </a:ext>
                </a:extLst>
              </a:tr>
              <a:tr h="344682">
                <a:tc>
                  <a:txBody>
                    <a:bodyPr/>
                    <a:lstStyle/>
                    <a:p>
                      <a:pPr marL="266700" marR="0" indent="0">
                        <a:lnSpc>
                          <a:spcPts val="1200"/>
                        </a:lnSpc>
                        <a:spcBef>
                          <a:spcPts val="0"/>
                        </a:spcBef>
                        <a:spcAft>
                          <a:spcPts val="0"/>
                        </a:spcAft>
                      </a:pPr>
                      <a:r>
                        <a:rPr lang="en-US" sz="2000" spc="-50">
                          <a:effectLst/>
                        </a:rPr>
                        <a:t>Incomplete and/or erroneous specifications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a:effectLst/>
                        </a:rPr>
                        <a:t>IES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4"/>
                  </a:ext>
                </a:extLst>
              </a:tr>
              <a:tr h="342346">
                <a:tc>
                  <a:txBody>
                    <a:bodyPr/>
                    <a:lstStyle/>
                    <a:p>
                      <a:pPr marL="266700" marR="0" indent="0">
                        <a:lnSpc>
                          <a:spcPts val="1200"/>
                        </a:lnSpc>
                        <a:spcBef>
                          <a:spcPts val="0"/>
                        </a:spcBef>
                        <a:spcAft>
                          <a:spcPts val="0"/>
                        </a:spcAft>
                      </a:pPr>
                      <a:r>
                        <a:rPr lang="en-US" sz="2000" spc="-50">
                          <a:effectLst/>
                        </a:rPr>
                        <a:t>Intentional deviations from specifications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dirty="0">
                          <a:effectLst/>
                        </a:rPr>
                        <a:t>IDS </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5"/>
                  </a:ext>
                </a:extLst>
              </a:tr>
              <a:tr h="342346">
                <a:tc>
                  <a:txBody>
                    <a:bodyPr/>
                    <a:lstStyle/>
                    <a:p>
                      <a:pPr marL="266700" marR="0" indent="0">
                        <a:lnSpc>
                          <a:spcPts val="1200"/>
                        </a:lnSpc>
                        <a:spcBef>
                          <a:spcPts val="0"/>
                        </a:spcBef>
                        <a:spcAft>
                          <a:spcPts val="0"/>
                        </a:spcAft>
                      </a:pPr>
                      <a:r>
                        <a:rPr lang="en-US" sz="2000" spc="-50">
                          <a:effectLst/>
                        </a:rPr>
                        <a:t>Inconsistent component interface</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dirty="0">
                          <a:effectLst/>
                        </a:rPr>
                        <a:t>ICI</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6"/>
                  </a:ext>
                </a:extLst>
              </a:tr>
              <a:tr h="356366">
                <a:tc>
                  <a:txBody>
                    <a:bodyPr/>
                    <a:lstStyle/>
                    <a:p>
                      <a:pPr marL="266700" marR="0" indent="0">
                        <a:lnSpc>
                          <a:spcPts val="1200"/>
                        </a:lnSpc>
                        <a:spcBef>
                          <a:spcPts val="0"/>
                        </a:spcBef>
                        <a:spcAft>
                          <a:spcPts val="0"/>
                        </a:spcAft>
                      </a:pPr>
                      <a:r>
                        <a:rPr lang="en-US" sz="2000" spc="-50">
                          <a:effectLst/>
                        </a:rPr>
                        <a:t>Incomplete and/or erroneous testing</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dirty="0">
                          <a:effectLst/>
                        </a:rPr>
                        <a:t>IET </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7"/>
                  </a:ext>
                </a:extLst>
              </a:tr>
              <a:tr h="347602">
                <a:tc>
                  <a:txBody>
                    <a:bodyPr/>
                    <a:lstStyle/>
                    <a:p>
                      <a:pPr marL="266700" marR="0" indent="0">
                        <a:lnSpc>
                          <a:spcPts val="1200"/>
                        </a:lnSpc>
                        <a:spcBef>
                          <a:spcPts val="0"/>
                        </a:spcBef>
                        <a:spcAft>
                          <a:spcPts val="0"/>
                        </a:spcAft>
                      </a:pPr>
                      <a:r>
                        <a:rPr lang="en-US" sz="2000" spc="-50">
                          <a:effectLst/>
                        </a:rPr>
                        <a:t>Incomplete or inaccurate documentation</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dirty="0">
                          <a:effectLst/>
                        </a:rPr>
                        <a:t>IID</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8"/>
                  </a:ext>
                </a:extLst>
              </a:tr>
              <a:tr h="358703">
                <a:tc>
                  <a:txBody>
                    <a:bodyPr/>
                    <a:lstStyle/>
                    <a:p>
                      <a:pPr marL="266700" marR="0" indent="0">
                        <a:lnSpc>
                          <a:spcPts val="1200"/>
                        </a:lnSpc>
                        <a:spcBef>
                          <a:spcPts val="0"/>
                        </a:spcBef>
                        <a:spcAft>
                          <a:spcPts val="0"/>
                        </a:spcAft>
                      </a:pPr>
                      <a:r>
                        <a:rPr lang="en-US" sz="2000" spc="-50">
                          <a:effectLst/>
                        </a:rPr>
                        <a:t>Error in programming language translation of design</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a:effectLst/>
                        </a:rPr>
                        <a:t>PLT</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09"/>
                  </a:ext>
                </a:extLst>
              </a:tr>
              <a:tr h="370387">
                <a:tc>
                  <a:txBody>
                    <a:bodyPr/>
                    <a:lstStyle/>
                    <a:p>
                      <a:pPr marL="266700" marR="0" indent="0">
                        <a:lnSpc>
                          <a:spcPts val="1200"/>
                        </a:lnSpc>
                        <a:spcBef>
                          <a:spcPts val="0"/>
                        </a:spcBef>
                        <a:spcAft>
                          <a:spcPts val="0"/>
                        </a:spcAft>
                      </a:pPr>
                      <a:r>
                        <a:rPr lang="en-US" sz="2000" spc="-50">
                          <a:effectLst/>
                        </a:rPr>
                        <a:t>Violation of programming standards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a:effectLst/>
                        </a:rPr>
                        <a:t>VPS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10"/>
                  </a:ext>
                </a:extLst>
              </a:tr>
              <a:tr h="361623">
                <a:tc>
                  <a:txBody>
                    <a:bodyPr/>
                    <a:lstStyle/>
                    <a:p>
                      <a:pPr marL="266700" marR="0" indent="0">
                        <a:lnSpc>
                          <a:spcPts val="1200"/>
                        </a:lnSpc>
                        <a:spcBef>
                          <a:spcPts val="0"/>
                        </a:spcBef>
                        <a:spcAft>
                          <a:spcPts val="0"/>
                        </a:spcAft>
                      </a:pPr>
                      <a:r>
                        <a:rPr lang="en-US" sz="2000" spc="-50">
                          <a:effectLst/>
                        </a:rPr>
                        <a:t>Misinterpretation of customer communication</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tc>
                  <a:txBody>
                    <a:bodyPr/>
                    <a:lstStyle/>
                    <a:p>
                      <a:pPr marL="0" marR="0" indent="0" algn="ctr">
                        <a:lnSpc>
                          <a:spcPts val="1200"/>
                        </a:lnSpc>
                        <a:spcBef>
                          <a:spcPts val="0"/>
                        </a:spcBef>
                        <a:spcAft>
                          <a:spcPts val="0"/>
                        </a:spcAft>
                      </a:pPr>
                      <a:r>
                        <a:rPr lang="en-US" sz="2000" spc="-50">
                          <a:effectLst/>
                        </a:rPr>
                        <a:t>MCC</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b"/>
                </a:tc>
                <a:extLst>
                  <a:ext uri="{0D108BD9-81ED-4DB2-BD59-A6C34878D82A}">
                    <a16:rowId xmlns:a16="http://schemas.microsoft.com/office/drawing/2014/main" val="10011"/>
                  </a:ext>
                </a:extLst>
              </a:tr>
              <a:tr h="426470">
                <a:tc>
                  <a:txBody>
                    <a:bodyPr/>
                    <a:lstStyle/>
                    <a:p>
                      <a:pPr marL="266700" marR="0" indent="0">
                        <a:lnSpc>
                          <a:spcPts val="1200"/>
                        </a:lnSpc>
                        <a:spcBef>
                          <a:spcPts val="0"/>
                        </a:spcBef>
                        <a:spcAft>
                          <a:spcPts val="0"/>
                        </a:spcAft>
                      </a:pPr>
                      <a:r>
                        <a:rPr lang="en-US" sz="2000" spc="-50">
                          <a:effectLst/>
                        </a:rPr>
                        <a:t>Miscellaneous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ctr"/>
                </a:tc>
                <a:tc>
                  <a:txBody>
                    <a:bodyPr/>
                    <a:lstStyle/>
                    <a:p>
                      <a:pPr marL="0" marR="0" indent="0" algn="ctr">
                        <a:lnSpc>
                          <a:spcPts val="1200"/>
                        </a:lnSpc>
                        <a:spcBef>
                          <a:spcPts val="0"/>
                        </a:spcBef>
                        <a:spcAft>
                          <a:spcPts val="0"/>
                        </a:spcAft>
                      </a:pPr>
                      <a:r>
                        <a:rPr lang="en-US" sz="2000" spc="-50" dirty="0">
                          <a:effectLst/>
                        </a:rPr>
                        <a:t>MIS</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057" marR="5057" marT="0" marB="0" anchor="ctr"/>
                </a:tc>
                <a:extLst>
                  <a:ext uri="{0D108BD9-81ED-4DB2-BD59-A6C34878D82A}">
                    <a16:rowId xmlns:a16="http://schemas.microsoft.com/office/drawing/2014/main" val="10012"/>
                  </a:ext>
                </a:extLst>
              </a:tr>
            </a:tbl>
          </a:graphicData>
        </a:graphic>
      </p:graphicFrame>
      <p:sp>
        <p:nvSpPr>
          <p:cNvPr id="5" name="Rectangle 4"/>
          <p:cNvSpPr/>
          <p:nvPr/>
        </p:nvSpPr>
        <p:spPr>
          <a:xfrm>
            <a:off x="920039" y="1518084"/>
            <a:ext cx="5070619" cy="369332"/>
          </a:xfrm>
          <a:prstGeom prst="rect">
            <a:avLst/>
          </a:prstGeom>
        </p:spPr>
        <p:txBody>
          <a:bodyPr wrap="none">
            <a:spAutoFit/>
          </a:bodyPr>
          <a:lstStyle/>
          <a:p>
            <a:r>
              <a:rPr lang="en-US" dirty="0">
                <a:solidFill>
                  <a:srgbClr val="000000"/>
                </a:solidFill>
                <a:latin typeface="Arial Unicode MS" panose="020B0604020202020204" pitchFamily="34" charset="-128"/>
              </a:rPr>
              <a:t>The causes of defects are tabularized as below </a:t>
            </a:r>
            <a:endParaRPr lang="en-US" dirty="0"/>
          </a:p>
        </p:txBody>
      </p:sp>
    </p:spTree>
    <p:extLst>
      <p:ext uri="{BB962C8B-B14F-4D97-AF65-F5344CB8AC3E}">
        <p14:creationId xmlns:p14="http://schemas.microsoft.com/office/powerpoint/2010/main" val="17844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044312"/>
              </p:ext>
            </p:extLst>
          </p:nvPr>
        </p:nvGraphicFramePr>
        <p:xfrm>
          <a:off x="6041876" y="1435692"/>
          <a:ext cx="5888054" cy="4879648"/>
        </p:xfrm>
        <a:graphic>
          <a:graphicData uri="http://schemas.openxmlformats.org/drawingml/2006/table">
            <a:tbl>
              <a:tblPr firstRow="1" firstCol="1" bandRow="1">
                <a:tableStyleId>{5C22544A-7EE6-4342-B048-85BDC9FD1C3A}</a:tableStyleId>
              </a:tblPr>
              <a:tblGrid>
                <a:gridCol w="2019651">
                  <a:extLst>
                    <a:ext uri="{9D8B030D-6E8A-4147-A177-3AD203B41FA5}">
                      <a16:colId xmlns:a16="http://schemas.microsoft.com/office/drawing/2014/main" val="20000"/>
                    </a:ext>
                  </a:extLst>
                </a:gridCol>
                <a:gridCol w="2063706">
                  <a:extLst>
                    <a:ext uri="{9D8B030D-6E8A-4147-A177-3AD203B41FA5}">
                      <a16:colId xmlns:a16="http://schemas.microsoft.com/office/drawing/2014/main" val="20001"/>
                    </a:ext>
                  </a:extLst>
                </a:gridCol>
                <a:gridCol w="1804697">
                  <a:extLst>
                    <a:ext uri="{9D8B030D-6E8A-4147-A177-3AD203B41FA5}">
                      <a16:colId xmlns:a16="http://schemas.microsoft.com/office/drawing/2014/main" val="20002"/>
                    </a:ext>
                  </a:extLst>
                </a:gridCol>
              </a:tblGrid>
              <a:tr h="514674">
                <a:tc>
                  <a:txBody>
                    <a:bodyPr/>
                    <a:lstStyle/>
                    <a:p>
                      <a:pPr marL="241300" marR="0" indent="0" algn="ctr">
                        <a:lnSpc>
                          <a:spcPts val="1150"/>
                        </a:lnSpc>
                        <a:spcBef>
                          <a:spcPts val="0"/>
                        </a:spcBef>
                        <a:spcAft>
                          <a:spcPts val="0"/>
                        </a:spcAft>
                      </a:pPr>
                      <a:r>
                        <a:rPr lang="en-US" sz="2000" spc="0" dirty="0">
                          <a:effectLst/>
                        </a:rPr>
                        <a:t>Causes of defect</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241300" marR="0" indent="0" algn="ctr">
                        <a:lnSpc>
                          <a:spcPts val="1150"/>
                        </a:lnSpc>
                        <a:spcBef>
                          <a:spcPts val="0"/>
                        </a:spcBef>
                        <a:spcAft>
                          <a:spcPts val="0"/>
                        </a:spcAft>
                      </a:pPr>
                      <a:r>
                        <a:rPr lang="en-US" sz="2000" spc="0">
                          <a:effectLst/>
                        </a:rPr>
                        <a:t>Number of errors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50"/>
                        </a:lnSpc>
                        <a:spcBef>
                          <a:spcPts val="0"/>
                        </a:spcBef>
                        <a:spcAft>
                          <a:spcPts val="0"/>
                        </a:spcAft>
                      </a:pPr>
                      <a:r>
                        <a:rPr lang="en-US" sz="2000" spc="0">
                          <a:effectLst/>
                        </a:rPr>
                        <a:t>Percentage</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0"/>
                  </a:ext>
                </a:extLst>
              </a:tr>
              <a:tr h="334018">
                <a:tc>
                  <a:txBody>
                    <a:bodyPr/>
                    <a:lstStyle/>
                    <a:p>
                      <a:pPr marL="0" marR="0" indent="0" algn="ctr">
                        <a:lnSpc>
                          <a:spcPts val="1100"/>
                        </a:lnSpc>
                        <a:spcBef>
                          <a:spcPts val="0"/>
                        </a:spcBef>
                        <a:spcAft>
                          <a:spcPts val="0"/>
                        </a:spcAft>
                      </a:pPr>
                      <a:r>
                        <a:rPr lang="en-US" sz="2000" spc="0">
                          <a:effectLst/>
                        </a:rPr>
                        <a:t>IES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200</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defTabSz="914400" rtl="0" eaLnBrk="1" latinLnBrk="0" hangingPunct="1">
                        <a:lnSpc>
                          <a:spcPts val="1100"/>
                        </a:lnSpc>
                        <a:spcBef>
                          <a:spcPts val="0"/>
                        </a:spcBef>
                        <a:spcAft>
                          <a:spcPts val="0"/>
                        </a:spcAft>
                      </a:pPr>
                      <a:r>
                        <a:rPr lang="en-US" sz="2000" kern="1200" spc="0" dirty="0">
                          <a:solidFill>
                            <a:schemeClr val="dk1"/>
                          </a:solidFill>
                          <a:effectLst/>
                          <a:latin typeface="+mn-lt"/>
                          <a:ea typeface="+mn-ea"/>
                          <a:cs typeface="+mn-cs"/>
                        </a:rPr>
                        <a:t>21 </a:t>
                      </a:r>
                    </a:p>
                  </a:txBody>
                  <a:tcPr marL="5357" marR="5357" marT="0" marB="0" anchor="ctr"/>
                </a:tc>
                <a:extLst>
                  <a:ext uri="{0D108BD9-81ED-4DB2-BD59-A6C34878D82A}">
                    <a16:rowId xmlns:a16="http://schemas.microsoft.com/office/drawing/2014/main" val="10001"/>
                  </a:ext>
                </a:extLst>
              </a:tr>
              <a:tr h="334018">
                <a:tc>
                  <a:txBody>
                    <a:bodyPr/>
                    <a:lstStyle/>
                    <a:p>
                      <a:pPr marL="0" marR="0" indent="0" algn="ctr">
                        <a:lnSpc>
                          <a:spcPts val="1100"/>
                        </a:lnSpc>
                        <a:spcBef>
                          <a:spcPts val="0"/>
                        </a:spcBef>
                        <a:spcAft>
                          <a:spcPts val="0"/>
                        </a:spcAft>
                      </a:pPr>
                      <a:r>
                        <a:rPr lang="en-US" sz="2000" spc="0">
                          <a:effectLst/>
                        </a:rPr>
                        <a:t>MCC</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158</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defTabSz="914400" rtl="0" eaLnBrk="1" latinLnBrk="0" hangingPunct="1">
                        <a:lnSpc>
                          <a:spcPts val="1100"/>
                        </a:lnSpc>
                        <a:spcBef>
                          <a:spcPts val="0"/>
                        </a:spcBef>
                        <a:spcAft>
                          <a:spcPts val="0"/>
                        </a:spcAft>
                      </a:pPr>
                      <a:r>
                        <a:rPr lang="en-US" sz="2000" kern="1200" spc="0" dirty="0">
                          <a:solidFill>
                            <a:schemeClr val="dk1"/>
                          </a:solidFill>
                          <a:effectLst/>
                          <a:latin typeface="+mn-lt"/>
                          <a:ea typeface="+mn-ea"/>
                          <a:cs typeface="+mn-cs"/>
                        </a:rPr>
                        <a:t>17 </a:t>
                      </a:r>
                    </a:p>
                  </a:txBody>
                  <a:tcPr marL="5357" marR="5357" marT="0" marB="0" anchor="ctr"/>
                </a:tc>
                <a:extLst>
                  <a:ext uri="{0D108BD9-81ED-4DB2-BD59-A6C34878D82A}">
                    <a16:rowId xmlns:a16="http://schemas.microsoft.com/office/drawing/2014/main" val="10002"/>
                  </a:ext>
                </a:extLst>
              </a:tr>
              <a:tr h="336617">
                <a:tc>
                  <a:txBody>
                    <a:bodyPr/>
                    <a:lstStyle/>
                    <a:p>
                      <a:pPr marL="0" marR="0" indent="0" algn="ctr">
                        <a:lnSpc>
                          <a:spcPts val="1100"/>
                        </a:lnSpc>
                        <a:spcBef>
                          <a:spcPts val="0"/>
                        </a:spcBef>
                        <a:spcAft>
                          <a:spcPts val="0"/>
                        </a:spcAft>
                      </a:pPr>
                      <a:r>
                        <a:rPr lang="en-US" sz="2000" spc="0">
                          <a:effectLst/>
                        </a:rPr>
                        <a:t>IDS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48</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5</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3"/>
                  </a:ext>
                </a:extLst>
              </a:tr>
              <a:tr h="334018">
                <a:tc>
                  <a:txBody>
                    <a:bodyPr/>
                    <a:lstStyle/>
                    <a:p>
                      <a:pPr marL="0" marR="0" indent="0" algn="ctr">
                        <a:lnSpc>
                          <a:spcPts val="1100"/>
                        </a:lnSpc>
                        <a:spcBef>
                          <a:spcPts val="0"/>
                        </a:spcBef>
                        <a:spcAft>
                          <a:spcPts val="0"/>
                        </a:spcAft>
                      </a:pPr>
                      <a:r>
                        <a:rPr lang="en-US" sz="2000" spc="0">
                          <a:effectLst/>
                        </a:rPr>
                        <a:t>VPS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20</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2</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4"/>
                  </a:ext>
                </a:extLst>
              </a:tr>
              <a:tr h="330768">
                <a:tc>
                  <a:txBody>
                    <a:bodyPr/>
                    <a:lstStyle/>
                    <a:p>
                      <a:pPr marL="0" marR="0" indent="0" algn="ctr">
                        <a:lnSpc>
                          <a:spcPts val="1100"/>
                        </a:lnSpc>
                        <a:spcBef>
                          <a:spcPts val="0"/>
                        </a:spcBef>
                        <a:spcAft>
                          <a:spcPts val="0"/>
                        </a:spcAft>
                      </a:pPr>
                      <a:r>
                        <a:rPr lang="en-US" sz="2000" spc="0" dirty="0">
                          <a:effectLst/>
                        </a:rPr>
                        <a:t>EDR</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dirty="0">
                          <a:effectLst/>
                        </a:rPr>
                        <a:t>128</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14</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5"/>
                  </a:ext>
                </a:extLst>
              </a:tr>
              <a:tr h="330768">
                <a:tc>
                  <a:txBody>
                    <a:bodyPr/>
                    <a:lstStyle/>
                    <a:p>
                      <a:pPr marL="0" marR="0" indent="0" algn="ctr">
                        <a:lnSpc>
                          <a:spcPts val="1100"/>
                        </a:lnSpc>
                        <a:spcBef>
                          <a:spcPts val="0"/>
                        </a:spcBef>
                        <a:spcAft>
                          <a:spcPts val="0"/>
                        </a:spcAft>
                      </a:pPr>
                      <a:r>
                        <a:rPr lang="en-US" sz="2000" spc="0">
                          <a:effectLst/>
                        </a:rPr>
                        <a:t>ICI</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60</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6</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6"/>
                  </a:ext>
                </a:extLst>
              </a:tr>
              <a:tr h="334018">
                <a:tc>
                  <a:txBody>
                    <a:bodyPr/>
                    <a:lstStyle/>
                    <a:p>
                      <a:pPr marL="0" marR="0" indent="0" algn="ctr">
                        <a:lnSpc>
                          <a:spcPts val="1100"/>
                        </a:lnSpc>
                        <a:spcBef>
                          <a:spcPts val="0"/>
                        </a:spcBef>
                        <a:spcAft>
                          <a:spcPts val="0"/>
                        </a:spcAft>
                      </a:pPr>
                      <a:r>
                        <a:rPr lang="en-US" sz="2000" spc="0">
                          <a:effectLst/>
                        </a:rPr>
                        <a:t>EDL</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45</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5</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7"/>
                  </a:ext>
                </a:extLst>
              </a:tr>
              <a:tr h="336617">
                <a:tc>
                  <a:txBody>
                    <a:bodyPr/>
                    <a:lstStyle/>
                    <a:p>
                      <a:pPr marL="0" marR="0" indent="0" algn="ctr">
                        <a:lnSpc>
                          <a:spcPts val="1100"/>
                        </a:lnSpc>
                        <a:spcBef>
                          <a:spcPts val="0"/>
                        </a:spcBef>
                        <a:spcAft>
                          <a:spcPts val="0"/>
                        </a:spcAft>
                      </a:pPr>
                      <a:r>
                        <a:rPr lang="en-US" sz="2000" spc="0">
                          <a:effectLst/>
                        </a:rPr>
                        <a:t>IET</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94</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dirty="0">
                          <a:effectLst/>
                        </a:rPr>
                        <a:t>10</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8"/>
                  </a:ext>
                </a:extLst>
              </a:tr>
              <a:tr h="334018">
                <a:tc>
                  <a:txBody>
                    <a:bodyPr/>
                    <a:lstStyle/>
                    <a:p>
                      <a:pPr marL="0" marR="0" indent="0" algn="ctr">
                        <a:lnSpc>
                          <a:spcPts val="1100"/>
                        </a:lnSpc>
                        <a:spcBef>
                          <a:spcPts val="0"/>
                        </a:spcBef>
                        <a:spcAft>
                          <a:spcPts val="0"/>
                        </a:spcAft>
                      </a:pPr>
                      <a:r>
                        <a:rPr lang="en-US" sz="2000" spc="0">
                          <a:effectLst/>
                        </a:rPr>
                        <a:t>IID</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35</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4</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09"/>
                  </a:ext>
                </a:extLst>
              </a:tr>
              <a:tr h="330768">
                <a:tc>
                  <a:txBody>
                    <a:bodyPr/>
                    <a:lstStyle/>
                    <a:p>
                      <a:pPr marL="0" marR="0" indent="0" algn="ctr">
                        <a:lnSpc>
                          <a:spcPts val="1100"/>
                        </a:lnSpc>
                        <a:spcBef>
                          <a:spcPts val="0"/>
                        </a:spcBef>
                        <a:spcAft>
                          <a:spcPts val="0"/>
                        </a:spcAft>
                      </a:pPr>
                      <a:r>
                        <a:rPr lang="en-US" sz="2000" spc="0">
                          <a:effectLst/>
                        </a:rPr>
                        <a:t>PLT</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60</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6</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10"/>
                  </a:ext>
                </a:extLst>
              </a:tr>
              <a:tr h="327519">
                <a:tc>
                  <a:txBody>
                    <a:bodyPr/>
                    <a:lstStyle/>
                    <a:p>
                      <a:pPr marL="0" marR="0" indent="0" algn="ctr">
                        <a:lnSpc>
                          <a:spcPts val="1100"/>
                        </a:lnSpc>
                        <a:spcBef>
                          <a:spcPts val="0"/>
                        </a:spcBef>
                        <a:spcAft>
                          <a:spcPts val="0"/>
                        </a:spcAft>
                      </a:pPr>
                      <a:r>
                        <a:rPr lang="en-US" sz="2000" spc="0">
                          <a:effectLst/>
                        </a:rPr>
                        <a:t>HCI</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30</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3</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11"/>
                  </a:ext>
                </a:extLst>
              </a:tr>
              <a:tr h="336617">
                <a:tc>
                  <a:txBody>
                    <a:bodyPr/>
                    <a:lstStyle/>
                    <a:p>
                      <a:pPr marL="0" marR="0" indent="0" algn="ctr">
                        <a:lnSpc>
                          <a:spcPts val="1100"/>
                        </a:lnSpc>
                        <a:spcBef>
                          <a:spcPts val="0"/>
                        </a:spcBef>
                        <a:spcAft>
                          <a:spcPts val="0"/>
                        </a:spcAft>
                      </a:pPr>
                      <a:r>
                        <a:rPr lang="en-US" sz="2000" spc="0">
                          <a:effectLst/>
                        </a:rPr>
                        <a:t>MIS</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58</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00"/>
                        </a:lnSpc>
                        <a:spcBef>
                          <a:spcPts val="0"/>
                        </a:spcBef>
                        <a:spcAft>
                          <a:spcPts val="0"/>
                        </a:spcAft>
                      </a:pPr>
                      <a:r>
                        <a:rPr lang="en-US" sz="2000" spc="0">
                          <a:effectLst/>
                        </a:rPr>
                        <a:t>6</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12"/>
                  </a:ext>
                </a:extLst>
              </a:tr>
              <a:tr h="365210">
                <a:tc>
                  <a:txBody>
                    <a:bodyPr/>
                    <a:lstStyle/>
                    <a:p>
                      <a:pPr marL="0" marR="0" indent="0" algn="ctr">
                        <a:lnSpc>
                          <a:spcPts val="1150"/>
                        </a:lnSpc>
                        <a:spcBef>
                          <a:spcPts val="0"/>
                        </a:spcBef>
                        <a:spcAft>
                          <a:spcPts val="0"/>
                        </a:spcAft>
                      </a:pPr>
                      <a:r>
                        <a:rPr lang="en-US" sz="2000" spc="0">
                          <a:effectLst/>
                        </a:rPr>
                        <a:t>TOTAL</a:t>
                      </a:r>
                      <a:endParaRPr lang="en-US" sz="200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50"/>
                        </a:lnSpc>
                        <a:spcBef>
                          <a:spcPts val="0"/>
                        </a:spcBef>
                        <a:spcAft>
                          <a:spcPts val="0"/>
                        </a:spcAft>
                      </a:pPr>
                      <a:r>
                        <a:rPr lang="en-US" sz="2000" spc="0" dirty="0">
                          <a:effectLst/>
                        </a:rPr>
                        <a:t>936</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tc>
                  <a:txBody>
                    <a:bodyPr/>
                    <a:lstStyle/>
                    <a:p>
                      <a:pPr marL="0" marR="0" indent="0" algn="ctr">
                        <a:lnSpc>
                          <a:spcPts val="1150"/>
                        </a:lnSpc>
                        <a:spcBef>
                          <a:spcPts val="0"/>
                        </a:spcBef>
                        <a:spcAft>
                          <a:spcPts val="0"/>
                        </a:spcAft>
                      </a:pPr>
                      <a:r>
                        <a:rPr lang="en-US" sz="2000" spc="0" dirty="0">
                          <a:effectLst/>
                        </a:rPr>
                        <a:t>100 %</a:t>
                      </a:r>
                      <a:endParaRPr lang="en-US" sz="20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5357" marR="5357" marT="0" marB="0" anchor="ctr"/>
                </a:tc>
                <a:extLst>
                  <a:ext uri="{0D108BD9-81ED-4DB2-BD59-A6C34878D82A}">
                    <a16:rowId xmlns:a16="http://schemas.microsoft.com/office/drawing/2014/main" val="10013"/>
                  </a:ext>
                </a:extLst>
              </a:tr>
            </a:tbl>
          </a:graphicData>
        </a:graphic>
      </p:graphicFrame>
      <p:sp>
        <p:nvSpPr>
          <p:cNvPr id="7" name="Rectangle 6"/>
          <p:cNvSpPr/>
          <p:nvPr/>
        </p:nvSpPr>
        <p:spPr>
          <a:xfrm>
            <a:off x="822204" y="2084832"/>
            <a:ext cx="5061960" cy="1200329"/>
          </a:xfrm>
          <a:prstGeom prst="rect">
            <a:avLst/>
          </a:prstGeom>
        </p:spPr>
        <p:txBody>
          <a:bodyPr wrap="square">
            <a:spAutoFit/>
          </a:bodyPr>
          <a:lstStyle/>
          <a:p>
            <a:pPr algn="just"/>
            <a:r>
              <a:rPr lang="en-US" dirty="0"/>
              <a:t>Suppose that some sample representative data of defect causes is collected then one on build a statistical SQA from it. The sample data about the defect cause is as given below.</a:t>
            </a:r>
          </a:p>
        </p:txBody>
      </p:sp>
    </p:spTree>
    <p:extLst>
      <p:ext uri="{BB962C8B-B14F-4D97-AF65-F5344CB8AC3E}">
        <p14:creationId xmlns:p14="http://schemas.microsoft.com/office/powerpoint/2010/main" val="2123451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85000" lnSpcReduction="20000"/>
          </a:bodyPr>
          <a:lstStyle/>
          <a:p>
            <a:r>
              <a:rPr lang="en-US" dirty="0"/>
              <a:t>From above table it is clear that the major defect cause is IES+MCC+EDR which generates 21+17+14 = 52 % of total errors. We can say that these errors are few vital errors that cause the major defect in the software product. Once such vital causes are determined then it becomes very easy for a software engineer to take corrective action. For instance in the vital few cause given above.</a:t>
            </a:r>
          </a:p>
          <a:p>
            <a:r>
              <a:rPr lang="en-US" dirty="0"/>
              <a:t>• The cause IES (incomplete erroneous specification )can be improved by having proper communication with the customer.</a:t>
            </a:r>
          </a:p>
          <a:p>
            <a:r>
              <a:rPr lang="en-US" dirty="0"/>
              <a:t>• One cause is MCC (i.e. Misinterpretation of customer communication). If the customer communication is improved then this vital cause of defect can be removed.</a:t>
            </a:r>
          </a:p>
          <a:p>
            <a:r>
              <a:rPr lang="en-US" dirty="0"/>
              <a:t>• Similarly to improve EDR (i.e. error in data representation) some CASE tools can be used to remove this defect.</a:t>
            </a:r>
          </a:p>
          <a:p>
            <a:r>
              <a:rPr lang="en-US" dirty="0"/>
              <a:t>• Thus if IES+MCC+EDR i.e. 52 % of defect cause is removed. This will ultimately help in improving the software quality.</a:t>
            </a:r>
          </a:p>
          <a:p>
            <a:endParaRPr lang="en-US" dirty="0"/>
          </a:p>
        </p:txBody>
      </p:sp>
    </p:spTree>
    <p:extLst>
      <p:ext uri="{BB962C8B-B14F-4D97-AF65-F5344CB8AC3E}">
        <p14:creationId xmlns:p14="http://schemas.microsoft.com/office/powerpoint/2010/main" val="815404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Approaches to SQA</a:t>
            </a:r>
          </a:p>
        </p:txBody>
      </p:sp>
      <p:sp>
        <p:nvSpPr>
          <p:cNvPr id="3" name="Content Placeholder 2"/>
          <p:cNvSpPr>
            <a:spLocks noGrp="1"/>
          </p:cNvSpPr>
          <p:nvPr>
            <p:ph idx="1"/>
          </p:nvPr>
        </p:nvSpPr>
        <p:spPr/>
        <p:txBody>
          <a:bodyPr>
            <a:normAutofit/>
          </a:bodyPr>
          <a:lstStyle/>
          <a:p>
            <a:pPr algn="just"/>
            <a:r>
              <a:rPr lang="en-US" dirty="0"/>
              <a:t>• The software quality should be obtained during the analysis, design, coding and Testing. It should be obtained using formal technical reviews and by performing multi-tier testing strategies.</a:t>
            </a:r>
          </a:p>
          <a:p>
            <a:pPr algn="just"/>
            <a:r>
              <a:rPr lang="en-US" dirty="0"/>
              <a:t>• A small segment of software engineering community demands that a formal approach to software quality assurance is required. They demand that a rigorous approach is required for requirement gathering and its specification.</a:t>
            </a:r>
          </a:p>
          <a:p>
            <a:pPr algn="just"/>
            <a:r>
              <a:rPr lang="en-US" dirty="0"/>
              <a:t>• If such rigorous approach is adopted for requirement specification then software can be correctly built as per its specification.</a:t>
            </a:r>
          </a:p>
          <a:p>
            <a:pPr algn="just"/>
            <a:r>
              <a:rPr lang="en-US" dirty="0"/>
              <a:t>• The efforts are made to adopt the formal approach of development for structured programming concepts.</a:t>
            </a:r>
          </a:p>
          <a:p>
            <a:pPr algn="just"/>
            <a:endParaRPr lang="en-US" dirty="0"/>
          </a:p>
        </p:txBody>
      </p:sp>
    </p:spTree>
    <p:extLst>
      <p:ext uri="{BB962C8B-B14F-4D97-AF65-F5344CB8AC3E}">
        <p14:creationId xmlns:p14="http://schemas.microsoft.com/office/powerpoint/2010/main" val="1608907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Software Reliability</a:t>
            </a:r>
          </a:p>
        </p:txBody>
      </p:sp>
      <p:sp>
        <p:nvSpPr>
          <p:cNvPr id="3" name="Content Placeholder 2"/>
          <p:cNvSpPr>
            <a:spLocks noGrp="1"/>
          </p:cNvSpPr>
          <p:nvPr>
            <p:ph idx="1"/>
          </p:nvPr>
        </p:nvSpPr>
        <p:spPr/>
        <p:txBody>
          <a:bodyPr/>
          <a:lstStyle/>
          <a:p>
            <a:r>
              <a:rPr lang="en-US" dirty="0"/>
              <a:t>Software reliability is defined as the probability of failure free, operation of a computer program in specified environment for specified time.</a:t>
            </a:r>
          </a:p>
          <a:p>
            <a:r>
              <a:rPr lang="en-US" dirty="0"/>
              <a:t>The software reliability can be measured, directed and estimated.</a:t>
            </a:r>
          </a:p>
        </p:txBody>
      </p:sp>
    </p:spTree>
    <p:extLst>
      <p:ext uri="{BB962C8B-B14F-4D97-AF65-F5344CB8AC3E}">
        <p14:creationId xmlns:p14="http://schemas.microsoft.com/office/powerpoint/2010/main" val="237857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7.6.1 Measure of reliability and availability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Normally there are two measures of software reliability.</a:t>
            </a:r>
          </a:p>
          <a:p>
            <a:r>
              <a:rPr lang="en-US" dirty="0"/>
              <a:t>1. </a:t>
            </a:r>
            <a:r>
              <a:rPr lang="en-US" b="1" dirty="0"/>
              <a:t>MTBF</a:t>
            </a:r>
            <a:r>
              <a:rPr lang="en-US" dirty="0"/>
              <a:t> mean time between failure is a simple measure of software reliability which can be calculated as </a:t>
            </a:r>
          </a:p>
          <a:p>
            <a:r>
              <a:rPr lang="en-US" dirty="0"/>
              <a:t>MTBF= MTTF + MTTR</a:t>
            </a:r>
          </a:p>
          <a:p>
            <a:r>
              <a:rPr lang="en-US" dirty="0"/>
              <a:t>Where </a:t>
            </a:r>
            <a:r>
              <a:rPr lang="en-US" b="1" dirty="0"/>
              <a:t>MTTF</a:t>
            </a:r>
            <a:r>
              <a:rPr lang="en-US" dirty="0"/>
              <a:t> means mean time to failure</a:t>
            </a:r>
          </a:p>
          <a:p>
            <a:r>
              <a:rPr lang="en-US" dirty="0"/>
              <a:t>And </a:t>
            </a:r>
            <a:r>
              <a:rPr lang="en-US" b="1" dirty="0"/>
              <a:t>MTTR</a:t>
            </a:r>
            <a:r>
              <a:rPr lang="en-US" dirty="0"/>
              <a:t> stands for mean time to repair.</a:t>
            </a:r>
          </a:p>
          <a:p>
            <a:r>
              <a:rPr lang="en-US" dirty="0"/>
              <a:t>Many software researchers feel that MTBF is more</a:t>
            </a:r>
          </a:p>
          <a:p>
            <a:r>
              <a:rPr lang="en-US" dirty="0"/>
              <a:t> useful measure of software reliability then</a:t>
            </a:r>
          </a:p>
          <a:p>
            <a:r>
              <a:rPr lang="en-US" dirty="0"/>
              <a:t> defects/KLOC or defect/FP.</a:t>
            </a:r>
          </a:p>
        </p:txBody>
      </p:sp>
      <p:pic>
        <p:nvPicPr>
          <p:cNvPr id="5" name="Picture 4"/>
          <p:cNvPicPr>
            <a:picLocks noChangeAspect="1"/>
          </p:cNvPicPr>
          <p:nvPr/>
        </p:nvPicPr>
        <p:blipFill>
          <a:blip r:embed="rId2"/>
          <a:stretch>
            <a:fillRect/>
          </a:stretch>
        </p:blipFill>
        <p:spPr>
          <a:xfrm>
            <a:off x="7126125" y="3178990"/>
            <a:ext cx="4837987" cy="3331538"/>
          </a:xfrm>
          <a:prstGeom prst="rect">
            <a:avLst/>
          </a:prstGeom>
        </p:spPr>
      </p:pic>
    </p:spTree>
    <p:extLst>
      <p:ext uri="{BB962C8B-B14F-4D97-AF65-F5344CB8AC3E}">
        <p14:creationId xmlns:p14="http://schemas.microsoft.com/office/powerpoint/2010/main" val="863674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lnSpcReduction="10000"/>
          </a:bodyPr>
          <a:lstStyle/>
          <a:p>
            <a:r>
              <a:rPr lang="en-US" dirty="0"/>
              <a:t>2. Availability</a:t>
            </a:r>
          </a:p>
          <a:p>
            <a:r>
              <a:rPr lang="en-US" dirty="0"/>
              <a:t>It's another measure of software reliability, software availability is defined as the</a:t>
            </a:r>
          </a:p>
          <a:p>
            <a:r>
              <a:rPr lang="en-US" dirty="0"/>
              <a:t>probability that the program is working according to the requirements at a given</a:t>
            </a:r>
          </a:p>
          <a:p>
            <a:r>
              <a:rPr lang="en-US" dirty="0"/>
              <a:t>points in time. It is measured as	</a:t>
            </a:r>
          </a:p>
          <a:p>
            <a:r>
              <a:rPr lang="en-US" dirty="0"/>
              <a:t>Availability = (MTTF/(MTTF+MTTR))* 100 %</a:t>
            </a:r>
          </a:p>
          <a:p>
            <a:r>
              <a:rPr lang="en-US" dirty="0"/>
              <a:t>MTBF is equally sensitive to MTTF and MTTR but availability is more sensitive to</a:t>
            </a:r>
          </a:p>
          <a:p>
            <a:r>
              <a:rPr lang="en-US" dirty="0"/>
              <a:t>MTTR.</a:t>
            </a:r>
          </a:p>
          <a:p>
            <a:endParaRPr lang="en-US" dirty="0"/>
          </a:p>
        </p:txBody>
      </p:sp>
    </p:spTree>
    <p:extLst>
      <p:ext uri="{BB962C8B-B14F-4D97-AF65-F5344CB8AC3E}">
        <p14:creationId xmlns:p14="http://schemas.microsoft.com/office/powerpoint/2010/main" val="161866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lnSpcReduction="10000"/>
          </a:bodyPr>
          <a:lstStyle/>
          <a:p>
            <a:pPr algn="just"/>
            <a:r>
              <a:rPr lang="en-US" dirty="0"/>
              <a:t>There are two kinds of quality</a:t>
            </a:r>
          </a:p>
          <a:p>
            <a:pPr algn="just"/>
            <a:r>
              <a:rPr lang="en-US" dirty="0"/>
              <a:t>1. </a:t>
            </a:r>
            <a:r>
              <a:rPr lang="en-US" b="1" dirty="0"/>
              <a:t>Quality of design </a:t>
            </a:r>
            <a:r>
              <a:rPr lang="en-US" dirty="0"/>
              <a:t>is the characteristics of the item which is specified for the designer. For example if a temperature control system is designed, then it should display the characteristic of that system is and at the time of design of the product this issue must be focused.</a:t>
            </a:r>
          </a:p>
          <a:p>
            <a:pPr algn="just"/>
            <a:r>
              <a:rPr lang="en-US" dirty="0"/>
              <a:t>2. </a:t>
            </a:r>
            <a:r>
              <a:rPr lang="en-US" b="1" dirty="0"/>
              <a:t>Quality of conformance </a:t>
            </a:r>
            <a:r>
              <a:rPr lang="en-US" dirty="0"/>
              <a:t>is the degree to which the design specifications are followed during manufacturing. If the degree of conformance is more then it indicates higher quality.</a:t>
            </a:r>
          </a:p>
          <a:p>
            <a:pPr algn="just"/>
            <a:r>
              <a:rPr lang="en-US" dirty="0"/>
              <a:t>Thus in software development process quality of design is concerned towards requirements, specifications and design of the system and quality of conformance is concerned with implementation.</a:t>
            </a:r>
          </a:p>
        </p:txBody>
      </p:sp>
    </p:spTree>
    <p:extLst>
      <p:ext uri="{BB962C8B-B14F-4D97-AF65-F5344CB8AC3E}">
        <p14:creationId xmlns:p14="http://schemas.microsoft.com/office/powerpoint/2010/main" val="1468236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7.6.2 Software Safety</a:t>
            </a:r>
          </a:p>
        </p:txBody>
      </p:sp>
      <p:sp>
        <p:nvSpPr>
          <p:cNvPr id="3" name="Content Placeholder 2"/>
          <p:cNvSpPr>
            <a:spLocks noGrp="1"/>
          </p:cNvSpPr>
          <p:nvPr>
            <p:ph idx="1"/>
          </p:nvPr>
        </p:nvSpPr>
        <p:spPr/>
        <p:txBody>
          <a:bodyPr>
            <a:normAutofit lnSpcReduction="10000"/>
          </a:bodyPr>
          <a:lstStyle/>
          <a:p>
            <a:pPr algn="just"/>
            <a:r>
              <a:rPr lang="en-US" dirty="0"/>
              <a:t>Software safety is a quality assurance activity in which potential hazards are identified and assessed. These hazards may bring the total failure of the system. If such hazards are identified and specified in early stage of software development then such hazards can be eliminated or controlled in order to make the software safe. Modeling and analysis process is conducted as a part of software safety.</a:t>
            </a:r>
          </a:p>
          <a:p>
            <a:pPr algn="just"/>
            <a:r>
              <a:rPr lang="en-US" dirty="0"/>
              <a:t>For example : In a computer based automobile system software hazards are</a:t>
            </a:r>
          </a:p>
          <a:p>
            <a:pPr algn="just"/>
            <a:r>
              <a:rPr lang="en-US" dirty="0"/>
              <a:t>1.	Uncontrolled acceleration that can not be stopped.</a:t>
            </a:r>
          </a:p>
          <a:p>
            <a:pPr algn="just"/>
            <a:r>
              <a:rPr lang="en-US" dirty="0"/>
              <a:t>2.	Does not respond to slow the system when breaks are applied.</a:t>
            </a:r>
          </a:p>
          <a:p>
            <a:pPr algn="just"/>
            <a:r>
              <a:rPr lang="en-US" dirty="0"/>
              <a:t>3.	Slowly gains the speed.</a:t>
            </a:r>
          </a:p>
          <a:p>
            <a:pPr algn="just"/>
            <a:endParaRPr lang="en-US" dirty="0"/>
          </a:p>
        </p:txBody>
      </p:sp>
    </p:spTree>
    <p:extLst>
      <p:ext uri="{BB962C8B-B14F-4D97-AF65-F5344CB8AC3E}">
        <p14:creationId xmlns:p14="http://schemas.microsoft.com/office/powerpoint/2010/main" val="3747611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024128" y="1965533"/>
            <a:ext cx="9720071" cy="4343827"/>
          </a:xfrm>
        </p:spPr>
        <p:txBody>
          <a:bodyPr>
            <a:normAutofit fontScale="92500" lnSpcReduction="10000"/>
          </a:bodyPr>
          <a:lstStyle/>
          <a:p>
            <a:pPr algn="just"/>
            <a:r>
              <a:rPr lang="en-US" b="1" dirty="0"/>
              <a:t>How to handle the system level hazards(danger or risk)?</a:t>
            </a:r>
          </a:p>
          <a:p>
            <a:pPr algn="just"/>
            <a:r>
              <a:rPr lang="en-US" dirty="0"/>
              <a:t>Following are the steps that can be applied to preserve the software safety.</a:t>
            </a:r>
          </a:p>
          <a:p>
            <a:pPr algn="just"/>
            <a:r>
              <a:rPr lang="en-US" dirty="0"/>
              <a:t>Step 1 : The hazards are identified.	</a:t>
            </a:r>
          </a:p>
          <a:p>
            <a:pPr algn="just"/>
            <a:r>
              <a:rPr lang="en-US" dirty="0"/>
              <a:t>Step 2 : Analysis techniques are used to assign severity of these hazards. The probability of occurrence of such hazards is also analyzed with fop help of analysis techniques. The commonly used analysis techniques are fault-tree "analysis, real-time logic and Petri-net models. These techniques basically predict the chain of event that can cause hazards.</a:t>
            </a:r>
          </a:p>
          <a:p>
            <a:pPr algn="just"/>
            <a:r>
              <a:rPr lang="en-US" dirty="0"/>
              <a:t>Step 3 : Once hazards are identified, safety related requirements can be specified for the software. This specification basically includes list of undesirable events and desired system response. The template for safety related requirement“ </a:t>
            </a:r>
          </a:p>
          <a:p>
            <a:pPr algn="just"/>
            <a:r>
              <a:rPr lang="en-US" dirty="0"/>
              <a:t>specification is given below -</a:t>
            </a:r>
          </a:p>
          <a:p>
            <a:pPr algn="just"/>
            <a:endParaRPr lang="en-US" dirty="0"/>
          </a:p>
        </p:txBody>
      </p:sp>
    </p:spTree>
    <p:extLst>
      <p:ext uri="{BB962C8B-B14F-4D97-AF65-F5344CB8AC3E}">
        <p14:creationId xmlns:p14="http://schemas.microsoft.com/office/powerpoint/2010/main" val="1320789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endParaRPr lang="en-US" dirty="0"/>
          </a:p>
        </p:txBody>
      </p:sp>
      <p:pic>
        <p:nvPicPr>
          <p:cNvPr id="21506" name="Picture 2" descr="imag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1529"/>
            <a:ext cx="8205330" cy="4808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24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a:bodyPr>
          <a:lstStyle/>
          <a:p>
            <a:pPr algn="just"/>
            <a:r>
              <a:rPr lang="en-US" dirty="0"/>
              <a:t>What is the difference between software reliability and software safety?</a:t>
            </a:r>
          </a:p>
          <a:p>
            <a:pPr algn="just"/>
            <a:r>
              <a:rPr lang="en-US" dirty="0"/>
              <a:t>• Software reliability and software safety are closely related to each other. However, the difference between them lies in degree and not the type.</a:t>
            </a:r>
          </a:p>
          <a:p>
            <a:pPr algn="just"/>
            <a:r>
              <a:rPr lang="en-US" dirty="0"/>
              <a:t>• Software reliability uses statistical analysis made to determine the occurrence of software failure. These failures will cause simply dissatisfaction of customer requirements. But the software safety examines the ways in which failure results in conditions that can lead to hazards.</a:t>
            </a:r>
          </a:p>
          <a:p>
            <a:pPr algn="just"/>
            <a:r>
              <a:rPr lang="en-US" dirty="0"/>
              <a:t>• Software reliability does not detect the failures in depth. But the software safety detects the failures in context of an entire computer based system.</a:t>
            </a:r>
          </a:p>
        </p:txBody>
      </p:sp>
    </p:spTree>
    <p:extLst>
      <p:ext uri="{BB962C8B-B14F-4D97-AF65-F5344CB8AC3E}">
        <p14:creationId xmlns:p14="http://schemas.microsoft.com/office/powerpoint/2010/main" val="140763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Software Quality Standards- ISO 9000 and 9001</a:t>
            </a:r>
          </a:p>
        </p:txBody>
      </p:sp>
      <p:sp>
        <p:nvSpPr>
          <p:cNvPr id="3" name="Content Placeholder 2"/>
          <p:cNvSpPr>
            <a:spLocks noGrp="1"/>
          </p:cNvSpPr>
          <p:nvPr>
            <p:ph idx="1"/>
          </p:nvPr>
        </p:nvSpPr>
        <p:spPr/>
        <p:txBody>
          <a:bodyPr>
            <a:normAutofit fontScale="92500" lnSpcReduction="10000"/>
          </a:bodyPr>
          <a:lstStyle/>
          <a:p>
            <a:pPr algn="just"/>
            <a:r>
              <a:rPr lang="en-US" dirty="0"/>
              <a:t>In order to bring quality in the product-and service, many organizations are adopting the quality assurance system. The quality assurance systems are the organizational structures that are used to bring quality in responsibilities, procedures, processes and resources .</a:t>
            </a:r>
          </a:p>
          <a:p>
            <a:pPr algn="just"/>
            <a:r>
              <a:rPr lang="en-US" dirty="0"/>
              <a:t>ISO 9000 is a family of quality assurance system. It can be applied to all type of organizations. It doesn't matter what size they are or what they do. It can help both product and service oriented organizations to achieve standards of quality. ISO 90001 is maintained by ISO, the International Organization for standardization and is administered by accreditation and certification bodies. In ISO 9000, company's quality system and operations are scrutinized by third-party auditors for a compliance to the standard and effective operation. This process is called registration to ISO 9000. On successful registration, the company gets a certification from accreditation bodies of ISO. Such a company is then called "ISO certified company". </a:t>
            </a:r>
          </a:p>
          <a:p>
            <a:pPr algn="just"/>
            <a:endParaRPr lang="en-US" dirty="0"/>
          </a:p>
        </p:txBody>
      </p:sp>
    </p:spTree>
    <p:extLst>
      <p:ext uri="{BB962C8B-B14F-4D97-AF65-F5344CB8AC3E}">
        <p14:creationId xmlns:p14="http://schemas.microsoft.com/office/powerpoint/2010/main" val="3993228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a:bodyPr>
          <a:lstStyle/>
          <a:p>
            <a:r>
              <a:rPr lang="en-US" dirty="0"/>
              <a:t>ISO 9001:2000 is a quality assurance standard which is applied to software engineering System. it focuses on process flows, customer satisfaction, and the continual improvement Of quality management system. ISO 9001:2000 specifies requirements for a quality system that can be applied to any size or type of organization. The guideline steps for ISO 9001:2000 are</a:t>
            </a:r>
          </a:p>
          <a:p>
            <a:endParaRPr lang="en-US" dirty="0"/>
          </a:p>
        </p:txBody>
      </p:sp>
    </p:spTree>
    <p:extLst>
      <p:ext uri="{BB962C8B-B14F-4D97-AF65-F5344CB8AC3E}">
        <p14:creationId xmlns:p14="http://schemas.microsoft.com/office/powerpoint/2010/main" val="4011133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Conti…</a:t>
            </a:r>
          </a:p>
        </p:txBody>
      </p:sp>
      <p:sp>
        <p:nvSpPr>
          <p:cNvPr id="5" name="Content Placeholder 4"/>
          <p:cNvSpPr>
            <a:spLocks noGrp="1"/>
          </p:cNvSpPr>
          <p:nvPr>
            <p:ph sz="half" idx="1"/>
          </p:nvPr>
        </p:nvSpPr>
        <p:spPr>
          <a:xfrm>
            <a:off x="725025" y="1743342"/>
            <a:ext cx="4754880" cy="4854012"/>
          </a:xfrm>
        </p:spPr>
        <p:txBody>
          <a:bodyPr>
            <a:noAutofit/>
          </a:bodyPr>
          <a:lstStyle/>
          <a:p>
            <a:r>
              <a:rPr lang="en-US" sz="2000" i="1" dirty="0"/>
              <a:t>Establish quality management system</a:t>
            </a:r>
            <a:r>
              <a:rPr lang="en-US" sz="2000" dirty="0"/>
              <a:t> - Identify and manage the processes in the quality management system.</a:t>
            </a:r>
          </a:p>
          <a:p>
            <a:r>
              <a:rPr lang="en-US" sz="2000" dirty="0"/>
              <a:t>Document the quality management system</a:t>
            </a:r>
          </a:p>
          <a:p>
            <a:r>
              <a:rPr lang="en-US" sz="2000" dirty="0"/>
              <a:t>Support the quality</a:t>
            </a:r>
          </a:p>
          <a:p>
            <a:r>
              <a:rPr lang="en-US" sz="2000" dirty="0"/>
              <a:t>Satisfy the customers</a:t>
            </a:r>
          </a:p>
          <a:p>
            <a:r>
              <a:rPr lang="en-US" sz="2000" dirty="0"/>
              <a:t>Establish quality policy</a:t>
            </a:r>
          </a:p>
          <a:p>
            <a:r>
              <a:rPr lang="en-US" sz="2000" dirty="0"/>
              <a:t>Conduct quality planning</a:t>
            </a:r>
          </a:p>
          <a:p>
            <a:r>
              <a:rPr lang="en-US" sz="2000" dirty="0"/>
              <a:t>Control quality systems</a:t>
            </a:r>
          </a:p>
          <a:p>
            <a:r>
              <a:rPr lang="en-US" sz="2000" dirty="0"/>
              <a:t>Perform management reviews</a:t>
            </a:r>
          </a:p>
          <a:p>
            <a:r>
              <a:rPr lang="en-US" sz="2000" dirty="0"/>
              <a:t>Provide quality resources</a:t>
            </a:r>
          </a:p>
          <a:p>
            <a:r>
              <a:rPr lang="en-US" sz="2000" dirty="0"/>
              <a:t>Provide quality personnel</a:t>
            </a:r>
          </a:p>
        </p:txBody>
      </p:sp>
      <p:sp>
        <p:nvSpPr>
          <p:cNvPr id="6" name="Content Placeholder 5"/>
          <p:cNvSpPr>
            <a:spLocks noGrp="1"/>
          </p:cNvSpPr>
          <p:nvPr>
            <p:ph sz="half" idx="2"/>
          </p:nvPr>
        </p:nvSpPr>
        <p:spPr>
          <a:xfrm>
            <a:off x="5989320" y="1850164"/>
            <a:ext cx="4754880" cy="4023360"/>
          </a:xfrm>
        </p:spPr>
        <p:txBody>
          <a:bodyPr>
            <a:noAutofit/>
          </a:bodyPr>
          <a:lstStyle/>
          <a:p>
            <a:r>
              <a:rPr lang="en-US" sz="2000" dirty="0"/>
              <a:t>Provide quality infrastructure</a:t>
            </a:r>
          </a:p>
          <a:p>
            <a:r>
              <a:rPr lang="en-US" sz="2000" dirty="0"/>
              <a:t>Provide quality environment</a:t>
            </a:r>
          </a:p>
          <a:p>
            <a:r>
              <a:rPr lang="en-US" sz="2000" dirty="0"/>
              <a:t>Control realization planning</a:t>
            </a:r>
          </a:p>
          <a:p>
            <a:r>
              <a:rPr lang="en-US" sz="2000" dirty="0"/>
              <a:t>Control customer processes</a:t>
            </a:r>
          </a:p>
          <a:p>
            <a:r>
              <a:rPr lang="en-US" sz="2000" dirty="0"/>
              <a:t>Control product development</a:t>
            </a:r>
          </a:p>
          <a:p>
            <a:r>
              <a:rPr lang="en-US" sz="2000" dirty="0"/>
              <a:t>Control purchasing functions</a:t>
            </a:r>
          </a:p>
          <a:p>
            <a:r>
              <a:rPr lang="en-US" sz="2000" dirty="0"/>
              <a:t>Control operational activities</a:t>
            </a:r>
          </a:p>
          <a:p>
            <a:r>
              <a:rPr lang="en-US" sz="2000" dirty="0"/>
              <a:t>Control monitoring devices</a:t>
            </a:r>
          </a:p>
          <a:p>
            <a:r>
              <a:rPr lang="en-US" sz="2000" dirty="0"/>
              <a:t>Control non confirming products</a:t>
            </a:r>
          </a:p>
          <a:p>
            <a:r>
              <a:rPr lang="en-US" sz="2000" dirty="0"/>
              <a:t>Analyze quality information</a:t>
            </a:r>
          </a:p>
          <a:p>
            <a:r>
              <a:rPr lang="en-US" sz="2000" dirty="0"/>
              <a:t>Make quality improvement</a:t>
            </a:r>
          </a:p>
          <a:p>
            <a:endParaRPr lang="en-US" sz="2000" dirty="0"/>
          </a:p>
          <a:p>
            <a:endParaRPr lang="en-US" sz="2000" dirty="0"/>
          </a:p>
        </p:txBody>
      </p:sp>
    </p:spTree>
    <p:extLst>
      <p:ext uri="{BB962C8B-B14F-4D97-AF65-F5344CB8AC3E}">
        <p14:creationId xmlns:p14="http://schemas.microsoft.com/office/powerpoint/2010/main" val="341461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024128" y="2286000"/>
            <a:ext cx="5094661" cy="4023360"/>
          </a:xfrm>
        </p:spPr>
        <p:txBody>
          <a:bodyPr/>
          <a:lstStyle/>
          <a:p>
            <a:r>
              <a:rPr lang="en-US" dirty="0"/>
              <a:t>The ISO 9000 helps in creating organizational quality manuals. These quality manuals identify the organizational quality processes. Using these quality manuals the project quality plan can be prepared for every individual project. Thus project quality management can be done.</a:t>
            </a:r>
          </a:p>
          <a:p>
            <a:endParaRPr lang="en-US" dirty="0"/>
          </a:p>
        </p:txBody>
      </p:sp>
      <p:pic>
        <p:nvPicPr>
          <p:cNvPr id="1026" name="Picture 2" descr="imag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692" y="2286000"/>
            <a:ext cx="517842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84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Along with quality of design and quality of conformance. Customer’s satisfaction is very important factor in any software product.</a:t>
            </a:r>
          </a:p>
          <a:p>
            <a:pPr>
              <a:buFont typeface="Wingdings" panose="05000000000000000000" pitchFamily="2" charset="2"/>
              <a:buChar char="§"/>
            </a:pPr>
            <a:r>
              <a:rPr lang="en-US" dirty="0"/>
              <a:t> According to </a:t>
            </a:r>
            <a:r>
              <a:rPr lang="en-US" dirty="0" err="1"/>
              <a:t>Roert</a:t>
            </a:r>
            <a:r>
              <a:rPr lang="en-US" dirty="0"/>
              <a:t> Glass and authority in software field.</a:t>
            </a:r>
          </a:p>
          <a:p>
            <a:pPr marL="0" indent="0">
              <a:buNone/>
            </a:pPr>
            <a:endParaRPr lang="en-US" dirty="0"/>
          </a:p>
          <a:p>
            <a:pPr marL="0" indent="0">
              <a:buNone/>
            </a:pPr>
            <a:r>
              <a:rPr lang="en-US" dirty="0"/>
              <a:t>User satisfaction = Complaint product + good quality +delivery with budget</a:t>
            </a:r>
          </a:p>
        </p:txBody>
      </p:sp>
    </p:spTree>
    <p:extLst>
      <p:ext uri="{BB962C8B-B14F-4D97-AF65-F5344CB8AC3E}">
        <p14:creationId xmlns:p14="http://schemas.microsoft.com/office/powerpoint/2010/main" val="290654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7.1.2 Quality Control</a:t>
            </a:r>
          </a:p>
        </p:txBody>
      </p:sp>
      <p:sp>
        <p:nvSpPr>
          <p:cNvPr id="3" name="Content Placeholder 2"/>
          <p:cNvSpPr>
            <a:spLocks noGrp="1"/>
          </p:cNvSpPr>
          <p:nvPr>
            <p:ph idx="1"/>
          </p:nvPr>
        </p:nvSpPr>
        <p:spPr/>
        <p:txBody>
          <a:bodyPr>
            <a:normAutofit lnSpcReduction="10000"/>
          </a:bodyPr>
          <a:lstStyle/>
          <a:p>
            <a:pPr algn="just"/>
            <a:r>
              <a:rPr lang="en-US" dirty="0"/>
              <a:t>• Quality control is a process in which activities are conducted in order to maintain the quality of product. These activities are series of inspections, reviews and tests used throughout the software process. These activities ensure whether each work product is satisfying the requirements imposed on it.</a:t>
            </a:r>
          </a:p>
          <a:p>
            <a:pPr algn="just"/>
            <a:r>
              <a:rPr lang="en-US" dirty="0"/>
              <a:t>• While applying the quality control there should be a feedback loop to the process which generates the work product. With the help of such feedback we can tune the process if it does not satisfy the requirements. The feedback loop helps in minimizing the defects in the software product. </a:t>
            </a:r>
          </a:p>
          <a:p>
            <a:pPr algn="just"/>
            <a:r>
              <a:rPr lang="en-US" dirty="0"/>
              <a:t>• The quality control activities can be fully automated or it can be completely manual or it can be a combination of automated tools and manual procedures.</a:t>
            </a:r>
          </a:p>
          <a:p>
            <a:pPr algn="just"/>
            <a:endParaRPr lang="en-US" dirty="0"/>
          </a:p>
        </p:txBody>
      </p:sp>
    </p:spTree>
    <p:extLst>
      <p:ext uri="{BB962C8B-B14F-4D97-AF65-F5344CB8AC3E}">
        <p14:creationId xmlns:p14="http://schemas.microsoft.com/office/powerpoint/2010/main" val="350093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7.1.3 Quality Assurance</a:t>
            </a:r>
          </a:p>
        </p:txBody>
      </p:sp>
      <p:sp>
        <p:nvSpPr>
          <p:cNvPr id="3" name="Content Placeholder 2"/>
          <p:cNvSpPr>
            <a:spLocks noGrp="1"/>
          </p:cNvSpPr>
          <p:nvPr>
            <p:ph idx="1"/>
          </p:nvPr>
        </p:nvSpPr>
        <p:spPr/>
        <p:txBody>
          <a:bodyPr>
            <a:normAutofit/>
          </a:bodyPr>
          <a:lstStyle/>
          <a:p>
            <a:pPr algn="just"/>
            <a:r>
              <a:rPr lang="en-US" dirty="0"/>
              <a:t>Definition of quality assurance: It is planned and systematic pattern of activities necessary to provide a high degree of confidence in the quality of a product. It provides quality assessment of the quality control activities and determines the validity of the data or procedures for determining quality.</a:t>
            </a:r>
          </a:p>
          <a:p>
            <a:pPr algn="just"/>
            <a:r>
              <a:rPr lang="en-US" dirty="0"/>
              <a:t>• The quality assurance consists of set of reporting and auditing functions.</a:t>
            </a:r>
          </a:p>
          <a:p>
            <a:pPr algn="just"/>
            <a:r>
              <a:rPr lang="en-US" dirty="0"/>
              <a:t>• These functions are useful for assessing and controlling the effectiveness and completeness-of-quality control activities.</a:t>
            </a:r>
          </a:p>
          <a:p>
            <a:pPr algn="just"/>
            <a:r>
              <a:rPr lang="en-US" dirty="0"/>
              <a:t>• The goal of quality assurance is to ensure the management of data which is important for product quality.</a:t>
            </a:r>
          </a:p>
          <a:p>
            <a:pPr algn="just"/>
            <a:endParaRPr lang="en-US" dirty="0"/>
          </a:p>
        </p:txBody>
      </p:sp>
    </p:spTree>
    <p:extLst>
      <p:ext uri="{BB962C8B-B14F-4D97-AF65-F5344CB8AC3E}">
        <p14:creationId xmlns:p14="http://schemas.microsoft.com/office/powerpoint/2010/main" val="202392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7.1.4 Cost of Quality</a:t>
            </a:r>
          </a:p>
        </p:txBody>
      </p:sp>
      <p:sp>
        <p:nvSpPr>
          <p:cNvPr id="3" name="Content Placeholder 2"/>
          <p:cNvSpPr>
            <a:spLocks noGrp="1"/>
          </p:cNvSpPr>
          <p:nvPr>
            <p:ph idx="1"/>
          </p:nvPr>
        </p:nvSpPr>
        <p:spPr>
          <a:xfrm>
            <a:off x="1024128" y="1880075"/>
            <a:ext cx="9720071" cy="4429285"/>
          </a:xfrm>
        </p:spPr>
        <p:txBody>
          <a:bodyPr>
            <a:normAutofit fontScale="77500" lnSpcReduction="20000"/>
          </a:bodyPr>
          <a:lstStyle/>
          <a:p>
            <a:pPr algn="just"/>
            <a:r>
              <a:rPr lang="en-US" dirty="0"/>
              <a:t>The cost of quality can be defined as the total cost required to obtain the quality in the product and to conduct the quality related activities.</a:t>
            </a:r>
          </a:p>
          <a:p>
            <a:pPr algn="just"/>
            <a:r>
              <a:rPr lang="en-US" dirty="0"/>
              <a:t>The cost of quality has various components such as -</a:t>
            </a:r>
          </a:p>
          <a:p>
            <a:pPr algn="just"/>
            <a:r>
              <a:rPr lang="en-US" dirty="0"/>
              <a:t>1. Prevention cost - This is the cost of quality required for conducting quality planning, formal technical reviews, test equipment's and training.</a:t>
            </a:r>
          </a:p>
          <a:p>
            <a:pPr algn="just"/>
            <a:r>
              <a:rPr lang="en-US" dirty="0"/>
              <a:t>2. Appraisal cost - This is the cost of quality required for gaining the insight into the product. It includes the cost required for in-process and inter process inspection, maintenance and testing.</a:t>
            </a:r>
          </a:p>
          <a:p>
            <a:pPr algn="just"/>
            <a:r>
              <a:rPr lang="en-US" dirty="0"/>
              <a:t>3. Failure cost - Failure cost means the cost required to remove the defects in the software product before delivering it to customer. There are two types of failure costs</a:t>
            </a:r>
          </a:p>
          <a:p>
            <a:pPr algn="just"/>
            <a:r>
              <a:rPr lang="en-US" dirty="0"/>
              <a:t>4. Internal failure cost - Internal failure is nothing but the cost of defects occurred in the product before delivering it to customer e.g. repair in networking, repairing of communication network.</a:t>
            </a:r>
          </a:p>
          <a:p>
            <a:pPr algn="just"/>
            <a:r>
              <a:rPr lang="en-US" dirty="0"/>
              <a:t>5. External failure cost - External failure is the cost of defects, occurred in the product after delivering it to the customer e.g. product repair /replace, complaint processing, warranty work.</a:t>
            </a:r>
          </a:p>
          <a:p>
            <a:pPr algn="just"/>
            <a:endParaRPr lang="en-US" dirty="0"/>
          </a:p>
        </p:txBody>
      </p:sp>
    </p:spTree>
    <p:extLst>
      <p:ext uri="{BB962C8B-B14F-4D97-AF65-F5344CB8AC3E}">
        <p14:creationId xmlns:p14="http://schemas.microsoft.com/office/powerpoint/2010/main" val="102869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graphicFrame>
        <p:nvGraphicFramePr>
          <p:cNvPr id="4" name="Content Placeholder 3"/>
          <p:cNvGraphicFramePr>
            <a:graphicFrameLocks noGrp="1"/>
          </p:cNvGraphicFramePr>
          <p:nvPr>
            <p:ph idx="1"/>
          </p:nvPr>
        </p:nvGraphicFramePr>
        <p:xfrm>
          <a:off x="5674519" y="4133532"/>
          <a:ext cx="419100" cy="32766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20000"/>
                    </a:ext>
                  </a:extLst>
                </a:gridCol>
              </a:tblGrid>
              <a:tr h="327660">
                <a:tc>
                  <a:txBody>
                    <a:bodyPr/>
                    <a:lstStyle/>
                    <a:p>
                      <a:pPr marL="0" marR="0" algn="l">
                        <a:lnSpc>
                          <a:spcPts val="1000"/>
                        </a:lnSpc>
                        <a:spcBef>
                          <a:spcPts val="0"/>
                        </a:spcBef>
                        <a:spcAft>
                          <a:spcPts val="90"/>
                        </a:spcAft>
                      </a:pPr>
                      <a:r>
                        <a:rPr lang="en-US" sz="1000" dirty="0">
                          <a:effectLst/>
                        </a:rPr>
                        <a:t>Failure</a:t>
                      </a:r>
                    </a:p>
                    <a:p>
                      <a:pPr marL="101600" marR="0" algn="l">
                        <a:lnSpc>
                          <a:spcPts val="1000"/>
                        </a:lnSpc>
                        <a:spcBef>
                          <a:spcPts val="0"/>
                        </a:spcBef>
                        <a:spcAft>
                          <a:spcPts val="0"/>
                        </a:spcAft>
                      </a:pPr>
                      <a:r>
                        <a:rPr lang="en-US" sz="1000" dirty="0">
                          <a:effectLst/>
                        </a:rPr>
                        <a:t>cost</a:t>
                      </a:r>
                      <a:endParaRPr lang="en-US" sz="1000" b="1" dirty="0">
                        <a:effectLst/>
                        <a:latin typeface="Arial" panose="020B0604020202020204" pitchFamily="34" charset="0"/>
                        <a:ea typeface="Arial" panose="020B0604020202020204" pitchFamily="34" charset="0"/>
                      </a:endParaRPr>
                    </a:p>
                  </a:txBody>
                  <a:tcPr marL="0" marR="0" marT="0" marB="0"/>
                </a:tc>
                <a:extLst>
                  <a:ext uri="{0D108BD9-81ED-4DB2-BD59-A6C34878D82A}">
                    <a16:rowId xmlns:a16="http://schemas.microsoft.com/office/drawing/2014/main" val="10000"/>
                  </a:ext>
                </a:extLst>
              </a:tr>
            </a:tbl>
          </a:graphicData>
        </a:graphic>
      </p:graphicFrame>
      <p:pic>
        <p:nvPicPr>
          <p:cNvPr id="2051" name="Picture 3" descr="imag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283" y="2383934"/>
            <a:ext cx="5700045" cy="36455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5675313" y="4133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p:nvSpPr>
        <p:spPr>
          <a:xfrm>
            <a:off x="6087454" y="3333695"/>
            <a:ext cx="868822" cy="584775"/>
          </a:xfrm>
          <a:prstGeom prst="rect">
            <a:avLst/>
          </a:prstGeom>
        </p:spPr>
        <p:txBody>
          <a:bodyPr wrap="square">
            <a:spAutoFit/>
          </a:bodyPr>
          <a:lstStyle/>
          <a:p>
            <a:r>
              <a:rPr lang="en-US" sz="1600" dirty="0"/>
              <a:t>Failure</a:t>
            </a:r>
          </a:p>
          <a:p>
            <a:r>
              <a:rPr lang="en-US" sz="1600" dirty="0"/>
              <a:t>  cost</a:t>
            </a:r>
          </a:p>
        </p:txBody>
      </p:sp>
      <p:sp>
        <p:nvSpPr>
          <p:cNvPr id="15" name="Rectangle 14"/>
          <p:cNvSpPr/>
          <p:nvPr/>
        </p:nvSpPr>
        <p:spPr>
          <a:xfrm>
            <a:off x="6372314" y="4662746"/>
            <a:ext cx="1028344" cy="584775"/>
          </a:xfrm>
          <a:prstGeom prst="rect">
            <a:avLst/>
          </a:prstGeom>
        </p:spPr>
        <p:txBody>
          <a:bodyPr wrap="square">
            <a:spAutoFit/>
          </a:bodyPr>
          <a:lstStyle/>
          <a:p>
            <a:r>
              <a:rPr lang="en-US" sz="1600" dirty="0"/>
              <a:t>External</a:t>
            </a:r>
          </a:p>
          <a:p>
            <a:r>
              <a:rPr lang="en-US" sz="1600" dirty="0"/>
              <a:t>failure</a:t>
            </a:r>
          </a:p>
        </p:txBody>
      </p:sp>
      <p:sp>
        <p:nvSpPr>
          <p:cNvPr id="20" name="Rectangle 19"/>
          <p:cNvSpPr/>
          <p:nvPr/>
        </p:nvSpPr>
        <p:spPr>
          <a:xfrm>
            <a:off x="4648914" y="4687514"/>
            <a:ext cx="1333144" cy="523220"/>
          </a:xfrm>
          <a:prstGeom prst="rect">
            <a:avLst/>
          </a:prstGeom>
        </p:spPr>
        <p:txBody>
          <a:bodyPr wrap="square">
            <a:spAutoFit/>
          </a:bodyPr>
          <a:lstStyle/>
          <a:p>
            <a:r>
              <a:rPr lang="en-US" sz="1400" dirty="0"/>
              <a:t>Internal</a:t>
            </a:r>
          </a:p>
          <a:p>
            <a:r>
              <a:rPr lang="en-US" sz="1400" dirty="0"/>
              <a:t>Failure cost</a:t>
            </a:r>
          </a:p>
        </p:txBody>
      </p:sp>
      <p:sp>
        <p:nvSpPr>
          <p:cNvPr id="23" name="Rectangle 22"/>
          <p:cNvSpPr/>
          <p:nvPr/>
        </p:nvSpPr>
        <p:spPr>
          <a:xfrm>
            <a:off x="3173155" y="4081312"/>
            <a:ext cx="1122348" cy="584775"/>
          </a:xfrm>
          <a:prstGeom prst="rect">
            <a:avLst/>
          </a:prstGeom>
        </p:spPr>
        <p:txBody>
          <a:bodyPr wrap="square">
            <a:spAutoFit/>
          </a:bodyPr>
          <a:lstStyle/>
          <a:p>
            <a:pPr algn="ctr"/>
            <a:r>
              <a:rPr lang="en-US" sz="1600" dirty="0"/>
              <a:t>Appraisal</a:t>
            </a:r>
          </a:p>
          <a:p>
            <a:pPr algn="ctr"/>
            <a:r>
              <a:rPr lang="en-US" sz="1600" dirty="0"/>
              <a:t>cost</a:t>
            </a:r>
          </a:p>
        </p:txBody>
      </p:sp>
      <p:sp>
        <p:nvSpPr>
          <p:cNvPr id="28" name="Rectangle 27"/>
          <p:cNvSpPr/>
          <p:nvPr/>
        </p:nvSpPr>
        <p:spPr>
          <a:xfrm>
            <a:off x="3919671" y="2908943"/>
            <a:ext cx="1147985" cy="523220"/>
          </a:xfrm>
          <a:prstGeom prst="rect">
            <a:avLst/>
          </a:prstGeom>
        </p:spPr>
        <p:txBody>
          <a:bodyPr wrap="square">
            <a:spAutoFit/>
          </a:bodyPr>
          <a:lstStyle/>
          <a:p>
            <a:pPr algn="ctr"/>
            <a:r>
              <a:rPr lang="en-US" sz="1400" dirty="0"/>
              <a:t>Prevention</a:t>
            </a:r>
          </a:p>
          <a:p>
            <a:pPr algn="ctr"/>
            <a:r>
              <a:rPr lang="en-US" sz="1400" dirty="0"/>
              <a:t>cost</a:t>
            </a:r>
          </a:p>
        </p:txBody>
      </p:sp>
    </p:spTree>
    <p:extLst>
      <p:ext uri="{BB962C8B-B14F-4D97-AF65-F5344CB8AC3E}">
        <p14:creationId xmlns:p14="http://schemas.microsoft.com/office/powerpoint/2010/main" val="413103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Software Reviews</a:t>
            </a:r>
          </a:p>
        </p:txBody>
      </p:sp>
      <p:sp>
        <p:nvSpPr>
          <p:cNvPr id="3" name="Content Placeholder 2"/>
          <p:cNvSpPr>
            <a:spLocks noGrp="1"/>
          </p:cNvSpPr>
          <p:nvPr>
            <p:ph idx="1"/>
          </p:nvPr>
        </p:nvSpPr>
        <p:spPr/>
        <p:txBody>
          <a:bodyPr>
            <a:normAutofit fontScale="92500"/>
          </a:bodyPr>
          <a:lstStyle/>
          <a:p>
            <a:pPr algn="just"/>
            <a:r>
              <a:rPr lang="en-US" dirty="0"/>
              <a:t>Software reviews are filter to software engineering process. Such reviews are applied at various points during software development life cycle. The objective of software reviews is to uncover errors and defects that can be removed. The software reviews are conducted for</a:t>
            </a:r>
          </a:p>
          <a:p>
            <a:pPr algn="just"/>
            <a:r>
              <a:rPr lang="en-US" dirty="0"/>
              <a:t>fallowing reasons -</a:t>
            </a:r>
          </a:p>
          <a:p>
            <a:pPr algn="just"/>
            <a:r>
              <a:rPr lang="en-US" dirty="0"/>
              <a:t>• Point out needed improvements in the product of a single person or team.</a:t>
            </a:r>
          </a:p>
          <a:p>
            <a:pPr algn="just"/>
            <a:r>
              <a:rPr lang="en-US" dirty="0"/>
              <a:t>• Confirm those parts of the product in which improvement is not desired.</a:t>
            </a:r>
          </a:p>
          <a:p>
            <a:pPr algn="just"/>
            <a:r>
              <a:rPr lang="en-US" dirty="0"/>
              <a:t>• Achieve technical work of more uniform quality than can be achieved without</a:t>
            </a:r>
          </a:p>
          <a:p>
            <a:pPr algn="just"/>
            <a:r>
              <a:rPr lang="en-US" dirty="0"/>
              <a:t>reviews, in order to make technical work more manageable.</a:t>
            </a:r>
          </a:p>
          <a:p>
            <a:pPr algn="just"/>
            <a:endParaRPr lang="en-US" dirty="0"/>
          </a:p>
        </p:txBody>
      </p:sp>
    </p:spTree>
    <p:extLst>
      <p:ext uri="{BB962C8B-B14F-4D97-AF65-F5344CB8AC3E}">
        <p14:creationId xmlns:p14="http://schemas.microsoft.com/office/powerpoint/2010/main" val="3881377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543</TotalTime>
  <Words>2742</Words>
  <Application>Microsoft Office PowerPoint</Application>
  <PresentationFormat>Widescreen</PresentationFormat>
  <Paragraphs>278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Unicode MS</vt:lpstr>
      <vt:lpstr>Book Antiqua</vt:lpstr>
      <vt:lpstr>Tw Cen MT</vt:lpstr>
      <vt:lpstr>Tw Cen MT Condensed</vt:lpstr>
      <vt:lpstr>Wingdings</vt:lpstr>
      <vt:lpstr>Wingdings 3</vt:lpstr>
      <vt:lpstr>Integral</vt:lpstr>
      <vt:lpstr>Quality Assurance</vt:lpstr>
      <vt:lpstr>7.1 Software Quality</vt:lpstr>
      <vt:lpstr>Conti…</vt:lpstr>
      <vt:lpstr>Conti…</vt:lpstr>
      <vt:lpstr>7.1.2 Quality Control</vt:lpstr>
      <vt:lpstr>7.1.3 Quality Assurance</vt:lpstr>
      <vt:lpstr>7.1.4 Cost of Quality</vt:lpstr>
      <vt:lpstr>Conti…</vt:lpstr>
      <vt:lpstr>7.2 Software Reviews</vt:lpstr>
      <vt:lpstr>Conti…</vt:lpstr>
      <vt:lpstr>7.2.1 Defect Amplification Model</vt:lpstr>
      <vt:lpstr>Conti…</vt:lpstr>
      <vt:lpstr>PowerPoint Presentation</vt:lpstr>
      <vt:lpstr>Conti…</vt:lpstr>
      <vt:lpstr>7.3 Software Quality Assurance</vt:lpstr>
      <vt:lpstr>7.3.1 Software Quality Assurance (SQA) Activities</vt:lpstr>
      <vt:lpstr>Conti…</vt:lpstr>
      <vt:lpstr>Conti…</vt:lpstr>
      <vt:lpstr>Conti..</vt:lpstr>
      <vt:lpstr>Conti…</vt:lpstr>
      <vt:lpstr>7.4 Statistical Software Quality Assurance</vt:lpstr>
      <vt:lpstr>Conti…</vt:lpstr>
      <vt:lpstr>Conti…</vt:lpstr>
      <vt:lpstr>Conti…</vt:lpstr>
      <vt:lpstr>Conti…</vt:lpstr>
      <vt:lpstr>7.5 Approaches to SQA</vt:lpstr>
      <vt:lpstr>7.6 Software Reliability</vt:lpstr>
      <vt:lpstr> 7.6.1 Measure of reliability and availability </vt:lpstr>
      <vt:lpstr>Conti…</vt:lpstr>
      <vt:lpstr>7.6.2 Software Safety</vt:lpstr>
      <vt:lpstr>Conti…</vt:lpstr>
      <vt:lpstr>Conti…</vt:lpstr>
      <vt:lpstr>Conti…</vt:lpstr>
      <vt:lpstr>7.7 Software Quality Standards- ISO 9000 and 9001</vt:lpstr>
      <vt:lpstr>Conti…</vt:lpstr>
      <vt:lpstr>Conti…</vt:lpstr>
      <vt:lpstr>Conti…</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dc:title>
  <dc:creator>Ankit Kharwar</dc:creator>
  <cp:lastModifiedBy>Windows User</cp:lastModifiedBy>
  <cp:revision>104</cp:revision>
  <dcterms:created xsi:type="dcterms:W3CDTF">2018-02-23T04:41:12Z</dcterms:created>
  <dcterms:modified xsi:type="dcterms:W3CDTF">2025-02-17T06:05:42Z</dcterms:modified>
</cp:coreProperties>
</file>