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6858000" cx="12192000"/>
  <p:notesSz cx="6858000" cy="9144000"/>
  <p:embeddedFontLst>
    <p:embeddedFont>
      <p:font typeface="Roboto Condensed"/>
      <p:regular r:id="rId40"/>
      <p:bold r:id="rId41"/>
      <p:italic r:id="rId42"/>
      <p:boldItalic r:id="rId43"/>
    </p:embeddedFont>
    <p:embeddedFont>
      <p:font typeface="Oi"/>
      <p:regular r:id="rId44"/>
    </p:embeddedFont>
    <p:embeddedFont>
      <p:font typeface="Comfortaa"/>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7" roundtripDataSignature="AMtx7mhYXiKdJWdvOVipA5dTUqaPb5MN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Condensed-regular.fntdata"/><Relationship Id="rId20" Type="http://schemas.openxmlformats.org/officeDocument/2006/relationships/slide" Target="slides/slide16.xml"/><Relationship Id="rId42" Type="http://schemas.openxmlformats.org/officeDocument/2006/relationships/font" Target="fonts/RobotoCondensed-italic.fntdata"/><Relationship Id="rId41" Type="http://schemas.openxmlformats.org/officeDocument/2006/relationships/font" Target="fonts/RobotoCondensed-bold.fntdata"/><Relationship Id="rId22" Type="http://schemas.openxmlformats.org/officeDocument/2006/relationships/slide" Target="slides/slide18.xml"/><Relationship Id="rId44" Type="http://schemas.openxmlformats.org/officeDocument/2006/relationships/font" Target="fonts/Oi-regular.fntdata"/><Relationship Id="rId21" Type="http://schemas.openxmlformats.org/officeDocument/2006/relationships/slide" Target="slides/slide17.xml"/><Relationship Id="rId43" Type="http://schemas.openxmlformats.org/officeDocument/2006/relationships/font" Target="fonts/RobotoCondensed-boldItalic.fntdata"/><Relationship Id="rId24" Type="http://schemas.openxmlformats.org/officeDocument/2006/relationships/slide" Target="slides/slide20.xml"/><Relationship Id="rId46" Type="http://schemas.openxmlformats.org/officeDocument/2006/relationships/font" Target="fonts/Comfortaa-bold.fntdata"/><Relationship Id="rId23" Type="http://schemas.openxmlformats.org/officeDocument/2006/relationships/slide" Target="slides/slide19.xml"/><Relationship Id="rId45" Type="http://schemas.openxmlformats.org/officeDocument/2006/relationships/font" Target="fonts/Comforta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customschemas.google.com/relationships/presentationmetadata" Target="meta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34f1eadf950_1_4"/>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g34f1eadf950_1_4"/>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g34f1eadf950_1_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34f1eadf950_1_39"/>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g34f1eadf950_1_39"/>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g34f1eadf950_1_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34f1eadf950_1_4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g34f1eadf950_1_45"/>
          <p:cNvSpPr txBox="1"/>
          <p:nvPr>
            <p:ph type="title"/>
          </p:nvPr>
        </p:nvSpPr>
        <p:spPr>
          <a:xfrm>
            <a:off x="1024128" y="585216"/>
            <a:ext cx="9720000" cy="149970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52" name="Google Shape;52;g34f1eadf950_1_45"/>
          <p:cNvSpPr txBox="1"/>
          <p:nvPr>
            <p:ph idx="1" type="body"/>
          </p:nvPr>
        </p:nvSpPr>
        <p:spPr>
          <a:xfrm>
            <a:off x="1024128" y="2286000"/>
            <a:ext cx="9720000" cy="40233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g34f1eadf950_1_45"/>
          <p:cNvSpPr txBox="1"/>
          <p:nvPr>
            <p:ph idx="10" type="dt"/>
          </p:nvPr>
        </p:nvSpPr>
        <p:spPr>
          <a:xfrm>
            <a:off x="1024129" y="6470704"/>
            <a:ext cx="2154000" cy="274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g34f1eadf950_1_45"/>
          <p:cNvSpPr txBox="1"/>
          <p:nvPr>
            <p:ph idx="11" type="ftr"/>
          </p:nvPr>
        </p:nvSpPr>
        <p:spPr>
          <a:xfrm>
            <a:off x="4842932" y="6470704"/>
            <a:ext cx="5901600" cy="2742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g34f1eadf950_1_45"/>
          <p:cNvSpPr txBox="1"/>
          <p:nvPr>
            <p:ph idx="12" type="sldNum"/>
          </p:nvPr>
        </p:nvSpPr>
        <p:spPr>
          <a:xfrm>
            <a:off x="10837333" y="6470704"/>
            <a:ext cx="973800" cy="274200"/>
          </a:xfrm>
          <a:prstGeom prst="rect">
            <a:avLst/>
          </a:prstGeom>
          <a:noFill/>
          <a:ln>
            <a:noFill/>
          </a:ln>
        </p:spPr>
        <p:txBody>
          <a:bodyPr anchorCtr="0" anchor="ctr" bIns="45700" lIns="91425" spcFirstLastPara="1" rIns="91425" wrap="square" tIns="45700">
            <a:normAutofit lnSpcReduction="10000"/>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g34f1eadf950_1_51"/>
          <p:cNvSpPr txBox="1"/>
          <p:nvPr>
            <p:ph type="title"/>
          </p:nvPr>
        </p:nvSpPr>
        <p:spPr>
          <a:xfrm>
            <a:off x="1024128" y="585216"/>
            <a:ext cx="9720000" cy="149970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58" name="Google Shape;58;g34f1eadf950_1_51"/>
          <p:cNvSpPr txBox="1"/>
          <p:nvPr>
            <p:ph idx="1" type="body"/>
          </p:nvPr>
        </p:nvSpPr>
        <p:spPr>
          <a:xfrm>
            <a:off x="1024127" y="2286000"/>
            <a:ext cx="4755000" cy="40233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g34f1eadf950_1_51"/>
          <p:cNvSpPr txBox="1"/>
          <p:nvPr>
            <p:ph idx="2" type="body"/>
          </p:nvPr>
        </p:nvSpPr>
        <p:spPr>
          <a:xfrm>
            <a:off x="5989320" y="2286000"/>
            <a:ext cx="4755000" cy="40233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0" name="Google Shape;60;g34f1eadf950_1_51"/>
          <p:cNvSpPr txBox="1"/>
          <p:nvPr>
            <p:ph idx="10" type="dt"/>
          </p:nvPr>
        </p:nvSpPr>
        <p:spPr>
          <a:xfrm>
            <a:off x="1024129" y="6470704"/>
            <a:ext cx="2154000" cy="274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g34f1eadf950_1_51"/>
          <p:cNvSpPr txBox="1"/>
          <p:nvPr>
            <p:ph idx="11" type="ftr"/>
          </p:nvPr>
        </p:nvSpPr>
        <p:spPr>
          <a:xfrm>
            <a:off x="4842932" y="6470704"/>
            <a:ext cx="5901600" cy="2742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g34f1eadf950_1_51"/>
          <p:cNvSpPr txBox="1"/>
          <p:nvPr>
            <p:ph idx="12" type="sldNum"/>
          </p:nvPr>
        </p:nvSpPr>
        <p:spPr>
          <a:xfrm>
            <a:off x="10837333" y="6470704"/>
            <a:ext cx="973800" cy="274200"/>
          </a:xfrm>
          <a:prstGeom prst="rect">
            <a:avLst/>
          </a:prstGeom>
          <a:noFill/>
          <a:ln>
            <a:noFill/>
          </a:ln>
        </p:spPr>
        <p:txBody>
          <a:bodyPr anchorCtr="0" anchor="ctr" bIns="45700" lIns="91425" spcFirstLastPara="1" rIns="91425" wrap="square" tIns="45700">
            <a:normAutofit lnSpcReduction="10000"/>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Logo on BR">
  <p:cSld name="Title and Content - Logo on BR">
    <p:spTree>
      <p:nvGrpSpPr>
        <p:cNvPr id="63" name="Shape 63"/>
        <p:cNvGrpSpPr/>
        <p:nvPr/>
      </p:nvGrpSpPr>
      <p:grpSpPr>
        <a:xfrm>
          <a:off x="0" y="0"/>
          <a:ext cx="0" cy="0"/>
          <a:chOff x="0" y="0"/>
          <a:chExt cx="0" cy="0"/>
        </a:xfrm>
      </p:grpSpPr>
      <p:sp>
        <p:nvSpPr>
          <p:cNvPr id="64" name="Google Shape;64;g34f1eadf950_1_58"/>
          <p:cNvSpPr/>
          <p:nvPr/>
        </p:nvSpPr>
        <p:spPr>
          <a:xfrm>
            <a:off x="0" y="6604000"/>
            <a:ext cx="12192000" cy="254100"/>
          </a:xfrm>
          <a:prstGeom prst="roundRect">
            <a:avLst>
              <a:gd fmla="val 0" name="adj"/>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Condensed"/>
              <a:ea typeface="Roboto Condensed"/>
              <a:cs typeface="Roboto Condensed"/>
              <a:sym typeface="Roboto Condensed"/>
            </a:endParaRPr>
          </a:p>
        </p:txBody>
      </p:sp>
      <p:pic>
        <p:nvPicPr>
          <p:cNvPr id="65" name="Google Shape;65;g34f1eadf950_1_58"/>
          <p:cNvPicPr preferRelativeResize="0"/>
          <p:nvPr/>
        </p:nvPicPr>
        <p:blipFill rotWithShape="1">
          <a:blip r:embed="rId2">
            <a:alphaModFix/>
          </a:blip>
          <a:srcRect b="3534" l="0" r="1768" t="86739"/>
          <a:stretch/>
        </p:blipFill>
        <p:spPr>
          <a:xfrm>
            <a:off x="0" y="0"/>
            <a:ext cx="12192001" cy="711200"/>
          </a:xfrm>
          <a:prstGeom prst="rect">
            <a:avLst/>
          </a:prstGeom>
          <a:noFill/>
          <a:ln>
            <a:noFill/>
          </a:ln>
        </p:spPr>
      </p:pic>
      <p:sp>
        <p:nvSpPr>
          <p:cNvPr id="66" name="Google Shape;66;g34f1eadf950_1_58"/>
          <p:cNvSpPr txBox="1"/>
          <p:nvPr>
            <p:ph type="title"/>
          </p:nvPr>
        </p:nvSpPr>
        <p:spPr>
          <a:xfrm>
            <a:off x="0" y="1"/>
            <a:ext cx="12192000" cy="711300"/>
          </a:xfrm>
          <a:prstGeom prst="rect">
            <a:avLst/>
          </a:prstGeom>
          <a:solidFill>
            <a:srgbClr val="C0C0C0">
              <a:alpha val="49800"/>
            </a:srgbClr>
          </a:solidFill>
          <a:ln>
            <a:noFill/>
          </a:ln>
        </p:spPr>
        <p:txBody>
          <a:bodyPr anchorCtr="0" anchor="ctr" bIns="108000" lIns="216000" spcFirstLastPara="1" rIns="216000" wrap="square" tIns="108000">
            <a:normAutofit/>
          </a:bodyPr>
          <a:lstStyle>
            <a:lvl1pPr lvl="0" algn="l">
              <a:lnSpc>
                <a:spcPct val="90000"/>
              </a:lnSpc>
              <a:spcBef>
                <a:spcPts val="0"/>
              </a:spcBef>
              <a:spcAft>
                <a:spcPts val="0"/>
              </a:spcAft>
              <a:buClr>
                <a:srgbClr val="363636"/>
              </a:buClr>
              <a:buSzPts val="3400"/>
              <a:buFont typeface="Roboto Condensed"/>
              <a:buNone/>
              <a:defRPr b="1" sz="3400">
                <a:solidFill>
                  <a:srgbClr val="363636"/>
                </a:solidFill>
                <a:latin typeface="Roboto Condensed"/>
                <a:ea typeface="Roboto Condensed"/>
                <a:cs typeface="Roboto Condensed"/>
                <a:sym typeface="Roboto Condensed"/>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67" name="Google Shape;67;g34f1eadf950_1_58"/>
          <p:cNvSpPr txBox="1"/>
          <p:nvPr>
            <p:ph idx="1" type="body"/>
          </p:nvPr>
        </p:nvSpPr>
        <p:spPr>
          <a:xfrm>
            <a:off x="131181" y="863445"/>
            <a:ext cx="11894700" cy="5546700"/>
          </a:xfrm>
          <a:prstGeom prst="rect">
            <a:avLst/>
          </a:prstGeom>
          <a:noFill/>
          <a:ln>
            <a:noFill/>
          </a:ln>
        </p:spPr>
        <p:txBody>
          <a:bodyPr anchorCtr="0" anchor="t" bIns="45700" lIns="91425" spcFirstLastPara="1" rIns="91425" wrap="square" tIns="45700">
            <a:noAutofit/>
          </a:bodyPr>
          <a:lstStyle>
            <a:lvl1pPr indent="-381000" lvl="0" marL="457200" algn="just">
              <a:lnSpc>
                <a:spcPct val="90000"/>
              </a:lnSpc>
              <a:spcBef>
                <a:spcPts val="1000"/>
              </a:spcBef>
              <a:spcAft>
                <a:spcPts val="0"/>
              </a:spcAft>
              <a:buClr>
                <a:schemeClr val="accent6"/>
              </a:buClr>
              <a:buSzPts val="2400"/>
              <a:buFont typeface="Noto Sans Symbols"/>
              <a:buChar char="🞂"/>
              <a:defRPr sz="2400">
                <a:solidFill>
                  <a:schemeClr val="dk1"/>
                </a:solidFill>
              </a:defRPr>
            </a:lvl1pPr>
            <a:lvl2pPr indent="-355600" lvl="1" marL="914400" algn="just">
              <a:lnSpc>
                <a:spcPct val="90000"/>
              </a:lnSpc>
              <a:spcBef>
                <a:spcPts val="1600"/>
              </a:spcBef>
              <a:spcAft>
                <a:spcPts val="0"/>
              </a:spcAft>
              <a:buClr>
                <a:schemeClr val="accent6"/>
              </a:buClr>
              <a:buSzPts val="2000"/>
              <a:buFont typeface="Noto Sans Symbols"/>
              <a:buChar char="⮩"/>
              <a:defRPr sz="2000">
                <a:solidFill>
                  <a:schemeClr val="dk1"/>
                </a:solidFill>
              </a:defRPr>
            </a:lvl2pPr>
            <a:lvl3pPr indent="-342900" lvl="2" marL="1371600" algn="just">
              <a:lnSpc>
                <a:spcPct val="90000"/>
              </a:lnSpc>
              <a:spcBef>
                <a:spcPts val="1600"/>
              </a:spcBef>
              <a:spcAft>
                <a:spcPts val="0"/>
              </a:spcAft>
              <a:buClr>
                <a:schemeClr val="accent6"/>
              </a:buClr>
              <a:buSzPts val="1800"/>
              <a:buFont typeface="Noto Sans Symbols"/>
              <a:buChar char="▪"/>
              <a:defRPr sz="1800">
                <a:solidFill>
                  <a:schemeClr val="dk1"/>
                </a:solidFill>
              </a:defRPr>
            </a:lvl3pPr>
            <a:lvl4pPr indent="-330200" lvl="3" marL="1828800" algn="just">
              <a:lnSpc>
                <a:spcPct val="90000"/>
              </a:lnSpc>
              <a:spcBef>
                <a:spcPts val="1600"/>
              </a:spcBef>
              <a:spcAft>
                <a:spcPts val="0"/>
              </a:spcAft>
              <a:buClr>
                <a:schemeClr val="accent6"/>
              </a:buClr>
              <a:buSzPts val="1600"/>
              <a:buChar char="●"/>
              <a:defRPr sz="1600">
                <a:solidFill>
                  <a:schemeClr val="dk1"/>
                </a:solidFill>
              </a:defRPr>
            </a:lvl4pPr>
            <a:lvl5pPr indent="-330200" lvl="4" marL="2286000" algn="just">
              <a:lnSpc>
                <a:spcPct val="90000"/>
              </a:lnSpc>
              <a:spcBef>
                <a:spcPts val="1600"/>
              </a:spcBef>
              <a:spcAft>
                <a:spcPts val="0"/>
              </a:spcAft>
              <a:buClr>
                <a:schemeClr val="accent6"/>
              </a:buClr>
              <a:buSzPts val="1600"/>
              <a:buChar char="○"/>
              <a:defRPr sz="1600">
                <a:solidFill>
                  <a:schemeClr val="dk1"/>
                </a:solidFill>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cxnSp>
        <p:nvCxnSpPr>
          <p:cNvPr id="68" name="Google Shape;68;g34f1eadf950_1_58"/>
          <p:cNvCxnSpPr/>
          <p:nvPr/>
        </p:nvCxnSpPr>
        <p:spPr>
          <a:xfrm>
            <a:off x="0" y="711201"/>
            <a:ext cx="12192000" cy="0"/>
          </a:xfrm>
          <a:prstGeom prst="straightConnector1">
            <a:avLst/>
          </a:prstGeom>
          <a:noFill/>
          <a:ln cap="flat" cmpd="sng" w="12700">
            <a:solidFill>
              <a:srgbClr val="D8D8D8"/>
            </a:solidFill>
            <a:prstDash val="solid"/>
            <a:miter lim="800000"/>
            <a:headEnd len="sm" w="sm" type="none"/>
            <a:tailEnd len="sm" w="sm" type="none"/>
          </a:ln>
        </p:spPr>
      </p:cxnSp>
      <p:cxnSp>
        <p:nvCxnSpPr>
          <p:cNvPr id="69" name="Google Shape;69;g34f1eadf950_1_58"/>
          <p:cNvCxnSpPr/>
          <p:nvPr/>
        </p:nvCxnSpPr>
        <p:spPr>
          <a:xfrm>
            <a:off x="0" y="6606251"/>
            <a:ext cx="12192000" cy="0"/>
          </a:xfrm>
          <a:prstGeom prst="straightConnector1">
            <a:avLst/>
          </a:prstGeom>
          <a:noFill/>
          <a:ln cap="flat" cmpd="sng" w="12700">
            <a:solidFill>
              <a:srgbClr val="BFBFBF">
                <a:alpha val="69800"/>
              </a:srgbClr>
            </a:solidFill>
            <a:prstDash val="solid"/>
            <a:miter lim="800000"/>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Logo on BL">
  <p:cSld name="Title and Content - Logo on BL">
    <p:spTree>
      <p:nvGrpSpPr>
        <p:cNvPr id="70" name="Shape 70"/>
        <p:cNvGrpSpPr/>
        <p:nvPr/>
      </p:nvGrpSpPr>
      <p:grpSpPr>
        <a:xfrm>
          <a:off x="0" y="0"/>
          <a:ext cx="0" cy="0"/>
          <a:chOff x="0" y="0"/>
          <a:chExt cx="0" cy="0"/>
        </a:xfrm>
      </p:grpSpPr>
      <p:sp>
        <p:nvSpPr>
          <p:cNvPr id="71" name="Google Shape;71;g34f1eadf950_1_65"/>
          <p:cNvSpPr/>
          <p:nvPr/>
        </p:nvSpPr>
        <p:spPr>
          <a:xfrm>
            <a:off x="0" y="6604000"/>
            <a:ext cx="12192000" cy="254100"/>
          </a:xfrm>
          <a:prstGeom prst="roundRect">
            <a:avLst>
              <a:gd fmla="val 0" name="adj"/>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Condensed"/>
              <a:ea typeface="Roboto Condensed"/>
              <a:cs typeface="Roboto Condensed"/>
              <a:sym typeface="Roboto Condensed"/>
            </a:endParaRPr>
          </a:p>
        </p:txBody>
      </p:sp>
      <p:pic>
        <p:nvPicPr>
          <p:cNvPr id="72" name="Google Shape;72;g34f1eadf950_1_65"/>
          <p:cNvPicPr preferRelativeResize="0"/>
          <p:nvPr/>
        </p:nvPicPr>
        <p:blipFill rotWithShape="1">
          <a:blip r:embed="rId2">
            <a:alphaModFix/>
          </a:blip>
          <a:srcRect b="3534" l="0" r="1768" t="86739"/>
          <a:stretch/>
        </p:blipFill>
        <p:spPr>
          <a:xfrm>
            <a:off x="0" y="0"/>
            <a:ext cx="12192001" cy="711200"/>
          </a:xfrm>
          <a:prstGeom prst="rect">
            <a:avLst/>
          </a:prstGeom>
          <a:noFill/>
          <a:ln>
            <a:noFill/>
          </a:ln>
        </p:spPr>
      </p:pic>
      <p:sp>
        <p:nvSpPr>
          <p:cNvPr id="73" name="Google Shape;73;g34f1eadf950_1_65"/>
          <p:cNvSpPr txBox="1"/>
          <p:nvPr>
            <p:ph type="title"/>
          </p:nvPr>
        </p:nvSpPr>
        <p:spPr>
          <a:xfrm>
            <a:off x="0" y="1"/>
            <a:ext cx="12192000" cy="711300"/>
          </a:xfrm>
          <a:prstGeom prst="rect">
            <a:avLst/>
          </a:prstGeom>
          <a:solidFill>
            <a:srgbClr val="C0C0C0">
              <a:alpha val="49800"/>
            </a:srgbClr>
          </a:solidFill>
          <a:ln>
            <a:noFill/>
          </a:ln>
        </p:spPr>
        <p:txBody>
          <a:bodyPr anchorCtr="0" anchor="ctr" bIns="108000" lIns="216000" spcFirstLastPara="1" rIns="216000" wrap="square" tIns="108000">
            <a:normAutofit/>
          </a:bodyPr>
          <a:lstStyle>
            <a:lvl1pPr lvl="0" algn="l">
              <a:lnSpc>
                <a:spcPct val="90000"/>
              </a:lnSpc>
              <a:spcBef>
                <a:spcPts val="0"/>
              </a:spcBef>
              <a:spcAft>
                <a:spcPts val="0"/>
              </a:spcAft>
              <a:buClr>
                <a:srgbClr val="363636"/>
              </a:buClr>
              <a:buSzPts val="3400"/>
              <a:buFont typeface="Roboto Condensed"/>
              <a:buNone/>
              <a:defRPr b="1" sz="3400">
                <a:solidFill>
                  <a:srgbClr val="363636"/>
                </a:solidFill>
                <a:latin typeface="Roboto Condensed"/>
                <a:ea typeface="Roboto Condensed"/>
                <a:cs typeface="Roboto Condensed"/>
                <a:sym typeface="Roboto Condensed"/>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74" name="Google Shape;74;g34f1eadf950_1_65"/>
          <p:cNvSpPr txBox="1"/>
          <p:nvPr>
            <p:ph idx="1" type="body"/>
          </p:nvPr>
        </p:nvSpPr>
        <p:spPr>
          <a:xfrm>
            <a:off x="138546" y="863444"/>
            <a:ext cx="11922300" cy="5555700"/>
          </a:xfrm>
          <a:prstGeom prst="rect">
            <a:avLst/>
          </a:prstGeom>
          <a:noFill/>
          <a:ln>
            <a:noFill/>
          </a:ln>
        </p:spPr>
        <p:txBody>
          <a:bodyPr anchorCtr="0" anchor="t" bIns="45700" lIns="91425" spcFirstLastPara="1" rIns="91425" wrap="square" tIns="45700">
            <a:noAutofit/>
          </a:bodyPr>
          <a:lstStyle>
            <a:lvl1pPr indent="-381000" lvl="0" marL="457200" algn="just">
              <a:lnSpc>
                <a:spcPct val="90000"/>
              </a:lnSpc>
              <a:spcBef>
                <a:spcPts val="1000"/>
              </a:spcBef>
              <a:spcAft>
                <a:spcPts val="0"/>
              </a:spcAft>
              <a:buClr>
                <a:schemeClr val="accent6"/>
              </a:buClr>
              <a:buSzPts val="2400"/>
              <a:buFont typeface="Noto Sans Symbols"/>
              <a:buChar char="🞂"/>
              <a:defRPr sz="2400">
                <a:solidFill>
                  <a:schemeClr val="dk1"/>
                </a:solidFill>
              </a:defRPr>
            </a:lvl1pPr>
            <a:lvl2pPr indent="-355600" lvl="1" marL="914400" algn="just">
              <a:lnSpc>
                <a:spcPct val="90000"/>
              </a:lnSpc>
              <a:spcBef>
                <a:spcPts val="1600"/>
              </a:spcBef>
              <a:spcAft>
                <a:spcPts val="0"/>
              </a:spcAft>
              <a:buClr>
                <a:schemeClr val="accent6"/>
              </a:buClr>
              <a:buSzPts val="2000"/>
              <a:buFont typeface="Noto Sans Symbols"/>
              <a:buChar char="⮩"/>
              <a:defRPr sz="2000">
                <a:solidFill>
                  <a:schemeClr val="dk1"/>
                </a:solidFill>
              </a:defRPr>
            </a:lvl2pPr>
            <a:lvl3pPr indent="-342900" lvl="2" marL="1371600" algn="just">
              <a:lnSpc>
                <a:spcPct val="90000"/>
              </a:lnSpc>
              <a:spcBef>
                <a:spcPts val="1600"/>
              </a:spcBef>
              <a:spcAft>
                <a:spcPts val="0"/>
              </a:spcAft>
              <a:buClr>
                <a:schemeClr val="accent6"/>
              </a:buClr>
              <a:buSzPts val="1800"/>
              <a:buFont typeface="Noto Sans Symbols"/>
              <a:buChar char="▪"/>
              <a:defRPr sz="1800">
                <a:solidFill>
                  <a:schemeClr val="dk1"/>
                </a:solidFill>
              </a:defRPr>
            </a:lvl3pPr>
            <a:lvl4pPr indent="-330200" lvl="3" marL="1828800" algn="just">
              <a:lnSpc>
                <a:spcPct val="90000"/>
              </a:lnSpc>
              <a:spcBef>
                <a:spcPts val="1600"/>
              </a:spcBef>
              <a:spcAft>
                <a:spcPts val="0"/>
              </a:spcAft>
              <a:buClr>
                <a:schemeClr val="accent6"/>
              </a:buClr>
              <a:buSzPts val="1600"/>
              <a:buChar char="●"/>
              <a:defRPr sz="1600">
                <a:solidFill>
                  <a:schemeClr val="dk1"/>
                </a:solidFill>
              </a:defRPr>
            </a:lvl4pPr>
            <a:lvl5pPr indent="-330200" lvl="4" marL="2286000" algn="just">
              <a:lnSpc>
                <a:spcPct val="90000"/>
              </a:lnSpc>
              <a:spcBef>
                <a:spcPts val="1600"/>
              </a:spcBef>
              <a:spcAft>
                <a:spcPts val="0"/>
              </a:spcAft>
              <a:buClr>
                <a:schemeClr val="accent6"/>
              </a:buClr>
              <a:buSzPts val="1600"/>
              <a:buChar char="○"/>
              <a:defRPr sz="1600">
                <a:solidFill>
                  <a:schemeClr val="dk1"/>
                </a:solidFill>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cxnSp>
        <p:nvCxnSpPr>
          <p:cNvPr id="75" name="Google Shape;75;g34f1eadf950_1_65"/>
          <p:cNvCxnSpPr/>
          <p:nvPr/>
        </p:nvCxnSpPr>
        <p:spPr>
          <a:xfrm>
            <a:off x="0" y="711201"/>
            <a:ext cx="12192000" cy="0"/>
          </a:xfrm>
          <a:prstGeom prst="straightConnector1">
            <a:avLst/>
          </a:prstGeom>
          <a:noFill/>
          <a:ln cap="flat" cmpd="sng" w="12700">
            <a:solidFill>
              <a:srgbClr val="D8D8D8"/>
            </a:solidFill>
            <a:prstDash val="solid"/>
            <a:miter lim="800000"/>
            <a:headEnd len="sm" w="sm" type="none"/>
            <a:tailEnd len="sm" w="sm" type="none"/>
          </a:ln>
        </p:spPr>
      </p:cxnSp>
      <p:cxnSp>
        <p:nvCxnSpPr>
          <p:cNvPr id="76" name="Google Shape;76;g34f1eadf950_1_65"/>
          <p:cNvCxnSpPr/>
          <p:nvPr/>
        </p:nvCxnSpPr>
        <p:spPr>
          <a:xfrm>
            <a:off x="0" y="6606251"/>
            <a:ext cx="12192000" cy="0"/>
          </a:xfrm>
          <a:prstGeom prst="straightConnector1">
            <a:avLst/>
          </a:prstGeom>
          <a:noFill/>
          <a:ln cap="flat" cmpd="sng" w="12700">
            <a:solidFill>
              <a:srgbClr val="BFBFBF">
                <a:alpha val="69800"/>
              </a:srgbClr>
            </a:solidFill>
            <a:prstDash val="solid"/>
            <a:miter lim="800000"/>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Logo on TR">
  <p:cSld name="Title and Content - Logo on TR">
    <p:spTree>
      <p:nvGrpSpPr>
        <p:cNvPr id="77" name="Shape 77"/>
        <p:cNvGrpSpPr/>
        <p:nvPr/>
      </p:nvGrpSpPr>
      <p:grpSpPr>
        <a:xfrm>
          <a:off x="0" y="0"/>
          <a:ext cx="0" cy="0"/>
          <a:chOff x="0" y="0"/>
          <a:chExt cx="0" cy="0"/>
        </a:xfrm>
      </p:grpSpPr>
      <p:sp>
        <p:nvSpPr>
          <p:cNvPr id="78" name="Google Shape;78;g34f1eadf950_1_72"/>
          <p:cNvSpPr/>
          <p:nvPr/>
        </p:nvSpPr>
        <p:spPr>
          <a:xfrm>
            <a:off x="0" y="6604000"/>
            <a:ext cx="12192000" cy="254100"/>
          </a:xfrm>
          <a:prstGeom prst="roundRect">
            <a:avLst>
              <a:gd fmla="val 0" name="adj"/>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Condensed"/>
              <a:ea typeface="Roboto Condensed"/>
              <a:cs typeface="Roboto Condensed"/>
              <a:sym typeface="Roboto Condensed"/>
            </a:endParaRPr>
          </a:p>
        </p:txBody>
      </p:sp>
      <p:pic>
        <p:nvPicPr>
          <p:cNvPr id="79" name="Google Shape;79;g34f1eadf950_1_72"/>
          <p:cNvPicPr preferRelativeResize="0"/>
          <p:nvPr/>
        </p:nvPicPr>
        <p:blipFill rotWithShape="1">
          <a:blip r:embed="rId2">
            <a:alphaModFix/>
          </a:blip>
          <a:srcRect b="3534" l="0" r="1768" t="86739"/>
          <a:stretch/>
        </p:blipFill>
        <p:spPr>
          <a:xfrm>
            <a:off x="0" y="0"/>
            <a:ext cx="12192001" cy="711200"/>
          </a:xfrm>
          <a:prstGeom prst="rect">
            <a:avLst/>
          </a:prstGeom>
          <a:noFill/>
          <a:ln>
            <a:noFill/>
          </a:ln>
        </p:spPr>
      </p:pic>
      <p:sp>
        <p:nvSpPr>
          <p:cNvPr id="80" name="Google Shape;80;g34f1eadf950_1_72"/>
          <p:cNvSpPr txBox="1"/>
          <p:nvPr>
            <p:ph type="title"/>
          </p:nvPr>
        </p:nvSpPr>
        <p:spPr>
          <a:xfrm>
            <a:off x="0" y="1"/>
            <a:ext cx="12192000" cy="711300"/>
          </a:xfrm>
          <a:prstGeom prst="rect">
            <a:avLst/>
          </a:prstGeom>
          <a:solidFill>
            <a:srgbClr val="C0C0C0">
              <a:alpha val="49800"/>
            </a:srgbClr>
          </a:solidFill>
          <a:ln>
            <a:noFill/>
          </a:ln>
        </p:spPr>
        <p:txBody>
          <a:bodyPr anchorCtr="0" anchor="ctr" bIns="108000" lIns="216000" spcFirstLastPara="1" rIns="216000" wrap="square" tIns="108000">
            <a:normAutofit/>
          </a:bodyPr>
          <a:lstStyle>
            <a:lvl1pPr lvl="0" algn="l">
              <a:lnSpc>
                <a:spcPct val="90000"/>
              </a:lnSpc>
              <a:spcBef>
                <a:spcPts val="0"/>
              </a:spcBef>
              <a:spcAft>
                <a:spcPts val="0"/>
              </a:spcAft>
              <a:buClr>
                <a:srgbClr val="363636"/>
              </a:buClr>
              <a:buSzPts val="3400"/>
              <a:buFont typeface="Roboto Condensed"/>
              <a:buNone/>
              <a:defRPr b="1" sz="3400">
                <a:solidFill>
                  <a:srgbClr val="363636"/>
                </a:solidFill>
                <a:latin typeface="Roboto Condensed"/>
                <a:ea typeface="Roboto Condensed"/>
                <a:cs typeface="Roboto Condensed"/>
                <a:sym typeface="Roboto Condensed"/>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81" name="Google Shape;81;g34f1eadf950_1_72"/>
          <p:cNvSpPr txBox="1"/>
          <p:nvPr>
            <p:ph idx="1" type="body"/>
          </p:nvPr>
        </p:nvSpPr>
        <p:spPr>
          <a:xfrm>
            <a:off x="131180" y="877458"/>
            <a:ext cx="11903700" cy="5576700"/>
          </a:xfrm>
          <a:prstGeom prst="rect">
            <a:avLst/>
          </a:prstGeom>
          <a:noFill/>
          <a:ln>
            <a:noFill/>
          </a:ln>
        </p:spPr>
        <p:txBody>
          <a:bodyPr anchorCtr="0" anchor="t" bIns="45700" lIns="91425" spcFirstLastPara="1" rIns="91425" wrap="square" tIns="45700">
            <a:noAutofit/>
          </a:bodyPr>
          <a:lstStyle>
            <a:lvl1pPr indent="-381000" lvl="0" marL="457200" algn="just">
              <a:lnSpc>
                <a:spcPct val="90000"/>
              </a:lnSpc>
              <a:spcBef>
                <a:spcPts val="1000"/>
              </a:spcBef>
              <a:spcAft>
                <a:spcPts val="0"/>
              </a:spcAft>
              <a:buClr>
                <a:schemeClr val="accent6"/>
              </a:buClr>
              <a:buSzPts val="2400"/>
              <a:buFont typeface="Noto Sans Symbols"/>
              <a:buChar char="🞂"/>
              <a:defRPr sz="2400">
                <a:solidFill>
                  <a:schemeClr val="dk1"/>
                </a:solidFill>
              </a:defRPr>
            </a:lvl1pPr>
            <a:lvl2pPr indent="-355600" lvl="1" marL="914400" algn="just">
              <a:lnSpc>
                <a:spcPct val="90000"/>
              </a:lnSpc>
              <a:spcBef>
                <a:spcPts val="1600"/>
              </a:spcBef>
              <a:spcAft>
                <a:spcPts val="0"/>
              </a:spcAft>
              <a:buClr>
                <a:schemeClr val="accent6"/>
              </a:buClr>
              <a:buSzPts val="2000"/>
              <a:buFont typeface="Noto Sans Symbols"/>
              <a:buChar char="⮩"/>
              <a:defRPr sz="2000">
                <a:solidFill>
                  <a:schemeClr val="dk1"/>
                </a:solidFill>
              </a:defRPr>
            </a:lvl2pPr>
            <a:lvl3pPr indent="-342900" lvl="2" marL="1371600" algn="just">
              <a:lnSpc>
                <a:spcPct val="90000"/>
              </a:lnSpc>
              <a:spcBef>
                <a:spcPts val="1600"/>
              </a:spcBef>
              <a:spcAft>
                <a:spcPts val="0"/>
              </a:spcAft>
              <a:buClr>
                <a:schemeClr val="accent6"/>
              </a:buClr>
              <a:buSzPts val="1800"/>
              <a:buFont typeface="Noto Sans Symbols"/>
              <a:buChar char="▪"/>
              <a:defRPr sz="1800">
                <a:solidFill>
                  <a:schemeClr val="dk1"/>
                </a:solidFill>
              </a:defRPr>
            </a:lvl3pPr>
            <a:lvl4pPr indent="-330200" lvl="3" marL="1828800" algn="just">
              <a:lnSpc>
                <a:spcPct val="90000"/>
              </a:lnSpc>
              <a:spcBef>
                <a:spcPts val="1600"/>
              </a:spcBef>
              <a:spcAft>
                <a:spcPts val="0"/>
              </a:spcAft>
              <a:buClr>
                <a:schemeClr val="accent6"/>
              </a:buClr>
              <a:buSzPts val="1600"/>
              <a:buChar char="●"/>
              <a:defRPr sz="1600">
                <a:solidFill>
                  <a:schemeClr val="dk1"/>
                </a:solidFill>
              </a:defRPr>
            </a:lvl4pPr>
            <a:lvl5pPr indent="-330200" lvl="4" marL="2286000" algn="just">
              <a:lnSpc>
                <a:spcPct val="90000"/>
              </a:lnSpc>
              <a:spcBef>
                <a:spcPts val="1600"/>
              </a:spcBef>
              <a:spcAft>
                <a:spcPts val="0"/>
              </a:spcAft>
              <a:buClr>
                <a:schemeClr val="accent6"/>
              </a:buClr>
              <a:buSzPts val="1600"/>
              <a:buChar char="○"/>
              <a:defRPr sz="1600">
                <a:solidFill>
                  <a:schemeClr val="dk1"/>
                </a:solidFill>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cxnSp>
        <p:nvCxnSpPr>
          <p:cNvPr id="82" name="Google Shape;82;g34f1eadf950_1_72"/>
          <p:cNvCxnSpPr/>
          <p:nvPr/>
        </p:nvCxnSpPr>
        <p:spPr>
          <a:xfrm>
            <a:off x="0" y="711201"/>
            <a:ext cx="12192000" cy="0"/>
          </a:xfrm>
          <a:prstGeom prst="straightConnector1">
            <a:avLst/>
          </a:prstGeom>
          <a:noFill/>
          <a:ln cap="flat" cmpd="sng" w="12700">
            <a:solidFill>
              <a:srgbClr val="D8D8D8"/>
            </a:solidFill>
            <a:prstDash val="solid"/>
            <a:miter lim="800000"/>
            <a:headEnd len="sm" w="sm" type="none"/>
            <a:tailEnd len="sm" w="sm" type="none"/>
          </a:ln>
        </p:spPr>
      </p:cxnSp>
      <p:cxnSp>
        <p:nvCxnSpPr>
          <p:cNvPr id="83" name="Google Shape;83;g34f1eadf950_1_72"/>
          <p:cNvCxnSpPr/>
          <p:nvPr/>
        </p:nvCxnSpPr>
        <p:spPr>
          <a:xfrm>
            <a:off x="0" y="6606251"/>
            <a:ext cx="12192000" cy="0"/>
          </a:xfrm>
          <a:prstGeom prst="straightConnector1">
            <a:avLst/>
          </a:prstGeom>
          <a:noFill/>
          <a:ln cap="flat" cmpd="sng" w="12700">
            <a:solidFill>
              <a:srgbClr val="BFBFBF">
                <a:alpha val="69800"/>
              </a:srgbClr>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34f1eadf950_1_8"/>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g34f1eadf950_1_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34f1eadf950_1_11"/>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g34f1eadf950_1_11"/>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g34f1eadf950_1_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34f1eadf950_1_1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34f1eadf950_1_1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g34f1eadf950_1_1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g34f1eadf950_1_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34f1eadf950_1_20"/>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g34f1eadf950_1_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34f1eadf950_1_23"/>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g34f1eadf950_1_23"/>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g34f1eadf950_1_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34f1eadf950_1_27"/>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g34f1eadf950_1_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34f1eadf950_1_30"/>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34f1eadf950_1_30"/>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g34f1eadf950_1_30"/>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g34f1eadf950_1_30"/>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0" name="Google Shape;40;g34f1eadf950_1_3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34f1eadf950_1_36"/>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3" name="Google Shape;43;g34f1eadf950_1_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34f1eadf950_1_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g34f1eadf950_1_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g34f1eadf950_1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415611" y="992767"/>
            <a:ext cx="11360700" cy="2736900"/>
          </a:xfrm>
          <a:prstGeom prst="rect">
            <a:avLst/>
          </a:prstGeom>
          <a:noFill/>
          <a:ln>
            <a:noFill/>
          </a:ln>
        </p:spPr>
        <p:txBody>
          <a:bodyPr anchorCtr="0" anchor="ctr" bIns="45700" lIns="91425" spcFirstLastPara="1" rIns="91425" wrap="square" tIns="45700">
            <a:normAutofit/>
          </a:bodyPr>
          <a:lstStyle/>
          <a:p>
            <a:pPr indent="0" lvl="0" marL="0" rtl="0" algn="r">
              <a:lnSpc>
                <a:spcPct val="80000"/>
              </a:lnSpc>
              <a:spcBef>
                <a:spcPts val="0"/>
              </a:spcBef>
              <a:spcAft>
                <a:spcPts val="0"/>
              </a:spcAft>
              <a:buClr>
                <a:srgbClr val="0C0C0C"/>
              </a:buClr>
              <a:buSzPts val="5000"/>
              <a:buFont typeface="Twentieth Century"/>
              <a:buNone/>
            </a:pPr>
            <a:r>
              <a:rPr lang="en-US"/>
              <a:t>COMPONENT –BASED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600"/>
              <a:buFont typeface="Twentieth Century"/>
              <a:buNone/>
            </a:pPr>
            <a:r>
              <a:rPr lang="en-US" sz="5600"/>
              <a:t>THE DOMAIN ANALYSIS PROCESS</a:t>
            </a:r>
            <a:endParaRPr/>
          </a:p>
        </p:txBody>
      </p:sp>
      <p:sp>
        <p:nvSpPr>
          <p:cNvPr id="144" name="Google Shape;144;p10"/>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39700" lvl="0" marL="91440" rtl="0" algn="just">
              <a:lnSpc>
                <a:spcPct val="70000"/>
              </a:lnSpc>
              <a:spcBef>
                <a:spcPts val="0"/>
              </a:spcBef>
              <a:spcAft>
                <a:spcPts val="0"/>
              </a:spcAft>
              <a:buSzPts val="2200"/>
              <a:buChar char="●"/>
            </a:pPr>
            <a:br>
              <a:rPr b="0" i="0" lang="en-US">
                <a:solidFill>
                  <a:srgbClr val="5E5E5E"/>
                </a:solidFill>
                <a:latin typeface="Oi"/>
                <a:ea typeface="Oi"/>
                <a:cs typeface="Oi"/>
                <a:sym typeface="Oi"/>
              </a:rPr>
            </a:br>
            <a:r>
              <a:rPr lang="en-US" sz="2000"/>
              <a:t>We discussed the overall approach to domain analysis within the context of object-oriented software engineering. The steps in the process were defined as:</a:t>
            </a:r>
            <a:endParaRPr/>
          </a:p>
          <a:p>
            <a:pPr indent="-127000" lvl="0" marL="91440" rtl="0" algn="l">
              <a:lnSpc>
                <a:spcPct val="70000"/>
              </a:lnSpc>
              <a:spcBef>
                <a:spcPts val="1400"/>
              </a:spcBef>
              <a:spcAft>
                <a:spcPts val="0"/>
              </a:spcAft>
              <a:buSzPts val="2000"/>
              <a:buChar char="●"/>
            </a:pPr>
            <a:r>
              <a:rPr lang="en-US" sz="2000"/>
              <a:t>1. Define the domain to be investigated.</a:t>
            </a:r>
            <a:br>
              <a:rPr lang="en-US" sz="2000"/>
            </a:br>
            <a:r>
              <a:rPr lang="en-US" sz="2000"/>
              <a:t>2. Categorize the items extracted from the domain.</a:t>
            </a:r>
            <a:br>
              <a:rPr lang="en-US" sz="2000"/>
            </a:br>
            <a:r>
              <a:rPr lang="en-US" sz="2000"/>
              <a:t>3. Collect a representative sample of applications in the domain.</a:t>
            </a:r>
            <a:br>
              <a:rPr lang="en-US" sz="2000"/>
            </a:br>
            <a:r>
              <a:rPr lang="en-US" sz="2000"/>
              <a:t>4. Analyze each application in the sample.</a:t>
            </a:r>
            <a:br>
              <a:rPr lang="en-US" sz="2000"/>
            </a:br>
            <a:r>
              <a:rPr lang="en-US" sz="2000"/>
              <a:t>5. Develop an analysis model for the objects.</a:t>
            </a:r>
            <a:endParaRPr/>
          </a:p>
          <a:p>
            <a:pPr indent="0" lvl="0" marL="91440" rtl="0" algn="l">
              <a:lnSpc>
                <a:spcPct val="90000"/>
              </a:lnSpc>
              <a:spcBef>
                <a:spcPts val="1400"/>
              </a:spcBef>
              <a:spcAft>
                <a:spcPts val="0"/>
              </a:spcAft>
              <a:buSzPts val="22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THE DOMAIN ANALYSIS PROCESS</a:t>
            </a:r>
            <a:endParaRPr/>
          </a:p>
        </p:txBody>
      </p:sp>
      <p:sp>
        <p:nvSpPr>
          <p:cNvPr id="150" name="Google Shape;150;p11"/>
          <p:cNvSpPr txBox="1"/>
          <p:nvPr>
            <p:ph idx="1" type="body"/>
          </p:nvPr>
        </p:nvSpPr>
        <p:spPr>
          <a:xfrm>
            <a:off x="1024128" y="2286000"/>
            <a:ext cx="9720000" cy="4023300"/>
          </a:xfrm>
          <a:prstGeom prst="rect">
            <a:avLst/>
          </a:prstGeom>
          <a:noFill/>
          <a:ln>
            <a:noFill/>
          </a:ln>
        </p:spPr>
        <p:txBody>
          <a:bodyPr anchorCtr="0" anchor="t" bIns="45700" lIns="45700" spcFirstLastPara="1" rIns="45700" wrap="square" tIns="45700">
            <a:noAutofit/>
          </a:bodyPr>
          <a:lstStyle/>
          <a:p>
            <a:pPr indent="-106045" lvl="0" marL="91440" rtl="0" algn="just">
              <a:lnSpc>
                <a:spcPct val="60000"/>
              </a:lnSpc>
              <a:spcBef>
                <a:spcPts val="0"/>
              </a:spcBef>
              <a:spcAft>
                <a:spcPts val="0"/>
              </a:spcAft>
              <a:buSzPts val="1670"/>
              <a:buFont typeface="Comfortaa"/>
              <a:buChar char="●"/>
            </a:pPr>
            <a:r>
              <a:rPr i="1" lang="en-US" sz="1670">
                <a:latin typeface="Comfortaa"/>
                <a:ea typeface="Comfortaa"/>
                <a:cs typeface="Comfortaa"/>
                <a:sym typeface="Comfortaa"/>
              </a:rPr>
              <a:t>Prieto-Diaz expands the second domain analysis step and suggests an eight-step approach to the identification and categorization of reusable components:</a:t>
            </a:r>
            <a:endParaRPr i="1" sz="1670">
              <a:latin typeface="Comfortaa"/>
              <a:ea typeface="Comfortaa"/>
              <a:cs typeface="Comfortaa"/>
              <a:sym typeface="Comfortaa"/>
            </a:endParaRPr>
          </a:p>
          <a:p>
            <a:pPr indent="0" lvl="0" marL="91440" rtl="0" algn="just">
              <a:lnSpc>
                <a:spcPct val="60000"/>
              </a:lnSpc>
              <a:spcBef>
                <a:spcPts val="1400"/>
              </a:spcBef>
              <a:spcAft>
                <a:spcPts val="0"/>
              </a:spcAft>
              <a:buSzPts val="1870"/>
              <a:buNone/>
            </a:pPr>
            <a:r>
              <a:t/>
            </a:r>
            <a:endParaRPr i="1" sz="1670">
              <a:latin typeface="Comfortaa"/>
              <a:ea typeface="Comfortaa"/>
              <a:cs typeface="Comfortaa"/>
              <a:sym typeface="Comfortaa"/>
            </a:endParaRPr>
          </a:p>
          <a:p>
            <a:pPr indent="-106045" lvl="0" marL="91440" rtl="0" algn="just">
              <a:lnSpc>
                <a:spcPct val="60000"/>
              </a:lnSpc>
              <a:spcBef>
                <a:spcPts val="1400"/>
              </a:spcBef>
              <a:spcAft>
                <a:spcPts val="0"/>
              </a:spcAft>
              <a:buSzPts val="1670"/>
              <a:buFont typeface="Comfortaa"/>
              <a:buChar char="●"/>
            </a:pPr>
            <a:r>
              <a:rPr i="1" lang="en-US" sz="1670">
                <a:latin typeface="Comfortaa"/>
                <a:ea typeface="Comfortaa"/>
                <a:cs typeface="Comfortaa"/>
                <a:sym typeface="Comfortaa"/>
              </a:rPr>
              <a:t>1. Select specific functions or objects.</a:t>
            </a:r>
            <a:endParaRPr i="1" sz="1670">
              <a:latin typeface="Comfortaa"/>
              <a:ea typeface="Comfortaa"/>
              <a:cs typeface="Comfortaa"/>
              <a:sym typeface="Comfortaa"/>
            </a:endParaRPr>
          </a:p>
          <a:p>
            <a:pPr indent="-106045" lvl="0" marL="91440" rtl="0" algn="just">
              <a:lnSpc>
                <a:spcPct val="60000"/>
              </a:lnSpc>
              <a:spcBef>
                <a:spcPts val="1400"/>
              </a:spcBef>
              <a:spcAft>
                <a:spcPts val="0"/>
              </a:spcAft>
              <a:buSzPts val="1670"/>
              <a:buFont typeface="Comfortaa"/>
              <a:buChar char="●"/>
            </a:pPr>
            <a:r>
              <a:rPr i="1" lang="en-US" sz="1670">
                <a:latin typeface="Comfortaa"/>
                <a:ea typeface="Comfortaa"/>
                <a:cs typeface="Comfortaa"/>
                <a:sym typeface="Comfortaa"/>
              </a:rPr>
              <a:t>2. Abstract functions or objects.</a:t>
            </a:r>
            <a:endParaRPr i="1" sz="1670">
              <a:latin typeface="Comfortaa"/>
              <a:ea typeface="Comfortaa"/>
              <a:cs typeface="Comfortaa"/>
              <a:sym typeface="Comfortaa"/>
            </a:endParaRPr>
          </a:p>
          <a:p>
            <a:pPr indent="-106045" lvl="0" marL="91440" rtl="0" algn="just">
              <a:lnSpc>
                <a:spcPct val="60000"/>
              </a:lnSpc>
              <a:spcBef>
                <a:spcPts val="1400"/>
              </a:spcBef>
              <a:spcAft>
                <a:spcPts val="0"/>
              </a:spcAft>
              <a:buSzPts val="1670"/>
              <a:buFont typeface="Comfortaa"/>
              <a:buChar char="●"/>
            </a:pPr>
            <a:r>
              <a:rPr i="1" lang="en-US" sz="1670">
                <a:latin typeface="Comfortaa"/>
                <a:ea typeface="Comfortaa"/>
                <a:cs typeface="Comfortaa"/>
                <a:sym typeface="Comfortaa"/>
              </a:rPr>
              <a:t>3. Define a taxonomy.</a:t>
            </a:r>
            <a:endParaRPr i="1" sz="1670">
              <a:latin typeface="Comfortaa"/>
              <a:ea typeface="Comfortaa"/>
              <a:cs typeface="Comfortaa"/>
              <a:sym typeface="Comfortaa"/>
            </a:endParaRPr>
          </a:p>
          <a:p>
            <a:pPr indent="-106045" lvl="0" marL="91440" rtl="0" algn="just">
              <a:lnSpc>
                <a:spcPct val="60000"/>
              </a:lnSpc>
              <a:spcBef>
                <a:spcPts val="1400"/>
              </a:spcBef>
              <a:spcAft>
                <a:spcPts val="0"/>
              </a:spcAft>
              <a:buSzPts val="1670"/>
              <a:buFont typeface="Comfortaa"/>
              <a:buChar char="●"/>
            </a:pPr>
            <a:r>
              <a:rPr i="1" lang="en-US" sz="1670">
                <a:latin typeface="Comfortaa"/>
                <a:ea typeface="Comfortaa"/>
                <a:cs typeface="Comfortaa"/>
                <a:sym typeface="Comfortaa"/>
              </a:rPr>
              <a:t>4. Identify common features.</a:t>
            </a:r>
            <a:endParaRPr i="1" sz="1670">
              <a:latin typeface="Comfortaa"/>
              <a:ea typeface="Comfortaa"/>
              <a:cs typeface="Comfortaa"/>
              <a:sym typeface="Comfortaa"/>
            </a:endParaRPr>
          </a:p>
          <a:p>
            <a:pPr indent="-106045" lvl="0" marL="91440" rtl="0" algn="just">
              <a:lnSpc>
                <a:spcPct val="60000"/>
              </a:lnSpc>
              <a:spcBef>
                <a:spcPts val="1400"/>
              </a:spcBef>
              <a:spcAft>
                <a:spcPts val="0"/>
              </a:spcAft>
              <a:buSzPts val="1670"/>
              <a:buFont typeface="Comfortaa"/>
              <a:buChar char="●"/>
            </a:pPr>
            <a:r>
              <a:rPr i="1" lang="en-US" sz="1670">
                <a:latin typeface="Comfortaa"/>
                <a:ea typeface="Comfortaa"/>
                <a:cs typeface="Comfortaa"/>
                <a:sym typeface="Comfortaa"/>
              </a:rPr>
              <a:t>5. Identify specific relationships.</a:t>
            </a:r>
            <a:endParaRPr i="1" sz="1670">
              <a:latin typeface="Comfortaa"/>
              <a:ea typeface="Comfortaa"/>
              <a:cs typeface="Comfortaa"/>
              <a:sym typeface="Comfortaa"/>
            </a:endParaRPr>
          </a:p>
          <a:p>
            <a:pPr indent="-106045" lvl="0" marL="91440" rtl="0" algn="just">
              <a:lnSpc>
                <a:spcPct val="60000"/>
              </a:lnSpc>
              <a:spcBef>
                <a:spcPts val="1400"/>
              </a:spcBef>
              <a:spcAft>
                <a:spcPts val="0"/>
              </a:spcAft>
              <a:buSzPts val="1670"/>
              <a:buFont typeface="Comfortaa"/>
              <a:buChar char="●"/>
            </a:pPr>
            <a:r>
              <a:rPr i="1" lang="en-US" sz="1670">
                <a:latin typeface="Comfortaa"/>
                <a:ea typeface="Comfortaa"/>
                <a:cs typeface="Comfortaa"/>
                <a:sym typeface="Comfortaa"/>
              </a:rPr>
              <a:t>6. Abstract the relationships.</a:t>
            </a:r>
            <a:endParaRPr i="1" sz="1670">
              <a:latin typeface="Comfortaa"/>
              <a:ea typeface="Comfortaa"/>
              <a:cs typeface="Comfortaa"/>
              <a:sym typeface="Comfortaa"/>
            </a:endParaRPr>
          </a:p>
          <a:p>
            <a:pPr indent="-106045" lvl="0" marL="91440" rtl="0" algn="just">
              <a:lnSpc>
                <a:spcPct val="60000"/>
              </a:lnSpc>
              <a:spcBef>
                <a:spcPts val="1400"/>
              </a:spcBef>
              <a:spcAft>
                <a:spcPts val="0"/>
              </a:spcAft>
              <a:buSzPts val="1670"/>
              <a:buFont typeface="Comfortaa"/>
              <a:buChar char="●"/>
            </a:pPr>
            <a:r>
              <a:rPr i="1" lang="en-US" sz="1670">
                <a:latin typeface="Comfortaa"/>
                <a:ea typeface="Comfortaa"/>
                <a:cs typeface="Comfortaa"/>
                <a:sym typeface="Comfortaa"/>
              </a:rPr>
              <a:t>7. Derive a functional model.</a:t>
            </a:r>
            <a:endParaRPr i="1" sz="1670">
              <a:latin typeface="Comfortaa"/>
              <a:ea typeface="Comfortaa"/>
              <a:cs typeface="Comfortaa"/>
              <a:sym typeface="Comfortaa"/>
            </a:endParaRPr>
          </a:p>
          <a:p>
            <a:pPr indent="-106045" lvl="0" marL="91440" rtl="0" algn="just">
              <a:lnSpc>
                <a:spcPct val="60000"/>
              </a:lnSpc>
              <a:spcBef>
                <a:spcPts val="1400"/>
              </a:spcBef>
              <a:spcAft>
                <a:spcPts val="0"/>
              </a:spcAft>
              <a:buSzPts val="1670"/>
              <a:buFont typeface="Comfortaa"/>
              <a:buChar char="●"/>
            </a:pPr>
            <a:r>
              <a:rPr i="1" lang="en-US" sz="1670">
                <a:latin typeface="Comfortaa"/>
                <a:ea typeface="Comfortaa"/>
                <a:cs typeface="Comfortaa"/>
                <a:sym typeface="Comfortaa"/>
              </a:rPr>
              <a:t>8. Define a domain language.</a:t>
            </a:r>
            <a:endParaRPr i="1" sz="1670">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CONTI…</a:t>
            </a:r>
            <a:endParaRPr/>
          </a:p>
        </p:txBody>
      </p:sp>
      <p:sp>
        <p:nvSpPr>
          <p:cNvPr id="156" name="Google Shape;156;p12"/>
          <p:cNvSpPr txBox="1"/>
          <p:nvPr>
            <p:ph idx="1" type="body"/>
          </p:nvPr>
        </p:nvSpPr>
        <p:spPr>
          <a:xfrm>
            <a:off x="1024128" y="1716832"/>
            <a:ext cx="10088631" cy="5029200"/>
          </a:xfrm>
          <a:prstGeom prst="rect">
            <a:avLst/>
          </a:prstGeom>
          <a:noFill/>
          <a:ln>
            <a:noFill/>
          </a:ln>
        </p:spPr>
        <p:txBody>
          <a:bodyPr anchorCtr="0" anchor="t" bIns="45700" lIns="45700" spcFirstLastPara="1" rIns="45700" wrap="square" tIns="45700">
            <a:normAutofit fontScale="85000" lnSpcReduction="20000"/>
          </a:bodyPr>
          <a:lstStyle/>
          <a:p>
            <a:pPr indent="-118745" lvl="0" marL="91440" rtl="0" algn="l">
              <a:lnSpc>
                <a:spcPct val="90000"/>
              </a:lnSpc>
              <a:spcBef>
                <a:spcPts val="0"/>
              </a:spcBef>
              <a:spcAft>
                <a:spcPts val="0"/>
              </a:spcAft>
              <a:buSzPct val="91666"/>
              <a:buFont typeface="Arial"/>
              <a:buChar char="●"/>
            </a:pPr>
            <a:r>
              <a:rPr lang="en-US">
                <a:latin typeface="Arial"/>
                <a:ea typeface="Arial"/>
                <a:cs typeface="Arial"/>
                <a:sym typeface="Arial"/>
              </a:rPr>
              <a:t>A domain language enables the specification and later construction of applications within the domain.</a:t>
            </a:r>
            <a:br>
              <a:rPr lang="en-US">
                <a:latin typeface="Arial"/>
                <a:ea typeface="Arial"/>
                <a:cs typeface="Arial"/>
                <a:sym typeface="Arial"/>
              </a:rPr>
            </a:br>
            <a:br>
              <a:rPr lang="en-US">
                <a:latin typeface="Arial"/>
                <a:ea typeface="Arial"/>
                <a:cs typeface="Arial"/>
                <a:sym typeface="Arial"/>
              </a:rPr>
            </a:br>
            <a:r>
              <a:rPr lang="en-US">
                <a:latin typeface="Arial"/>
                <a:ea typeface="Arial"/>
                <a:cs typeface="Arial"/>
                <a:sym typeface="Arial"/>
              </a:rPr>
              <a:t>Although the steps just noted provide a useful model for domain analysis, they provide no guidance for deciding which software components are candidates for reuse. Hutchinson and Hindley suggest the following set of pragmatic questions as a guide for identifying reusable software components:</a:t>
            </a:r>
            <a:br>
              <a:rPr lang="en-US">
                <a:latin typeface="Arial"/>
                <a:ea typeface="Arial"/>
                <a:cs typeface="Arial"/>
                <a:sym typeface="Arial"/>
              </a:rPr>
            </a:br>
            <a:br>
              <a:rPr lang="en-US">
                <a:latin typeface="Arial"/>
                <a:ea typeface="Arial"/>
                <a:cs typeface="Arial"/>
                <a:sym typeface="Arial"/>
              </a:rPr>
            </a:br>
            <a:r>
              <a:rPr lang="en-US">
                <a:latin typeface="Arial"/>
                <a:ea typeface="Arial"/>
                <a:cs typeface="Arial"/>
                <a:sym typeface="Arial"/>
              </a:rPr>
              <a:t>• Is component functionality required on future implementations?</a:t>
            </a:r>
            <a:br>
              <a:rPr lang="en-US">
                <a:latin typeface="Arial"/>
                <a:ea typeface="Arial"/>
                <a:cs typeface="Arial"/>
                <a:sym typeface="Arial"/>
              </a:rPr>
            </a:br>
            <a:r>
              <a:rPr lang="en-US">
                <a:latin typeface="Arial"/>
                <a:ea typeface="Arial"/>
                <a:cs typeface="Arial"/>
                <a:sym typeface="Arial"/>
              </a:rPr>
              <a:t>• How common is the component's function within the domain?</a:t>
            </a:r>
            <a:br>
              <a:rPr lang="en-US">
                <a:latin typeface="Arial"/>
                <a:ea typeface="Arial"/>
                <a:cs typeface="Arial"/>
                <a:sym typeface="Arial"/>
              </a:rPr>
            </a:br>
            <a:r>
              <a:rPr lang="en-US">
                <a:latin typeface="Arial"/>
                <a:ea typeface="Arial"/>
                <a:cs typeface="Arial"/>
                <a:sym typeface="Arial"/>
              </a:rPr>
              <a:t>• Is there duplication of the component's function within the domain?</a:t>
            </a:r>
            <a:br>
              <a:rPr lang="en-US">
                <a:latin typeface="Arial"/>
                <a:ea typeface="Arial"/>
                <a:cs typeface="Arial"/>
                <a:sym typeface="Arial"/>
              </a:rPr>
            </a:br>
            <a:r>
              <a:rPr lang="en-US">
                <a:latin typeface="Arial"/>
                <a:ea typeface="Arial"/>
                <a:cs typeface="Arial"/>
                <a:sym typeface="Arial"/>
              </a:rPr>
              <a:t>• Is the component hardware dependent?</a:t>
            </a:r>
            <a:br>
              <a:rPr lang="en-US">
                <a:latin typeface="Arial"/>
                <a:ea typeface="Arial"/>
                <a:cs typeface="Arial"/>
                <a:sym typeface="Arial"/>
              </a:rPr>
            </a:br>
            <a:r>
              <a:rPr lang="en-US">
                <a:latin typeface="Arial"/>
                <a:ea typeface="Arial"/>
                <a:cs typeface="Arial"/>
                <a:sym typeface="Arial"/>
              </a:rPr>
              <a:t>• Does the hardware remain unchanged between implementations?</a:t>
            </a:r>
            <a:br>
              <a:rPr lang="en-US">
                <a:latin typeface="Arial"/>
                <a:ea typeface="Arial"/>
                <a:cs typeface="Arial"/>
                <a:sym typeface="Arial"/>
              </a:rPr>
            </a:br>
            <a:r>
              <a:rPr lang="en-US">
                <a:latin typeface="Arial"/>
                <a:ea typeface="Arial"/>
                <a:cs typeface="Arial"/>
                <a:sym typeface="Arial"/>
              </a:rPr>
              <a:t>• Can the hardware specifics be removed to another component?</a:t>
            </a:r>
            <a:br>
              <a:rPr lang="en-US">
                <a:latin typeface="Arial"/>
                <a:ea typeface="Arial"/>
                <a:cs typeface="Arial"/>
                <a:sym typeface="Arial"/>
              </a:rPr>
            </a:br>
            <a:r>
              <a:rPr lang="en-US">
                <a:latin typeface="Arial"/>
                <a:ea typeface="Arial"/>
                <a:cs typeface="Arial"/>
                <a:sym typeface="Arial"/>
              </a:rPr>
              <a:t>• Is the design optimized enough for the next implementation?</a:t>
            </a:r>
            <a:br>
              <a:rPr lang="en-US">
                <a:latin typeface="Arial"/>
                <a:ea typeface="Arial"/>
                <a:cs typeface="Arial"/>
                <a:sym typeface="Arial"/>
              </a:rPr>
            </a:br>
            <a:r>
              <a:rPr lang="en-US">
                <a:latin typeface="Arial"/>
                <a:ea typeface="Arial"/>
                <a:cs typeface="Arial"/>
                <a:sym typeface="Arial"/>
              </a:rPr>
              <a:t>• Can we parameterize a </a:t>
            </a:r>
            <a:r>
              <a:rPr lang="en-US"/>
              <a:t>non reusable</a:t>
            </a:r>
            <a:r>
              <a:rPr lang="en-US">
                <a:latin typeface="Arial"/>
                <a:ea typeface="Arial"/>
                <a:cs typeface="Arial"/>
                <a:sym typeface="Arial"/>
              </a:rPr>
              <a:t> component so that it becomes reusable?</a:t>
            </a:r>
            <a:br>
              <a:rPr lang="en-US">
                <a:latin typeface="Arial"/>
                <a:ea typeface="Arial"/>
                <a:cs typeface="Arial"/>
                <a:sym typeface="Arial"/>
              </a:rPr>
            </a:br>
            <a:r>
              <a:rPr lang="en-US">
                <a:latin typeface="Arial"/>
                <a:ea typeface="Arial"/>
                <a:cs typeface="Arial"/>
                <a:sym typeface="Arial"/>
              </a:rPr>
              <a:t>• Is the component reusable in many implementations with only minor changes?</a:t>
            </a:r>
            <a:br>
              <a:rPr lang="en-US">
                <a:latin typeface="Arial"/>
                <a:ea typeface="Arial"/>
                <a:cs typeface="Arial"/>
                <a:sym typeface="Arial"/>
              </a:rPr>
            </a:br>
            <a:r>
              <a:rPr lang="en-US">
                <a:latin typeface="Arial"/>
                <a:ea typeface="Arial"/>
                <a:cs typeface="Arial"/>
                <a:sym typeface="Arial"/>
              </a:rPr>
              <a:t>• Is reuse through modification feasible?</a:t>
            </a:r>
            <a:br>
              <a:rPr lang="en-US">
                <a:latin typeface="Arial"/>
                <a:ea typeface="Arial"/>
                <a:cs typeface="Arial"/>
                <a:sym typeface="Arial"/>
              </a:rPr>
            </a:br>
            <a:r>
              <a:rPr lang="en-US">
                <a:latin typeface="Arial"/>
                <a:ea typeface="Arial"/>
                <a:cs typeface="Arial"/>
                <a:sym typeface="Arial"/>
              </a:rPr>
              <a:t>• Can a </a:t>
            </a:r>
            <a:r>
              <a:rPr lang="en-US">
                <a:latin typeface="Arial"/>
                <a:ea typeface="Arial"/>
                <a:cs typeface="Arial"/>
                <a:sym typeface="Arial"/>
              </a:rPr>
              <a:t>nonreusable</a:t>
            </a:r>
            <a:r>
              <a:rPr lang="en-US">
                <a:latin typeface="Arial"/>
                <a:ea typeface="Arial"/>
                <a:cs typeface="Arial"/>
                <a:sym typeface="Arial"/>
              </a:rPr>
              <a:t> component be decomposed to yield reusable components?</a:t>
            </a:r>
            <a:br>
              <a:rPr lang="en-US">
                <a:latin typeface="Arial"/>
                <a:ea typeface="Arial"/>
                <a:cs typeface="Arial"/>
                <a:sym typeface="Arial"/>
              </a:rPr>
            </a:br>
            <a:r>
              <a:rPr lang="en-US">
                <a:latin typeface="Arial"/>
                <a:ea typeface="Arial"/>
                <a:cs typeface="Arial"/>
                <a:sym typeface="Arial"/>
              </a:rPr>
              <a:t>• How valid is component decomposition for reuse?</a:t>
            </a:r>
            <a:endParaRPr>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5E5E5E"/>
              </a:buClr>
              <a:buSzPts val="5000"/>
              <a:buFont typeface="Oi"/>
              <a:buNone/>
            </a:pPr>
            <a:r>
              <a:rPr b="1" i="0" lang="en-US">
                <a:solidFill>
                  <a:srgbClr val="5E5E5E"/>
                </a:solidFill>
                <a:latin typeface="Arial"/>
                <a:ea typeface="Arial"/>
                <a:cs typeface="Arial"/>
                <a:sym typeface="Arial"/>
              </a:rPr>
              <a:t>CHARACTERIZATION FUNCTIONS</a:t>
            </a:r>
            <a:endParaRPr>
              <a:latin typeface="Arial"/>
              <a:ea typeface="Arial"/>
              <a:cs typeface="Arial"/>
              <a:sym typeface="Arial"/>
            </a:endParaRPr>
          </a:p>
        </p:txBody>
      </p:sp>
      <p:sp>
        <p:nvSpPr>
          <p:cNvPr id="162" name="Google Shape;162;p13"/>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a:pPr>
            <a:r>
              <a:rPr lang="en-US"/>
              <a:t>It is sometimes difficult to determine whether a potentially reusable component is in fact applicable in a particular situation. To make this determination, it is necessary to define a set of domain characteristics that are shared by all software within a domain. A domain characteristic defines some generic attribute of all products that exist within the domain. For example, generic characteristics might include the importance of safety/reliability, programming language, concurrency in processing, and many others.</a:t>
            </a:r>
            <a:endParaRPr/>
          </a:p>
          <a:p>
            <a:pPr indent="0" lvl="0" marL="91440" rtl="0" algn="l">
              <a:lnSpc>
                <a:spcPct val="90000"/>
              </a:lnSpc>
              <a:spcBef>
                <a:spcPts val="1400"/>
              </a:spcBef>
              <a:spcAft>
                <a:spcPts val="0"/>
              </a:spcAft>
              <a:buSzPts val="22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CONTI…</a:t>
            </a:r>
            <a:endParaRPr/>
          </a:p>
        </p:txBody>
      </p:sp>
      <p:sp>
        <p:nvSpPr>
          <p:cNvPr id="168" name="Google Shape;168;p14"/>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fontScale="85000" lnSpcReduction="20000"/>
          </a:bodyPr>
          <a:lstStyle/>
          <a:p>
            <a:pPr indent="-118745" lvl="0" marL="91440" rtl="0" algn="l">
              <a:lnSpc>
                <a:spcPct val="90000"/>
              </a:lnSpc>
              <a:spcBef>
                <a:spcPts val="0"/>
              </a:spcBef>
              <a:spcAft>
                <a:spcPts val="0"/>
              </a:spcAft>
              <a:buSzPct val="91666"/>
              <a:buChar char="●"/>
            </a:pPr>
            <a:r>
              <a:rPr lang="en-US"/>
              <a:t>A set of domain characteristics for a reusable component can be represented as {Dp}, where each item, Dpi, in the set represents a specific domain characteristic. The value assigned to Dpi represents an ordinal scale that is an indication of the relevance of the characteristic for component p. A typical scale  might be</a:t>
            </a:r>
            <a:endParaRPr/>
          </a:p>
          <a:p>
            <a:pPr indent="0" lvl="0" marL="91440" rtl="0" algn="l">
              <a:lnSpc>
                <a:spcPct val="90000"/>
              </a:lnSpc>
              <a:spcBef>
                <a:spcPts val="1400"/>
              </a:spcBef>
              <a:spcAft>
                <a:spcPts val="0"/>
              </a:spcAft>
              <a:buSzPct val="91666"/>
              <a:buNone/>
            </a:pPr>
            <a:r>
              <a:t/>
            </a:r>
            <a:endParaRPr/>
          </a:p>
          <a:p>
            <a:pPr indent="-118745" lvl="0" marL="91440" rtl="0" algn="l">
              <a:lnSpc>
                <a:spcPct val="90000"/>
              </a:lnSpc>
              <a:spcBef>
                <a:spcPts val="1400"/>
              </a:spcBef>
              <a:spcAft>
                <a:spcPts val="0"/>
              </a:spcAft>
              <a:buSzPct val="91666"/>
              <a:buChar char="●"/>
            </a:pPr>
            <a:r>
              <a:rPr lang="en-US"/>
              <a:t>1: not relevant to whether reuse is appropriate</a:t>
            </a:r>
            <a:endParaRPr/>
          </a:p>
          <a:p>
            <a:pPr indent="-118745" lvl="0" marL="91440" rtl="0" algn="l">
              <a:lnSpc>
                <a:spcPct val="90000"/>
              </a:lnSpc>
              <a:spcBef>
                <a:spcPts val="1400"/>
              </a:spcBef>
              <a:spcAft>
                <a:spcPts val="0"/>
              </a:spcAft>
              <a:buSzPct val="91666"/>
              <a:buChar char="●"/>
            </a:pPr>
            <a:r>
              <a:rPr lang="en-US"/>
              <a:t>2: relevant only under unusual circumstances</a:t>
            </a:r>
            <a:endParaRPr/>
          </a:p>
          <a:p>
            <a:pPr indent="-118745" lvl="0" marL="91440" rtl="0" algn="l">
              <a:lnSpc>
                <a:spcPct val="90000"/>
              </a:lnSpc>
              <a:spcBef>
                <a:spcPts val="1400"/>
              </a:spcBef>
              <a:spcAft>
                <a:spcPts val="0"/>
              </a:spcAft>
              <a:buSzPct val="91666"/>
              <a:buChar char="●"/>
            </a:pPr>
            <a:r>
              <a:rPr lang="en-US"/>
              <a:t>3: relevant—the component can be modified so that it can be used, despite differences</a:t>
            </a:r>
            <a:endParaRPr/>
          </a:p>
          <a:p>
            <a:pPr indent="-118745" lvl="0" marL="91440" rtl="0" algn="l">
              <a:lnSpc>
                <a:spcPct val="90000"/>
              </a:lnSpc>
              <a:spcBef>
                <a:spcPts val="1400"/>
              </a:spcBef>
              <a:spcAft>
                <a:spcPts val="0"/>
              </a:spcAft>
              <a:buSzPct val="91666"/>
              <a:buChar char="●"/>
            </a:pPr>
            <a:r>
              <a:rPr lang="en-US"/>
              <a:t>4: clearly relevant, and if the new software does not have this characteristic, reuse will be inefficient but may still be possible</a:t>
            </a:r>
            <a:endParaRPr/>
          </a:p>
          <a:p>
            <a:pPr indent="-118745" lvl="0" marL="91440" rtl="0" algn="l">
              <a:lnSpc>
                <a:spcPct val="90000"/>
              </a:lnSpc>
              <a:spcBef>
                <a:spcPts val="1400"/>
              </a:spcBef>
              <a:spcAft>
                <a:spcPts val="0"/>
              </a:spcAft>
              <a:buSzPct val="91666"/>
              <a:buChar char="●"/>
            </a:pPr>
            <a:r>
              <a:rPr lang="en-US"/>
              <a:t>5: clearly relevant, and if the new software does not have this characteristic, reuse will be ineffective and reuse without the characteristic is not recommended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CONTI…</a:t>
            </a:r>
            <a:endParaRPr/>
          </a:p>
        </p:txBody>
      </p:sp>
      <p:sp>
        <p:nvSpPr>
          <p:cNvPr id="174" name="Google Shape;174;p15"/>
          <p:cNvSpPr txBox="1"/>
          <p:nvPr>
            <p:ph idx="1" type="body"/>
          </p:nvPr>
        </p:nvSpPr>
        <p:spPr>
          <a:xfrm>
            <a:off x="846846" y="1651519"/>
            <a:ext cx="4754880" cy="4023360"/>
          </a:xfrm>
          <a:prstGeom prst="rect">
            <a:avLst/>
          </a:prstGeom>
          <a:noFill/>
          <a:ln>
            <a:noFill/>
          </a:ln>
        </p:spPr>
        <p:txBody>
          <a:bodyPr anchorCtr="0" anchor="t" bIns="45700" lIns="45700" spcFirstLastPara="1" rIns="45700" wrap="square" tIns="45700">
            <a:noAutofit/>
          </a:bodyPr>
          <a:lstStyle/>
          <a:p>
            <a:pPr indent="-107950" lvl="0" marL="91440" rtl="0" algn="just">
              <a:lnSpc>
                <a:spcPct val="110000"/>
              </a:lnSpc>
              <a:spcBef>
                <a:spcPts val="0"/>
              </a:spcBef>
              <a:spcAft>
                <a:spcPts val="0"/>
              </a:spcAft>
              <a:buSzPts val="1700"/>
              <a:buChar char="●"/>
            </a:pPr>
            <a:r>
              <a:rPr lang="en-US" sz="1700"/>
              <a:t>When new software, w, is to be built within the application domain, a set of domain characteristics is derived for it. A comparison is then made between Dpi and Dwi to determine whether the existing component p can be effectively reused in application w. Table  lists typical domain characteristics that can have an impact of software reuse. These domain characteristics must be taken into account in order to reuse a component effectively.</a:t>
            </a:r>
            <a:br>
              <a:rPr lang="en-US" sz="1700"/>
            </a:br>
            <a:endParaRPr sz="1700"/>
          </a:p>
          <a:p>
            <a:pPr indent="-107950" lvl="0" marL="91440" rtl="0" algn="just">
              <a:lnSpc>
                <a:spcPct val="110000"/>
              </a:lnSpc>
              <a:spcBef>
                <a:spcPts val="1400"/>
              </a:spcBef>
              <a:spcAft>
                <a:spcPts val="0"/>
              </a:spcAft>
              <a:buSzPts val="1700"/>
              <a:buChar char="●"/>
            </a:pPr>
            <a:r>
              <a:rPr lang="en-US" sz="1700"/>
              <a:t>Even when software to be engineered clearly exists within an application domain, the reusable components within that domain must be analyzed to determine their applicability. In some cases (ideally, a limited number), “reinventing the wheel” may still be the most cost-effective choice.</a:t>
            </a:r>
            <a:br>
              <a:rPr lang="en-US" sz="1700"/>
            </a:br>
            <a:endParaRPr sz="1700"/>
          </a:p>
        </p:txBody>
      </p:sp>
      <p:pic>
        <p:nvPicPr>
          <p:cNvPr id="175" name="Google Shape;175;p15"/>
          <p:cNvPicPr preferRelativeResize="0"/>
          <p:nvPr>
            <p:ph idx="2" type="body"/>
          </p:nvPr>
        </p:nvPicPr>
        <p:blipFill rotWithShape="1">
          <a:blip r:embed="rId3">
            <a:alphaModFix/>
          </a:blip>
          <a:srcRect b="0" l="0" r="0" t="0"/>
          <a:stretch/>
        </p:blipFill>
        <p:spPr>
          <a:xfrm>
            <a:off x="5989638" y="3177653"/>
            <a:ext cx="4754562" cy="223941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5E5E5E"/>
              </a:buClr>
              <a:buSzPts val="5000"/>
              <a:buFont typeface="Oi"/>
              <a:buNone/>
            </a:pPr>
            <a:r>
              <a:rPr b="1" i="0" lang="en-US">
                <a:solidFill>
                  <a:srgbClr val="5E5E5E"/>
                </a:solidFill>
                <a:latin typeface="Oi"/>
                <a:ea typeface="Oi"/>
                <a:cs typeface="Oi"/>
                <a:sym typeface="Oi"/>
              </a:rPr>
              <a:t>STRUCTURAL MODELING AND STRUCTURE POINTS</a:t>
            </a:r>
            <a:endParaRPr/>
          </a:p>
        </p:txBody>
      </p:sp>
      <p:sp>
        <p:nvSpPr>
          <p:cNvPr id="181" name="Google Shape;181;p16"/>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fontScale="85000" lnSpcReduction="20000"/>
          </a:bodyPr>
          <a:lstStyle/>
          <a:p>
            <a:pPr indent="-118745" lvl="0" marL="91440" rtl="0" algn="l">
              <a:lnSpc>
                <a:spcPct val="90000"/>
              </a:lnSpc>
              <a:spcBef>
                <a:spcPts val="0"/>
              </a:spcBef>
              <a:spcAft>
                <a:spcPts val="0"/>
              </a:spcAft>
              <a:buSzPct val="91666"/>
              <a:buChar char="●"/>
            </a:pPr>
            <a:r>
              <a:rPr lang="en-US"/>
              <a:t>When domain analysis is applied, the analyst looks for repeating patterns in the applications that reside within a domain. Structural modeling is a pattern-based domain engineering approach that works under the assumption that every application domain has repeating patterns (of function, data, and behavior) that have reuse potential. Pollak and Rissman describe structural models in the following way:</a:t>
            </a:r>
            <a:endParaRPr/>
          </a:p>
          <a:p>
            <a:pPr indent="0" lvl="0" marL="91440" rtl="0" algn="l">
              <a:lnSpc>
                <a:spcPct val="90000"/>
              </a:lnSpc>
              <a:spcBef>
                <a:spcPts val="400"/>
              </a:spcBef>
              <a:spcAft>
                <a:spcPts val="0"/>
              </a:spcAft>
              <a:buSzPct val="91666"/>
              <a:buNone/>
            </a:pPr>
            <a:r>
              <a:t/>
            </a:r>
            <a:endParaRPr/>
          </a:p>
          <a:p>
            <a:pPr indent="-118745" lvl="0" marL="91440" rtl="0" algn="l">
              <a:lnSpc>
                <a:spcPct val="90000"/>
              </a:lnSpc>
              <a:spcBef>
                <a:spcPts val="400"/>
              </a:spcBef>
              <a:spcAft>
                <a:spcPts val="0"/>
              </a:spcAft>
              <a:buSzPct val="91666"/>
              <a:buChar char="●"/>
            </a:pPr>
            <a:r>
              <a:rPr lang="en-US"/>
              <a:t>Structural models</a:t>
            </a:r>
            <a:r>
              <a:rPr lang="en-US"/>
              <a:t> consist of a small number of structural elements manifesting clear patterns of interaction. The architectures of systems using structural models are characterized by multiple ensembles that are composed from these model elements. Many architectural units emerge from simple patterns of interaction among this small number of elements.</a:t>
            </a:r>
            <a:endParaRPr/>
          </a:p>
          <a:p>
            <a:pPr indent="0" lvl="0" marL="91440" rtl="0" algn="l">
              <a:lnSpc>
                <a:spcPct val="90000"/>
              </a:lnSpc>
              <a:spcBef>
                <a:spcPts val="400"/>
              </a:spcBef>
              <a:spcAft>
                <a:spcPts val="0"/>
              </a:spcAft>
              <a:buSzPct val="91666"/>
              <a:buNone/>
            </a:pPr>
            <a:r>
              <a:t/>
            </a:r>
            <a:endParaRPr/>
          </a:p>
          <a:p>
            <a:pPr indent="-118745" lvl="0" marL="91440" rtl="0" algn="l">
              <a:lnSpc>
                <a:spcPct val="90000"/>
              </a:lnSpc>
              <a:spcBef>
                <a:spcPts val="400"/>
              </a:spcBef>
              <a:spcAft>
                <a:spcPts val="0"/>
              </a:spcAft>
              <a:buSzPct val="91666"/>
              <a:buChar char="●"/>
            </a:pPr>
            <a:r>
              <a:rPr lang="en-US"/>
              <a:t>Each application domain can be characterized by a structural model (e.g., aircraft avionics systems differ greatly in specifics, but all modern software in this domain has the same structural model). Therefore, the structural model is an architectural style  that can and should be reused across applications within the domain.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CONTI…</a:t>
            </a:r>
            <a:endParaRPr/>
          </a:p>
        </p:txBody>
      </p:sp>
      <p:sp>
        <p:nvSpPr>
          <p:cNvPr id="187" name="Google Shape;187;p17"/>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fontScale="92500" lnSpcReduction="20000"/>
          </a:bodyPr>
          <a:lstStyle/>
          <a:p>
            <a:pPr indent="-129222" lvl="0" marL="91440" rtl="0" algn="l">
              <a:lnSpc>
                <a:spcPct val="90000"/>
              </a:lnSpc>
              <a:spcBef>
                <a:spcPts val="0"/>
              </a:spcBef>
              <a:spcAft>
                <a:spcPts val="0"/>
              </a:spcAft>
              <a:buSzPct val="91666"/>
              <a:buChar char="●"/>
            </a:pPr>
            <a:r>
              <a:rPr lang="en-US"/>
              <a:t>McMahon describes a structure point as “a distinct construct within a structural model.” Structure points have three distinct characteristics:</a:t>
            </a:r>
            <a:endParaRPr/>
          </a:p>
          <a:p>
            <a:pPr indent="0" lvl="0" marL="91440" rtl="0" algn="l">
              <a:lnSpc>
                <a:spcPct val="90000"/>
              </a:lnSpc>
              <a:spcBef>
                <a:spcPts val="400"/>
              </a:spcBef>
              <a:spcAft>
                <a:spcPts val="0"/>
              </a:spcAft>
              <a:buSzPct val="91666"/>
              <a:buNone/>
            </a:pPr>
            <a:r>
              <a:t/>
            </a:r>
            <a:endParaRPr/>
          </a:p>
          <a:p>
            <a:pPr indent="-129222" lvl="0" marL="91440" rtl="0" algn="l">
              <a:lnSpc>
                <a:spcPct val="90000"/>
              </a:lnSpc>
              <a:spcBef>
                <a:spcPts val="400"/>
              </a:spcBef>
              <a:spcAft>
                <a:spcPts val="0"/>
              </a:spcAft>
              <a:buSzPct val="91666"/>
              <a:buChar char="●"/>
            </a:pPr>
            <a:r>
              <a:rPr lang="en-US"/>
              <a:t>1. A structure point is an abstraction that should have a limited number of instances. Restating this in object-oriented jargon , the size of the class hierarchy should be small. In addition, the abstraction should recur throughout applications in the domain. Otherwise, the cost to verify, document, and disseminate the structure point cannot be justified.</a:t>
            </a:r>
            <a:endParaRPr/>
          </a:p>
          <a:p>
            <a:pPr indent="-129222" lvl="0" marL="91440" rtl="0" algn="l">
              <a:lnSpc>
                <a:spcPct val="90000"/>
              </a:lnSpc>
              <a:spcBef>
                <a:spcPts val="400"/>
              </a:spcBef>
              <a:spcAft>
                <a:spcPts val="0"/>
              </a:spcAft>
              <a:buSzPct val="91666"/>
              <a:buChar char="●"/>
            </a:pPr>
            <a:r>
              <a:rPr lang="en-US"/>
              <a:t>2. The rules that govern the use of the structure point should be easily understood. In addition, the interface to the structure point should be relatively simple.</a:t>
            </a:r>
            <a:endParaRPr/>
          </a:p>
          <a:p>
            <a:pPr indent="-129222" lvl="0" marL="91440" rtl="0" algn="l">
              <a:lnSpc>
                <a:spcPct val="90000"/>
              </a:lnSpc>
              <a:spcBef>
                <a:spcPts val="400"/>
              </a:spcBef>
              <a:spcAft>
                <a:spcPts val="0"/>
              </a:spcAft>
              <a:buSzPct val="91666"/>
              <a:buChar char="●"/>
            </a:pPr>
            <a:r>
              <a:rPr lang="en-US"/>
              <a:t>3. The structure point should implement information hiding by isolating all complexity contained within the structure point itself. This reduces the perceived complexity of the overall system.</a:t>
            </a:r>
            <a:endParaRPr/>
          </a:p>
          <a:p>
            <a:pPr indent="0" lvl="0" marL="91440" rtl="0" algn="l">
              <a:lnSpc>
                <a:spcPct val="90000"/>
              </a:lnSpc>
              <a:spcBef>
                <a:spcPts val="400"/>
              </a:spcBef>
              <a:spcAft>
                <a:spcPts val="0"/>
              </a:spcAft>
              <a:buSzPct val="91666"/>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CONTI…</a:t>
            </a:r>
            <a:endParaRPr/>
          </a:p>
        </p:txBody>
      </p:sp>
      <p:sp>
        <p:nvSpPr>
          <p:cNvPr id="193" name="Google Shape;193;p18"/>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fontScale="85000" lnSpcReduction="20000"/>
          </a:bodyPr>
          <a:lstStyle/>
          <a:p>
            <a:pPr indent="-118745" lvl="0" marL="91440" rtl="0" algn="l">
              <a:lnSpc>
                <a:spcPct val="90000"/>
              </a:lnSpc>
              <a:spcBef>
                <a:spcPts val="0"/>
              </a:spcBef>
              <a:spcAft>
                <a:spcPts val="0"/>
              </a:spcAft>
              <a:buSzPct val="91666"/>
              <a:buChar char="●"/>
            </a:pPr>
            <a:r>
              <a:rPr lang="en-US"/>
              <a:t>As an example of structure points as architectural patterns for a system, consider the domain of software for alarm systems. This domain might encompass systems as simple as SafeHome (discussed in earlier chapters) or as complex as the alarm system for an industrial process. In every case, however, a set of predictable structural patterns are encountered:</a:t>
            </a:r>
            <a:endParaRPr/>
          </a:p>
          <a:p>
            <a:pPr indent="0" lvl="0" marL="91440" rtl="0" algn="l">
              <a:lnSpc>
                <a:spcPct val="90000"/>
              </a:lnSpc>
              <a:spcBef>
                <a:spcPts val="400"/>
              </a:spcBef>
              <a:spcAft>
                <a:spcPts val="0"/>
              </a:spcAft>
              <a:buSzPct val="91666"/>
              <a:buNone/>
            </a:pPr>
            <a:r>
              <a:t/>
            </a:r>
            <a:endParaRPr/>
          </a:p>
          <a:p>
            <a:pPr indent="-118745" lvl="0" marL="91440" rtl="0" algn="l">
              <a:lnSpc>
                <a:spcPct val="90000"/>
              </a:lnSpc>
              <a:spcBef>
                <a:spcPts val="400"/>
              </a:spcBef>
              <a:spcAft>
                <a:spcPts val="0"/>
              </a:spcAft>
              <a:buSzPct val="91666"/>
              <a:buChar char="●"/>
            </a:pPr>
            <a:r>
              <a:rPr lang="en-US"/>
              <a:t>• An interface that enables the user to interact with the system.</a:t>
            </a:r>
            <a:endParaRPr/>
          </a:p>
          <a:p>
            <a:pPr indent="-118745" lvl="0" marL="91440" rtl="0" algn="l">
              <a:lnSpc>
                <a:spcPct val="90000"/>
              </a:lnSpc>
              <a:spcBef>
                <a:spcPts val="400"/>
              </a:spcBef>
              <a:spcAft>
                <a:spcPts val="0"/>
              </a:spcAft>
              <a:buSzPct val="91666"/>
              <a:buChar char="●"/>
            </a:pPr>
            <a:r>
              <a:rPr lang="en-US"/>
              <a:t>• A bounds setting mechanism that allows the user to establish bounds on the parameters to be measured.</a:t>
            </a:r>
            <a:endParaRPr/>
          </a:p>
          <a:p>
            <a:pPr indent="-118745" lvl="0" marL="91440" rtl="0" algn="l">
              <a:lnSpc>
                <a:spcPct val="90000"/>
              </a:lnSpc>
              <a:spcBef>
                <a:spcPts val="400"/>
              </a:spcBef>
              <a:spcAft>
                <a:spcPts val="0"/>
              </a:spcAft>
              <a:buSzPct val="91666"/>
              <a:buChar char="●"/>
            </a:pPr>
            <a:r>
              <a:rPr lang="en-US"/>
              <a:t>• A sensor management mechanism that communicates with all monitoring sensors.</a:t>
            </a:r>
            <a:endParaRPr/>
          </a:p>
          <a:p>
            <a:pPr indent="-118745" lvl="0" marL="91440" rtl="0" algn="l">
              <a:lnSpc>
                <a:spcPct val="90000"/>
              </a:lnSpc>
              <a:spcBef>
                <a:spcPts val="400"/>
              </a:spcBef>
              <a:spcAft>
                <a:spcPts val="0"/>
              </a:spcAft>
              <a:buSzPct val="91666"/>
              <a:buChar char="●"/>
            </a:pPr>
            <a:r>
              <a:rPr lang="en-US"/>
              <a:t>• A response mechanism that reacts to the input provided by the sensor management system.</a:t>
            </a:r>
            <a:endParaRPr/>
          </a:p>
          <a:p>
            <a:pPr indent="-118745" lvl="0" marL="91440" rtl="0" algn="l">
              <a:lnSpc>
                <a:spcPct val="90000"/>
              </a:lnSpc>
              <a:spcBef>
                <a:spcPts val="400"/>
              </a:spcBef>
              <a:spcAft>
                <a:spcPts val="0"/>
              </a:spcAft>
              <a:buSzPct val="91666"/>
              <a:buChar char="●"/>
            </a:pPr>
            <a:r>
              <a:rPr lang="en-US"/>
              <a:t>• A control mechanism that enables the user to control the manner in which monitoring is carried out.</a:t>
            </a:r>
            <a:endParaRPr/>
          </a:p>
          <a:p>
            <a:pPr indent="0" lvl="0" marL="91440" rtl="0" algn="l">
              <a:lnSpc>
                <a:spcPct val="90000"/>
              </a:lnSpc>
              <a:spcBef>
                <a:spcPts val="400"/>
              </a:spcBef>
              <a:spcAft>
                <a:spcPts val="0"/>
              </a:spcAft>
              <a:buSzPct val="91666"/>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CONTI…</a:t>
            </a:r>
            <a:endParaRPr/>
          </a:p>
        </p:txBody>
      </p:sp>
      <p:sp>
        <p:nvSpPr>
          <p:cNvPr id="199" name="Google Shape;199;p19"/>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fontScale="92500" lnSpcReduction="10000"/>
          </a:bodyPr>
          <a:lstStyle/>
          <a:p>
            <a:pPr indent="-129222" lvl="0" marL="91440" rtl="0" algn="l">
              <a:lnSpc>
                <a:spcPct val="90000"/>
              </a:lnSpc>
              <a:spcBef>
                <a:spcPts val="0"/>
              </a:spcBef>
              <a:spcAft>
                <a:spcPts val="0"/>
              </a:spcAft>
              <a:buSzPct val="91666"/>
              <a:buChar char="●"/>
            </a:pPr>
            <a:r>
              <a:rPr lang="en-US"/>
              <a:t>Each of these structure points is integrated into a domain architecture.</a:t>
            </a:r>
            <a:endParaRPr/>
          </a:p>
          <a:p>
            <a:pPr indent="0" lvl="0" marL="91440" rtl="0" algn="l">
              <a:lnSpc>
                <a:spcPct val="90000"/>
              </a:lnSpc>
              <a:spcBef>
                <a:spcPts val="400"/>
              </a:spcBef>
              <a:spcAft>
                <a:spcPts val="0"/>
              </a:spcAft>
              <a:buSzPct val="91666"/>
              <a:buNone/>
            </a:pPr>
            <a:r>
              <a:t/>
            </a:r>
            <a:endParaRPr/>
          </a:p>
          <a:p>
            <a:pPr indent="-129222" lvl="0" marL="91440" rtl="0" algn="l">
              <a:lnSpc>
                <a:spcPct val="90000"/>
              </a:lnSpc>
              <a:spcBef>
                <a:spcPts val="400"/>
              </a:spcBef>
              <a:spcAft>
                <a:spcPts val="0"/>
              </a:spcAft>
              <a:buSzPct val="91666"/>
              <a:buChar char="●"/>
            </a:pPr>
            <a:r>
              <a:rPr lang="en-US"/>
              <a:t>It is possible to define generic structure points that transcend a number of different application domains :</a:t>
            </a:r>
            <a:endParaRPr/>
          </a:p>
          <a:p>
            <a:pPr indent="0" lvl="0" marL="91440" rtl="0" algn="l">
              <a:lnSpc>
                <a:spcPct val="90000"/>
              </a:lnSpc>
              <a:spcBef>
                <a:spcPts val="400"/>
              </a:spcBef>
              <a:spcAft>
                <a:spcPts val="0"/>
              </a:spcAft>
              <a:buSzPct val="91666"/>
              <a:buNone/>
            </a:pPr>
            <a:r>
              <a:t/>
            </a:r>
            <a:endParaRPr/>
          </a:p>
          <a:p>
            <a:pPr indent="-129222" lvl="0" marL="91440" rtl="0" algn="l">
              <a:lnSpc>
                <a:spcPct val="90000"/>
              </a:lnSpc>
              <a:spcBef>
                <a:spcPts val="400"/>
              </a:spcBef>
              <a:spcAft>
                <a:spcPts val="0"/>
              </a:spcAft>
              <a:buSzPct val="91666"/>
              <a:buChar char="●"/>
            </a:pPr>
            <a:r>
              <a:rPr lang="en-US"/>
              <a:t>• Application front end—the GUI including all menus, panels and input and command editing facilities.</a:t>
            </a:r>
            <a:endParaRPr/>
          </a:p>
          <a:p>
            <a:pPr indent="-129222" lvl="0" marL="91440" rtl="0" algn="l">
              <a:lnSpc>
                <a:spcPct val="90000"/>
              </a:lnSpc>
              <a:spcBef>
                <a:spcPts val="400"/>
              </a:spcBef>
              <a:spcAft>
                <a:spcPts val="0"/>
              </a:spcAft>
              <a:buSzPct val="91666"/>
              <a:buChar char="●"/>
            </a:pPr>
            <a:r>
              <a:rPr lang="en-US"/>
              <a:t>• Database—the repository for all objects relevant to the application domain.</a:t>
            </a:r>
            <a:endParaRPr/>
          </a:p>
          <a:p>
            <a:pPr indent="-129222" lvl="0" marL="91440" rtl="0" algn="l">
              <a:lnSpc>
                <a:spcPct val="90000"/>
              </a:lnSpc>
              <a:spcBef>
                <a:spcPts val="400"/>
              </a:spcBef>
              <a:spcAft>
                <a:spcPts val="0"/>
              </a:spcAft>
              <a:buSzPct val="91666"/>
              <a:buChar char="●"/>
            </a:pPr>
            <a:r>
              <a:rPr lang="en-US"/>
              <a:t>• Computational engine—the numerical and nonnumerical models that manipulate data.</a:t>
            </a:r>
            <a:endParaRPr/>
          </a:p>
          <a:p>
            <a:pPr indent="-129222" lvl="0" marL="91440" rtl="0" algn="l">
              <a:lnSpc>
                <a:spcPct val="90000"/>
              </a:lnSpc>
              <a:spcBef>
                <a:spcPts val="400"/>
              </a:spcBef>
              <a:spcAft>
                <a:spcPts val="0"/>
              </a:spcAft>
              <a:buSzPct val="91666"/>
              <a:buChar char="●"/>
            </a:pPr>
            <a:r>
              <a:rPr lang="en-US"/>
              <a:t>• Reporting facility—the function that produces output of all kinds.</a:t>
            </a:r>
            <a:endParaRPr/>
          </a:p>
          <a:p>
            <a:pPr indent="-129222" lvl="0" marL="91440" rtl="0" algn="l">
              <a:lnSpc>
                <a:spcPct val="90000"/>
              </a:lnSpc>
              <a:spcBef>
                <a:spcPts val="400"/>
              </a:spcBef>
              <a:spcAft>
                <a:spcPts val="0"/>
              </a:spcAft>
              <a:buSzPct val="91666"/>
              <a:buChar char="●"/>
            </a:pPr>
            <a:r>
              <a:rPr lang="en-US"/>
              <a:t>• Application editor—the mechanism for customizing the application to the needs of specific users.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INTRODUCTION</a:t>
            </a:r>
            <a:endParaRPr/>
          </a:p>
        </p:txBody>
      </p:sp>
      <p:sp>
        <p:nvSpPr>
          <p:cNvPr id="94" name="Google Shape;94;p2"/>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39700" lvl="0" marL="91440" rtl="0" algn="just">
              <a:lnSpc>
                <a:spcPct val="90000"/>
              </a:lnSpc>
              <a:spcBef>
                <a:spcPts val="0"/>
              </a:spcBef>
              <a:spcAft>
                <a:spcPts val="0"/>
              </a:spcAft>
              <a:buSzPts val="2200"/>
              <a:buChar char="●"/>
            </a:pPr>
            <a:r>
              <a:rPr lang="en-US"/>
              <a:t>In the software engineering context, reuse is an idea both old and new. Programmers have reused ideas, abstractions, and processes since the earliest days of programming but the early approach to reused was ad-hoc. Today, complex high-quality computer –based systems must be built in a very short time and demand a more organized approach to reuse.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COMPONENT BASED DEVELOPMENT</a:t>
            </a:r>
            <a:endParaRPr/>
          </a:p>
        </p:txBody>
      </p:sp>
      <p:sp>
        <p:nvSpPr>
          <p:cNvPr id="205" name="Google Shape;205;p20"/>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fontScale="85000" lnSpcReduction="20000"/>
          </a:bodyPr>
          <a:lstStyle/>
          <a:p>
            <a:pPr indent="-118745" lvl="0" marL="91440" rtl="0" algn="just">
              <a:lnSpc>
                <a:spcPct val="90000"/>
              </a:lnSpc>
              <a:spcBef>
                <a:spcPts val="0"/>
              </a:spcBef>
              <a:spcAft>
                <a:spcPts val="0"/>
              </a:spcAft>
              <a:buSzPct val="91666"/>
              <a:buChar char="●"/>
            </a:pPr>
            <a:r>
              <a:rPr lang="en-US"/>
              <a:t>Component-based development is a CBSE activity that occurs in parallel with domain engineering. Using analysis and architectural design methods , the software team refines an architectural style that is appropriate for the analysis model created for the application to be built.</a:t>
            </a:r>
            <a:endParaRPr/>
          </a:p>
          <a:p>
            <a:pPr indent="0" lvl="0" marL="91440" rtl="0" algn="just">
              <a:lnSpc>
                <a:spcPct val="90000"/>
              </a:lnSpc>
              <a:spcBef>
                <a:spcPts val="1400"/>
              </a:spcBef>
              <a:spcAft>
                <a:spcPts val="0"/>
              </a:spcAft>
              <a:buSzPct val="91666"/>
              <a:buNone/>
            </a:pPr>
            <a:r>
              <a:t/>
            </a:r>
            <a:endParaRPr/>
          </a:p>
          <a:p>
            <a:pPr indent="-118745" lvl="0" marL="91440" rtl="0" algn="just">
              <a:lnSpc>
                <a:spcPct val="90000"/>
              </a:lnSpc>
              <a:spcBef>
                <a:spcPts val="1400"/>
              </a:spcBef>
              <a:spcAft>
                <a:spcPts val="0"/>
              </a:spcAft>
              <a:buSzPct val="91666"/>
              <a:buChar char="●"/>
            </a:pPr>
            <a:r>
              <a:rPr lang="en-US"/>
              <a:t>Once the architecture has been established, it must be populated by components that </a:t>
            </a:r>
            <a:endParaRPr/>
          </a:p>
          <a:p>
            <a:pPr indent="-118745" lvl="0" marL="91440" rtl="0" algn="just">
              <a:lnSpc>
                <a:spcPct val="90000"/>
              </a:lnSpc>
              <a:spcBef>
                <a:spcPts val="1400"/>
              </a:spcBef>
              <a:spcAft>
                <a:spcPts val="0"/>
              </a:spcAft>
              <a:buSzPct val="91666"/>
              <a:buChar char="●"/>
            </a:pPr>
            <a:r>
              <a:rPr lang="en-US"/>
              <a:t>(1) are available from reuse libraries and/or </a:t>
            </a:r>
            <a:endParaRPr/>
          </a:p>
          <a:p>
            <a:pPr indent="-118745" lvl="0" marL="91440" rtl="0" algn="just">
              <a:lnSpc>
                <a:spcPct val="90000"/>
              </a:lnSpc>
              <a:spcBef>
                <a:spcPts val="1400"/>
              </a:spcBef>
              <a:spcAft>
                <a:spcPts val="0"/>
              </a:spcAft>
              <a:buSzPct val="91666"/>
              <a:buChar char="●"/>
            </a:pPr>
            <a:r>
              <a:rPr lang="en-US"/>
              <a:t>(2) are engineered to meet custom needs. Hence, the task flow for component-based development has two parallel paths . When reusable components are available for potential integration into the architecture, they must be qualified and adapted. When new components are required, they must be engineered. The resultant components are then “composed” (integrated) into the architecture template and tested thoroughly.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COMPONENT QUALIFICATION, ADAPTATION, AND COMPOSITION</a:t>
            </a:r>
            <a:endParaRPr/>
          </a:p>
        </p:txBody>
      </p:sp>
      <p:sp>
        <p:nvSpPr>
          <p:cNvPr id="211" name="Google Shape;211;p21"/>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39700" lvl="0" marL="91440" rtl="0" algn="just">
              <a:lnSpc>
                <a:spcPct val="90000"/>
              </a:lnSpc>
              <a:spcBef>
                <a:spcPts val="0"/>
              </a:spcBef>
              <a:spcAft>
                <a:spcPts val="0"/>
              </a:spcAft>
              <a:buSzPts val="2200"/>
              <a:buChar char="●"/>
            </a:pPr>
            <a:r>
              <a:rPr lang="en-US"/>
              <a:t>Domain engineering provides the library of reusable components that are required for component-based software engineering. Some of these reusable components are developed in-house, others can be extracted from existing applications, and still others may be acquired from third parties. Unfortunately, the existence of reusable components does not guarantee that these components can be integrated easily or effectively into the architecture chosen for a new application. It is for this reason that a sequence of component-based development activities are applied when a component is proposed for use.</a:t>
            </a:r>
            <a:endParaRPr/>
          </a:p>
          <a:p>
            <a:pPr indent="0" lvl="0" marL="91440" rtl="0" algn="just">
              <a:lnSpc>
                <a:spcPct val="90000"/>
              </a:lnSpc>
              <a:spcBef>
                <a:spcPts val="1400"/>
              </a:spcBef>
              <a:spcAft>
                <a:spcPts val="0"/>
              </a:spcAft>
              <a:buSzPts val="22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COMPONENT QUALIFICATION</a:t>
            </a:r>
            <a:endParaRPr/>
          </a:p>
        </p:txBody>
      </p:sp>
      <p:sp>
        <p:nvSpPr>
          <p:cNvPr id="217" name="Google Shape;217;p22"/>
          <p:cNvSpPr txBox="1"/>
          <p:nvPr>
            <p:ph idx="1" type="body"/>
          </p:nvPr>
        </p:nvSpPr>
        <p:spPr>
          <a:xfrm>
            <a:off x="1024128" y="1735493"/>
            <a:ext cx="9720073" cy="4870579"/>
          </a:xfrm>
          <a:prstGeom prst="rect">
            <a:avLst/>
          </a:prstGeom>
          <a:noFill/>
          <a:ln>
            <a:noFill/>
          </a:ln>
        </p:spPr>
        <p:txBody>
          <a:bodyPr anchorCtr="0" anchor="t" bIns="45700" lIns="45700" spcFirstLastPara="1" rIns="45700" wrap="square" tIns="45700">
            <a:normAutofit/>
          </a:bodyPr>
          <a:lstStyle/>
          <a:p>
            <a:pPr indent="-139700" lvl="0" marL="91440" rtl="0" algn="just">
              <a:lnSpc>
                <a:spcPct val="90000"/>
              </a:lnSpc>
              <a:spcBef>
                <a:spcPts val="0"/>
              </a:spcBef>
              <a:spcAft>
                <a:spcPts val="0"/>
              </a:spcAft>
              <a:buSzPts val="2200"/>
              <a:buChar char="●"/>
            </a:pPr>
            <a:r>
              <a:rPr lang="en-US"/>
              <a:t>Component qualification ensures that a candidate component will perform the function required, will properly “fit” into the architectural style specified for the system, and will exhibit the quality characteristics (e.g., performance, reliability, usability) that are required for the application.</a:t>
            </a:r>
            <a:endParaRPr/>
          </a:p>
          <a:p>
            <a:pPr indent="-139700" lvl="0" marL="91440" rtl="0" algn="just">
              <a:lnSpc>
                <a:spcPct val="90000"/>
              </a:lnSpc>
              <a:spcBef>
                <a:spcPts val="1400"/>
              </a:spcBef>
              <a:spcAft>
                <a:spcPts val="0"/>
              </a:spcAft>
              <a:buSzPts val="2200"/>
              <a:buChar char="●"/>
            </a:pPr>
            <a:r>
              <a:rPr lang="en-US"/>
              <a:t>The interface description provides useful information about the operation and use of a software component, but it does not provide all of the information required to determine if a proposed component can, in fact, be reused effectively in a new application.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CONTI…</a:t>
            </a:r>
            <a:endParaRPr/>
          </a:p>
        </p:txBody>
      </p:sp>
      <p:sp>
        <p:nvSpPr>
          <p:cNvPr id="223" name="Google Shape;223;p23"/>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fontScale="70000" lnSpcReduction="10000"/>
          </a:bodyPr>
          <a:lstStyle/>
          <a:p>
            <a:pPr indent="-97790" lvl="0" marL="91440" rtl="0" algn="l">
              <a:lnSpc>
                <a:spcPct val="90000"/>
              </a:lnSpc>
              <a:spcBef>
                <a:spcPts val="0"/>
              </a:spcBef>
              <a:spcAft>
                <a:spcPts val="0"/>
              </a:spcAft>
              <a:buSzPct val="91666"/>
              <a:buChar char="●"/>
            </a:pPr>
            <a:r>
              <a:rPr lang="en-US"/>
              <a:t>Among the many factors considered during component qualification are:</a:t>
            </a:r>
            <a:endParaRPr/>
          </a:p>
          <a:p>
            <a:pPr indent="-97790" lvl="0" marL="91440" rtl="0" algn="l">
              <a:lnSpc>
                <a:spcPct val="90000"/>
              </a:lnSpc>
              <a:spcBef>
                <a:spcPts val="1400"/>
              </a:spcBef>
              <a:spcAft>
                <a:spcPts val="0"/>
              </a:spcAft>
              <a:buSzPct val="91666"/>
              <a:buChar char="●"/>
            </a:pPr>
            <a:r>
              <a:rPr lang="en-US"/>
              <a:t>• Application programming interface (API).</a:t>
            </a:r>
            <a:endParaRPr/>
          </a:p>
          <a:p>
            <a:pPr indent="-97790" lvl="0" marL="91440" rtl="0" algn="l">
              <a:lnSpc>
                <a:spcPct val="90000"/>
              </a:lnSpc>
              <a:spcBef>
                <a:spcPts val="1400"/>
              </a:spcBef>
              <a:spcAft>
                <a:spcPts val="0"/>
              </a:spcAft>
              <a:buSzPct val="91666"/>
              <a:buChar char="●"/>
            </a:pPr>
            <a:r>
              <a:rPr lang="en-US"/>
              <a:t>• Development and integration tools required by the component.</a:t>
            </a:r>
            <a:endParaRPr/>
          </a:p>
          <a:p>
            <a:pPr indent="-97790" lvl="0" marL="91440" rtl="0" algn="l">
              <a:lnSpc>
                <a:spcPct val="90000"/>
              </a:lnSpc>
              <a:spcBef>
                <a:spcPts val="1400"/>
              </a:spcBef>
              <a:spcAft>
                <a:spcPts val="0"/>
              </a:spcAft>
              <a:buSzPct val="91666"/>
              <a:buChar char="●"/>
            </a:pPr>
            <a:r>
              <a:rPr lang="en-US"/>
              <a:t>• Run-time requirements, including resource usage (e.g., memory or storage), timing or speed, and network protocol.</a:t>
            </a:r>
            <a:endParaRPr/>
          </a:p>
          <a:p>
            <a:pPr indent="-97790" lvl="0" marL="91440" rtl="0" algn="l">
              <a:lnSpc>
                <a:spcPct val="90000"/>
              </a:lnSpc>
              <a:spcBef>
                <a:spcPts val="1400"/>
              </a:spcBef>
              <a:spcAft>
                <a:spcPts val="0"/>
              </a:spcAft>
              <a:buSzPct val="91666"/>
              <a:buChar char="●"/>
            </a:pPr>
            <a:r>
              <a:rPr lang="en-US"/>
              <a:t>• Service requirements, including operating system interfaces and support from other components.</a:t>
            </a:r>
            <a:endParaRPr/>
          </a:p>
          <a:p>
            <a:pPr indent="-97790" lvl="0" marL="91440" rtl="0" algn="l">
              <a:lnSpc>
                <a:spcPct val="90000"/>
              </a:lnSpc>
              <a:spcBef>
                <a:spcPts val="1400"/>
              </a:spcBef>
              <a:spcAft>
                <a:spcPts val="0"/>
              </a:spcAft>
              <a:buSzPct val="91666"/>
              <a:buChar char="●"/>
            </a:pPr>
            <a:r>
              <a:rPr lang="en-US"/>
              <a:t>• Security features, including access controls and authentication protocol.</a:t>
            </a:r>
            <a:endParaRPr/>
          </a:p>
          <a:p>
            <a:pPr indent="-97790" lvl="0" marL="91440" rtl="0" algn="l">
              <a:lnSpc>
                <a:spcPct val="90000"/>
              </a:lnSpc>
              <a:spcBef>
                <a:spcPts val="1400"/>
              </a:spcBef>
              <a:spcAft>
                <a:spcPts val="0"/>
              </a:spcAft>
              <a:buSzPct val="91666"/>
              <a:buChar char="●"/>
            </a:pPr>
            <a:r>
              <a:rPr lang="en-US"/>
              <a:t>• Embedded design assumptions, including the use of specific numerical or nonnumerical algorithms.</a:t>
            </a:r>
            <a:endParaRPr/>
          </a:p>
          <a:p>
            <a:pPr indent="-97790" lvl="0" marL="91440" rtl="0" algn="l">
              <a:lnSpc>
                <a:spcPct val="90000"/>
              </a:lnSpc>
              <a:spcBef>
                <a:spcPts val="1400"/>
              </a:spcBef>
              <a:spcAft>
                <a:spcPts val="0"/>
              </a:spcAft>
              <a:buSzPct val="91666"/>
              <a:buChar char="●"/>
            </a:pPr>
            <a:r>
              <a:rPr lang="en-US"/>
              <a:t>• Exception handling.</a:t>
            </a:r>
            <a:endParaRPr/>
          </a:p>
          <a:p>
            <a:pPr indent="0" lvl="0" marL="91440" rtl="0" algn="l">
              <a:lnSpc>
                <a:spcPct val="90000"/>
              </a:lnSpc>
              <a:spcBef>
                <a:spcPts val="1400"/>
              </a:spcBef>
              <a:spcAft>
                <a:spcPts val="0"/>
              </a:spcAft>
              <a:buSzPct val="91666"/>
              <a:buNone/>
            </a:pPr>
            <a:r>
              <a:t/>
            </a:r>
            <a:endParaRPr/>
          </a:p>
          <a:p>
            <a:pPr indent="0" lvl="0" marL="91440" rtl="0" algn="l">
              <a:lnSpc>
                <a:spcPct val="90000"/>
              </a:lnSpc>
              <a:spcBef>
                <a:spcPts val="1400"/>
              </a:spcBef>
              <a:spcAft>
                <a:spcPts val="0"/>
              </a:spcAft>
              <a:buSzPct val="91666"/>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CONTI…</a:t>
            </a:r>
            <a:endParaRPr/>
          </a:p>
        </p:txBody>
      </p:sp>
      <p:sp>
        <p:nvSpPr>
          <p:cNvPr id="229" name="Google Shape;229;p24"/>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a:pPr>
            <a:r>
              <a:rPr lang="en-US"/>
              <a:t>Each of these factors is relatively easy to assess when reusable components that have been developed in-house are proposed. If good software engineering practices were applied during their development, answers to the questions implied by the list can be developed. However, it is much more difficult to determine the internal workings of COTS or third-party components because the only available information may be the interface specification itself.</a:t>
            </a:r>
            <a:endParaRPr/>
          </a:p>
          <a:p>
            <a:pPr indent="0" lvl="0" marL="91440" rtl="0" algn="l">
              <a:lnSpc>
                <a:spcPct val="90000"/>
              </a:lnSpc>
              <a:spcBef>
                <a:spcPts val="1400"/>
              </a:spcBef>
              <a:spcAft>
                <a:spcPts val="0"/>
              </a:spcAft>
              <a:buSzPts val="22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COMPONENT ADAPTATION</a:t>
            </a:r>
            <a:endParaRPr/>
          </a:p>
        </p:txBody>
      </p:sp>
      <p:sp>
        <p:nvSpPr>
          <p:cNvPr id="235" name="Google Shape;235;p25"/>
          <p:cNvSpPr txBox="1"/>
          <p:nvPr>
            <p:ph idx="1" type="body"/>
          </p:nvPr>
        </p:nvSpPr>
        <p:spPr>
          <a:xfrm>
            <a:off x="1024128" y="2286000"/>
            <a:ext cx="9720073" cy="4357396"/>
          </a:xfrm>
          <a:prstGeom prst="rect">
            <a:avLst/>
          </a:prstGeom>
          <a:noFill/>
          <a:ln>
            <a:noFill/>
          </a:ln>
        </p:spPr>
        <p:txBody>
          <a:bodyPr anchorCtr="0" anchor="t" bIns="45700" lIns="45700" spcFirstLastPara="1" rIns="45700" wrap="square" tIns="45700">
            <a:normAutofit fontScale="77500" lnSpcReduction="20000"/>
          </a:bodyPr>
          <a:lstStyle/>
          <a:p>
            <a:pPr indent="-108267" lvl="0" marL="91440" rtl="0" algn="just">
              <a:lnSpc>
                <a:spcPct val="90000"/>
              </a:lnSpc>
              <a:spcBef>
                <a:spcPts val="0"/>
              </a:spcBef>
              <a:spcAft>
                <a:spcPts val="0"/>
              </a:spcAft>
              <a:buSzPct val="91666"/>
              <a:buChar char="●"/>
            </a:pPr>
            <a:r>
              <a:rPr lang="en-US"/>
              <a:t>In an ideal setting, domain engineering creates a library of components that can be easily integrated into an application architecture. The implication of “easy integration” is that (1) consistent methods of resource management have been implemented for all components in the library, (2) common activities such as data management exist for all components, and (3) interfaces within the architecture and with the external environment have been implemented in a consistent manner.</a:t>
            </a:r>
            <a:endParaRPr/>
          </a:p>
          <a:p>
            <a:pPr indent="0" lvl="0" marL="91440" rtl="0" algn="just">
              <a:lnSpc>
                <a:spcPct val="90000"/>
              </a:lnSpc>
              <a:spcBef>
                <a:spcPts val="1400"/>
              </a:spcBef>
              <a:spcAft>
                <a:spcPts val="0"/>
              </a:spcAft>
              <a:buSzPct val="91666"/>
              <a:buNone/>
            </a:pPr>
            <a:r>
              <a:t/>
            </a:r>
            <a:endParaRPr/>
          </a:p>
          <a:p>
            <a:pPr indent="-108267" lvl="0" marL="91440" rtl="0" algn="just">
              <a:lnSpc>
                <a:spcPct val="90000"/>
              </a:lnSpc>
              <a:spcBef>
                <a:spcPts val="400"/>
              </a:spcBef>
              <a:spcAft>
                <a:spcPts val="0"/>
              </a:spcAft>
              <a:buSzPct val="91666"/>
              <a:buChar char="●"/>
            </a:pPr>
            <a:r>
              <a:rPr lang="en-US"/>
              <a:t>In reality, even after a component has been qualified for use within an application architecture, it may exhibit conflict in one or more of the areas just noted. To mitigate against these conflicts, an adaptation technique called component wrapping  is often used. When a software team has full access to the internal design and code for a component (often not the case when COTS components are used) white-box wrapping is applied. Like its counterpart in software testing , white-box wrapping examines the internal processing details of the component and makes code-level modifications to remove any conflict. Gray-box wrapping is applied when the component library provides a component extension language or API that enables conflicts to be removed or masked. Black-box wrapping requires the introduction of pre- and postprocessing at the component interface to remove or mask conflicts. The software team must determine whether the effort required to adequately wrap a component is justified or whether a custom component (designed to eliminate the conflicts encountered) should be engineered instead.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COMPONENT COMPOSITION</a:t>
            </a:r>
            <a:endParaRPr/>
          </a:p>
        </p:txBody>
      </p:sp>
      <p:sp>
        <p:nvSpPr>
          <p:cNvPr id="241" name="Google Shape;241;p26"/>
          <p:cNvSpPr txBox="1"/>
          <p:nvPr>
            <p:ph idx="1" type="body"/>
          </p:nvPr>
        </p:nvSpPr>
        <p:spPr>
          <a:xfrm>
            <a:off x="1024128" y="2285999"/>
            <a:ext cx="9720073" cy="4310743"/>
          </a:xfrm>
          <a:prstGeom prst="rect">
            <a:avLst/>
          </a:prstGeom>
          <a:noFill/>
          <a:ln>
            <a:noFill/>
          </a:ln>
        </p:spPr>
        <p:txBody>
          <a:bodyPr anchorCtr="0" anchor="t" bIns="45700" lIns="45700" spcFirstLastPara="1" rIns="45700" wrap="square" tIns="45700">
            <a:normAutofit fontScale="85000" lnSpcReduction="20000"/>
          </a:bodyPr>
          <a:lstStyle/>
          <a:p>
            <a:pPr indent="-118745" lvl="0" marL="91440" rtl="0" algn="l">
              <a:lnSpc>
                <a:spcPct val="90000"/>
              </a:lnSpc>
              <a:spcBef>
                <a:spcPts val="0"/>
              </a:spcBef>
              <a:spcAft>
                <a:spcPts val="0"/>
              </a:spcAft>
              <a:buSzPct val="91666"/>
              <a:buChar char="●"/>
            </a:pPr>
            <a:r>
              <a:rPr lang="en-US"/>
              <a:t>The component composition task assembles qualified, adapted, and engineered components to populate the architecture established for an application. To accomplish this, an infrastructure must be established to bind the components into an operational system. The infrastructure (usually a library of specialized components) provides a model for the coordination of components and specific services that enable components to coordinate with one another and perform common tasks. Among the many mechanisms for creating an effective infrastructure is a set of four “architectural ingredients” that should be present to achieve component composition:</a:t>
            </a:r>
            <a:endParaRPr/>
          </a:p>
          <a:p>
            <a:pPr indent="0" lvl="0" marL="91440" rtl="0" algn="l">
              <a:lnSpc>
                <a:spcPct val="90000"/>
              </a:lnSpc>
              <a:spcBef>
                <a:spcPts val="400"/>
              </a:spcBef>
              <a:spcAft>
                <a:spcPts val="0"/>
              </a:spcAft>
              <a:buSzPct val="91666"/>
              <a:buNone/>
            </a:pPr>
            <a:r>
              <a:t/>
            </a:r>
            <a:endParaRPr/>
          </a:p>
          <a:p>
            <a:pPr indent="-118745" lvl="0" marL="91440" rtl="0" algn="l">
              <a:lnSpc>
                <a:spcPct val="90000"/>
              </a:lnSpc>
              <a:spcBef>
                <a:spcPts val="400"/>
              </a:spcBef>
              <a:spcAft>
                <a:spcPts val="0"/>
              </a:spcAft>
              <a:buSzPct val="91666"/>
              <a:buChar char="●"/>
            </a:pPr>
            <a:r>
              <a:rPr lang="en-US"/>
              <a:t>Data exchange model. Mechanisms that enable users and applications to interact and transfer data (e.g., drag and drop, cut and paste) should be defined for all reusable components. The data exchange mechanisms not only allow human-to-software and component-to-component data transfer but also transfer among system resources (e.g., dragging a file to a printer icon for output).</a:t>
            </a:r>
            <a:endParaRPr/>
          </a:p>
          <a:p>
            <a:pPr indent="0" lvl="0" marL="0" rtl="0" algn="l">
              <a:lnSpc>
                <a:spcPct val="90000"/>
              </a:lnSpc>
              <a:spcBef>
                <a:spcPts val="400"/>
              </a:spcBef>
              <a:spcAft>
                <a:spcPts val="0"/>
              </a:spcAft>
              <a:buSzPct val="91666"/>
              <a:buNone/>
            </a:pPr>
            <a:r>
              <a:t/>
            </a:r>
            <a:endParaRPr/>
          </a:p>
          <a:p>
            <a:pPr indent="-118745" lvl="0" marL="91440" rtl="0" algn="l">
              <a:lnSpc>
                <a:spcPct val="90000"/>
              </a:lnSpc>
              <a:spcBef>
                <a:spcPts val="400"/>
              </a:spcBef>
              <a:spcAft>
                <a:spcPts val="0"/>
              </a:spcAft>
              <a:buSzPct val="91666"/>
              <a:buChar char="●"/>
            </a:pPr>
            <a:r>
              <a:rPr lang="en-US"/>
              <a:t>Automation. A variety of tools, macros, and scripts should be implemented to facilitate interaction between reusable components.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CONTI…</a:t>
            </a:r>
            <a:endParaRPr/>
          </a:p>
        </p:txBody>
      </p:sp>
      <p:sp>
        <p:nvSpPr>
          <p:cNvPr id="247" name="Google Shape;247;p27"/>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fontScale="85000" lnSpcReduction="20000"/>
          </a:bodyPr>
          <a:lstStyle/>
          <a:p>
            <a:pPr indent="-118745" lvl="0" marL="91440" rtl="0" algn="l">
              <a:lnSpc>
                <a:spcPct val="90000"/>
              </a:lnSpc>
              <a:spcBef>
                <a:spcPts val="0"/>
              </a:spcBef>
              <a:spcAft>
                <a:spcPts val="0"/>
              </a:spcAft>
              <a:buSzPct val="91666"/>
              <a:buChar char="●"/>
            </a:pPr>
            <a:r>
              <a:rPr lang="en-US"/>
              <a:t>Structured storage. Heterogeneous data (e.g., graphical data, voice/video, text, and numerical data) contained in a “compound document” should be organized and accessed as a single data structure, rather than a collection of separate files. “Structured data maintains a descriptive index of nesting structures that applications can freely navigate to locate, create, or edit individual data contents as directed by the end user” .</a:t>
            </a:r>
            <a:endParaRPr/>
          </a:p>
          <a:p>
            <a:pPr indent="0" lvl="0" marL="91440" rtl="0" algn="l">
              <a:lnSpc>
                <a:spcPct val="90000"/>
              </a:lnSpc>
              <a:spcBef>
                <a:spcPts val="400"/>
              </a:spcBef>
              <a:spcAft>
                <a:spcPts val="0"/>
              </a:spcAft>
              <a:buSzPct val="91666"/>
              <a:buNone/>
            </a:pPr>
            <a:r>
              <a:t/>
            </a:r>
            <a:endParaRPr/>
          </a:p>
          <a:p>
            <a:pPr indent="-118745" lvl="0" marL="91440" rtl="0" algn="l">
              <a:lnSpc>
                <a:spcPct val="90000"/>
              </a:lnSpc>
              <a:spcBef>
                <a:spcPts val="400"/>
              </a:spcBef>
              <a:spcAft>
                <a:spcPts val="0"/>
              </a:spcAft>
              <a:buSzPct val="91666"/>
              <a:buChar char="●"/>
            </a:pPr>
            <a:r>
              <a:rPr lang="en-US"/>
              <a:t>Underlying object model. The object model ensures that components developed in different programming languages that reside on different platforms can be interoperable. That is, objects must be capable of communicating across a network. To achieve this, the object model defines a standard for component interoperability.</a:t>
            </a:r>
            <a:endParaRPr/>
          </a:p>
          <a:p>
            <a:pPr indent="0" lvl="0" marL="91440" rtl="0" algn="l">
              <a:lnSpc>
                <a:spcPct val="90000"/>
              </a:lnSpc>
              <a:spcBef>
                <a:spcPts val="400"/>
              </a:spcBef>
              <a:spcAft>
                <a:spcPts val="0"/>
              </a:spcAft>
              <a:buSzPct val="91666"/>
              <a:buNone/>
            </a:pPr>
            <a:r>
              <a:t/>
            </a:r>
            <a:endParaRPr/>
          </a:p>
          <a:p>
            <a:pPr indent="-118745" lvl="0" marL="91440" rtl="0" algn="l">
              <a:lnSpc>
                <a:spcPct val="90000"/>
              </a:lnSpc>
              <a:spcBef>
                <a:spcPts val="400"/>
              </a:spcBef>
              <a:spcAft>
                <a:spcPts val="0"/>
              </a:spcAft>
              <a:buSzPct val="91666"/>
              <a:buChar char="●"/>
            </a:pPr>
            <a:r>
              <a:rPr lang="en-US"/>
              <a:t>Because the potential impact of reuse and CBSE on the software industry is enormous, a number of major companies and industry consortia3 have proposed standards for component software: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8"/>
          <p:cNvSpPr txBox="1"/>
          <p:nvPr>
            <p:ph type="title"/>
          </p:nvPr>
        </p:nvSpPr>
        <p:spPr>
          <a:xfrm>
            <a:off x="1024128" y="242316"/>
            <a:ext cx="9720000" cy="1499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CONTI…</a:t>
            </a:r>
            <a:endParaRPr/>
          </a:p>
        </p:txBody>
      </p:sp>
      <p:sp>
        <p:nvSpPr>
          <p:cNvPr id="253" name="Google Shape;253;p28"/>
          <p:cNvSpPr txBox="1"/>
          <p:nvPr>
            <p:ph idx="1" type="body"/>
          </p:nvPr>
        </p:nvSpPr>
        <p:spPr>
          <a:xfrm>
            <a:off x="1024101" y="1310950"/>
            <a:ext cx="10488600" cy="4023300"/>
          </a:xfrm>
          <a:prstGeom prst="rect">
            <a:avLst/>
          </a:prstGeom>
          <a:noFill/>
          <a:ln>
            <a:noFill/>
          </a:ln>
        </p:spPr>
        <p:txBody>
          <a:bodyPr anchorCtr="0" anchor="t" bIns="45700" lIns="45700" spcFirstLastPara="1" rIns="45700" wrap="square" tIns="45700">
            <a:noAutofit/>
          </a:bodyPr>
          <a:lstStyle/>
          <a:p>
            <a:pPr indent="-127000" lvl="0" marL="91440" rtl="0" algn="just">
              <a:lnSpc>
                <a:spcPct val="90000"/>
              </a:lnSpc>
              <a:spcBef>
                <a:spcPts val="0"/>
              </a:spcBef>
              <a:spcAft>
                <a:spcPts val="0"/>
              </a:spcAft>
              <a:buSzPts val="2000"/>
              <a:buChar char="●"/>
            </a:pPr>
            <a:r>
              <a:rPr lang="en-US" sz="2000"/>
              <a:t>OMG/CORBA. The Object Management Group has published a common object request broker architecture (OMG/CORBA). An object request broker (ORB) provides a variety on services that enable reusable components (objects) to communicate with other components, regardless of their location within a system. When components are built using the OMG/CORBA standard, integration of those components (without modification) within a system is assured if an interface definition language (IDL) interface is created for every component. Using a client/server metaphor, objects within the client application request one or more services from the ORB server. Requests are made via an IDL or dynamically at run time. An interface repository contains all necessary information about the service’s request and response formats.</a:t>
            </a:r>
            <a:endParaRPr/>
          </a:p>
          <a:p>
            <a:pPr indent="0" lvl="0" marL="91440" rtl="0" algn="just">
              <a:lnSpc>
                <a:spcPct val="90000"/>
              </a:lnSpc>
              <a:spcBef>
                <a:spcPts val="400"/>
              </a:spcBef>
              <a:spcAft>
                <a:spcPts val="0"/>
              </a:spcAft>
              <a:buSzPts val="2000"/>
              <a:buNone/>
            </a:pPr>
            <a:r>
              <a:t/>
            </a:r>
            <a:endParaRPr sz="2000"/>
          </a:p>
          <a:p>
            <a:pPr indent="-127000" lvl="0" marL="91440" rtl="0" algn="just">
              <a:lnSpc>
                <a:spcPct val="90000"/>
              </a:lnSpc>
              <a:spcBef>
                <a:spcPts val="400"/>
              </a:spcBef>
              <a:spcAft>
                <a:spcPts val="0"/>
              </a:spcAft>
              <a:buSzPts val="2000"/>
              <a:buChar char="●"/>
            </a:pPr>
            <a:r>
              <a:rPr lang="en-US" sz="2000"/>
              <a:t>Microsoft COM. Microsoft has developed a component object model (COM) that provides a specification for using components produced by various vendors within a single application running under the Windows operating system. COM encompasses two elements: COM interfaces (implemented as COM objects) and a set of mechanisms for registering and passing messages between COM interfaces. From the point of view of the application, “the focus is not on how [COM objects are] implemented, only on the fact that the object has an interface that it registers with the system, and that it uses the component system to communicate with other COM objects”.</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CONTI…</a:t>
            </a:r>
            <a:endParaRPr/>
          </a:p>
        </p:txBody>
      </p:sp>
      <p:sp>
        <p:nvSpPr>
          <p:cNvPr id="259" name="Google Shape;259;p29"/>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fontScale="85000"/>
          </a:bodyPr>
          <a:lstStyle/>
          <a:p>
            <a:pPr indent="-118745" lvl="0" marL="91440" rtl="0" algn="l">
              <a:lnSpc>
                <a:spcPct val="90000"/>
              </a:lnSpc>
              <a:spcBef>
                <a:spcPts val="0"/>
              </a:spcBef>
              <a:spcAft>
                <a:spcPts val="0"/>
              </a:spcAft>
              <a:buSzPct val="91666"/>
              <a:buChar char="●"/>
            </a:pPr>
            <a:r>
              <a:rPr lang="en-US"/>
              <a:t>Sun JavaBean Components. The JavaBean component system is a portable, platform independent CBSE infrastructure developed using the Java programming language. The JavaBean system extends the Java applet to accommodate the more sophisticated software components required for component-based development. The JavaBean component system encompasses a set of tools, called the Bean Development Kit (BDK), that allows developers to (1) analyze how existing Beans (components) work, (2) customize their behavior and appearance, (3) establish mechanisms for coordination and communication, (4) develop custom Beans for use in a specific application, and (5) test and evaluate Bean behavior. </a:t>
            </a:r>
            <a:endParaRPr/>
          </a:p>
          <a:p>
            <a:pPr indent="-118745" lvl="0" marL="91440" rtl="0" algn="l">
              <a:lnSpc>
                <a:spcPct val="90000"/>
              </a:lnSpc>
              <a:spcBef>
                <a:spcPts val="1400"/>
              </a:spcBef>
              <a:spcAft>
                <a:spcPts val="0"/>
              </a:spcAft>
              <a:buSzPct val="91666"/>
              <a:buChar char="●"/>
            </a:pPr>
            <a:r>
              <a:rPr lang="en-US"/>
              <a:t>Which of these standards will dominate the industry? There is no easy answer at this time. Although many developers have standardized on one of the standards, it is likely that large software organizations may choose to use all three standards, depending on the application categories and platforms that are chosen.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ENGINEERING OF COMPONENT-BASED SYSTEMS</a:t>
            </a:r>
            <a:endParaRPr/>
          </a:p>
        </p:txBody>
      </p:sp>
      <p:sp>
        <p:nvSpPr>
          <p:cNvPr id="100" name="Google Shape;100;p3"/>
          <p:cNvSpPr txBox="1"/>
          <p:nvPr>
            <p:ph idx="1" type="body"/>
          </p:nvPr>
        </p:nvSpPr>
        <p:spPr>
          <a:xfrm>
            <a:off x="923730" y="2084832"/>
            <a:ext cx="9820471" cy="4023360"/>
          </a:xfrm>
          <a:prstGeom prst="rect">
            <a:avLst/>
          </a:prstGeom>
          <a:noFill/>
          <a:ln>
            <a:noFill/>
          </a:ln>
        </p:spPr>
        <p:txBody>
          <a:bodyPr anchorCtr="0" anchor="t" bIns="45700" lIns="45700" spcFirstLastPara="1" rIns="45700" wrap="square" tIns="45700">
            <a:noAutofit/>
          </a:bodyPr>
          <a:lstStyle/>
          <a:p>
            <a:pPr indent="-139700" lvl="0" marL="91440" rtl="0" algn="just">
              <a:lnSpc>
                <a:spcPct val="90000"/>
              </a:lnSpc>
              <a:spcBef>
                <a:spcPts val="0"/>
              </a:spcBef>
              <a:spcAft>
                <a:spcPts val="0"/>
              </a:spcAft>
              <a:buSzPts val="2200"/>
              <a:buChar char="●"/>
            </a:pPr>
            <a:r>
              <a:rPr lang="en-US"/>
              <a:t>On the surface, CBSE seems quite similar to conventional or object-oriented software engineering. The process begins when a software team establishes requirements for the system to be built using conventional requirements elicitation techniques. An architectural design is established, but rather than moving immediately into more detailed design tasks, the team examines requirements to determine what subset is directly amenable to composition, rather than construction. That is, the team asks the following questions for each system requirement:</a:t>
            </a:r>
            <a:endParaRPr/>
          </a:p>
          <a:p>
            <a:pPr indent="-139700" lvl="0" marL="91440" rtl="0" algn="l">
              <a:lnSpc>
                <a:spcPct val="90000"/>
              </a:lnSpc>
              <a:spcBef>
                <a:spcPts val="1400"/>
              </a:spcBef>
              <a:spcAft>
                <a:spcPts val="0"/>
              </a:spcAft>
              <a:buSzPts val="2200"/>
              <a:buChar char="●"/>
            </a:pPr>
            <a:br>
              <a:rPr lang="en-US"/>
            </a:br>
            <a:r>
              <a:rPr lang="en-US"/>
              <a:t>• Are commercial off-the-shelf (COTS) components available to implement the requirement?</a:t>
            </a:r>
            <a:br>
              <a:rPr lang="en-US"/>
            </a:br>
            <a:r>
              <a:rPr lang="en-US"/>
              <a:t>• Are internally developed reusable components available to implement the requirement?</a:t>
            </a:r>
            <a:endParaRPr/>
          </a:p>
          <a:p>
            <a:pPr indent="-139700" lvl="0" marL="91440" rtl="0" algn="l">
              <a:lnSpc>
                <a:spcPct val="90000"/>
              </a:lnSpc>
              <a:spcBef>
                <a:spcPts val="1400"/>
              </a:spcBef>
              <a:spcAft>
                <a:spcPts val="0"/>
              </a:spcAft>
              <a:buSzPts val="2200"/>
              <a:buChar char="●"/>
            </a:pPr>
            <a:r>
              <a:rPr lang="en-US"/>
              <a:t>• Are the interfaces for available components compatible within the architecture of the system to be built?</a:t>
            </a:r>
            <a:endParaRPr/>
          </a:p>
          <a:p>
            <a:pPr indent="-127000" lvl="0" marL="91440" rtl="0" algn="just">
              <a:lnSpc>
                <a:spcPct val="90000"/>
              </a:lnSpc>
              <a:spcBef>
                <a:spcPts val="1400"/>
              </a:spcBef>
              <a:spcAft>
                <a:spcPts val="0"/>
              </a:spcAft>
              <a:buSzPts val="2000"/>
              <a:buChar char="●"/>
            </a:pPr>
            <a:br>
              <a:rPr b="0" i="0" lang="en-US" sz="2000">
                <a:solidFill>
                  <a:srgbClr val="5E5E5E"/>
                </a:solidFill>
                <a:latin typeface="Oi"/>
                <a:ea typeface="Oi"/>
                <a:cs typeface="Oi"/>
                <a:sym typeface="Oi"/>
              </a:rPr>
            </a:br>
            <a:endParaRPr b="0" i="0" sz="2000">
              <a:solidFill>
                <a:srgbClr val="5E5E5E"/>
              </a:solidFill>
              <a:latin typeface="Oi"/>
              <a:ea typeface="Oi"/>
              <a:cs typeface="Oi"/>
              <a:sym typeface="O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COMPONENT ENGINEERING</a:t>
            </a:r>
            <a:endParaRPr/>
          </a:p>
        </p:txBody>
      </p:sp>
      <p:sp>
        <p:nvSpPr>
          <p:cNvPr id="265" name="Google Shape;265;p30"/>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fontScale="92500" lnSpcReduction="20000"/>
          </a:bodyPr>
          <a:lstStyle/>
          <a:p>
            <a:pPr indent="-129222" lvl="0" marL="91440" rtl="0" algn="just">
              <a:lnSpc>
                <a:spcPct val="90000"/>
              </a:lnSpc>
              <a:spcBef>
                <a:spcPts val="0"/>
              </a:spcBef>
              <a:spcAft>
                <a:spcPts val="0"/>
              </a:spcAft>
              <a:buSzPct val="91666"/>
              <a:buChar char="●"/>
            </a:pPr>
            <a:r>
              <a:rPr lang="en-US"/>
              <a:t>The CBSE process encourages the use of existing software components. However, there are times when components must be engineered. That is, new software components must be developed and integrated with existing COTS and in-house components. Because these new components become members of the in-house library of reusable components, they should be engineered for reuse.</a:t>
            </a:r>
            <a:endParaRPr/>
          </a:p>
          <a:p>
            <a:pPr indent="0" lvl="0" marL="91440" rtl="0" algn="just">
              <a:lnSpc>
                <a:spcPct val="90000"/>
              </a:lnSpc>
              <a:spcBef>
                <a:spcPts val="400"/>
              </a:spcBef>
              <a:spcAft>
                <a:spcPts val="0"/>
              </a:spcAft>
              <a:buSzPct val="91666"/>
              <a:buNone/>
            </a:pPr>
            <a:r>
              <a:t/>
            </a:r>
            <a:endParaRPr/>
          </a:p>
          <a:p>
            <a:pPr indent="-129222" lvl="0" marL="91440" rtl="0" algn="just">
              <a:lnSpc>
                <a:spcPct val="90000"/>
              </a:lnSpc>
              <a:spcBef>
                <a:spcPts val="400"/>
              </a:spcBef>
              <a:spcAft>
                <a:spcPts val="0"/>
              </a:spcAft>
              <a:buSzPct val="91666"/>
              <a:buChar char="●"/>
            </a:pPr>
            <a:r>
              <a:rPr lang="en-US"/>
              <a:t>Nothing is magical about creating software components that can be reused. Design concepts such as abstraction, hiding, functional independence, refinement, and structured programming, along with object-oriented methods, testing, SQA, and correctness verification methods, all contribute to the creation of software components that are reusable. In this section we will not revisit these topics. Rather, we consider the</a:t>
            </a:r>
            <a:endParaRPr/>
          </a:p>
          <a:p>
            <a:pPr indent="-129222" lvl="0" marL="91440" rtl="0" algn="just">
              <a:lnSpc>
                <a:spcPct val="90000"/>
              </a:lnSpc>
              <a:spcBef>
                <a:spcPts val="400"/>
              </a:spcBef>
              <a:spcAft>
                <a:spcPts val="0"/>
              </a:spcAft>
              <a:buSzPct val="91666"/>
              <a:buChar char="●"/>
            </a:pPr>
            <a:r>
              <a:rPr lang="en-US"/>
              <a:t>reuse-specific issues that are complementary to solid software engineering practices.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ANALYSIS AND DESIGN FOR REUSE</a:t>
            </a:r>
            <a:endParaRPr/>
          </a:p>
        </p:txBody>
      </p:sp>
      <p:sp>
        <p:nvSpPr>
          <p:cNvPr id="271" name="Google Shape;271;p31"/>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lnSpcReduction="10000"/>
          </a:bodyPr>
          <a:lstStyle/>
          <a:p>
            <a:pPr indent="-139700" lvl="0" marL="91440" rtl="0" algn="just">
              <a:lnSpc>
                <a:spcPct val="90000"/>
              </a:lnSpc>
              <a:spcBef>
                <a:spcPts val="0"/>
              </a:spcBef>
              <a:spcAft>
                <a:spcPts val="0"/>
              </a:spcAft>
              <a:buSzPts val="2200"/>
              <a:buChar char="●"/>
            </a:pPr>
            <a:r>
              <a:rPr lang="en-US"/>
              <a:t>Components are defined and stored as specification, design, and implementation classes at various levels of abstraction with each class being an engineered description of a product from previous applications. The specification knowledge development knowledge is stored in the form of reuse-suggestion classes, which contain directions for retrieving reusable components on the basis of their description and for composing and tailoring them after retrieval.</a:t>
            </a:r>
            <a:endParaRPr/>
          </a:p>
          <a:p>
            <a:pPr indent="0" lvl="0" marL="91440" rtl="0" algn="just">
              <a:lnSpc>
                <a:spcPct val="90000"/>
              </a:lnSpc>
              <a:spcBef>
                <a:spcPts val="400"/>
              </a:spcBef>
              <a:spcAft>
                <a:spcPts val="0"/>
              </a:spcAft>
              <a:buSzPts val="2200"/>
              <a:buNone/>
            </a:pPr>
            <a:r>
              <a:t/>
            </a:r>
            <a:endParaRPr/>
          </a:p>
          <a:p>
            <a:pPr indent="-139700" lvl="0" marL="91440" rtl="0" algn="just">
              <a:lnSpc>
                <a:spcPct val="90000"/>
              </a:lnSpc>
              <a:spcBef>
                <a:spcPts val="400"/>
              </a:spcBef>
              <a:spcAft>
                <a:spcPts val="0"/>
              </a:spcAft>
              <a:buSzPts val="2200"/>
              <a:buChar char="●"/>
            </a:pPr>
            <a:r>
              <a:rPr lang="en-US"/>
              <a:t>Automated tools are used to browse a repository in an attempt to match the requirement noted in the current specification with those described for existing reusable components (classes). Characterization functions and keywords are used to help find potentially reusable components.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CONTI…</a:t>
            </a:r>
            <a:endParaRPr/>
          </a:p>
        </p:txBody>
      </p:sp>
      <p:sp>
        <p:nvSpPr>
          <p:cNvPr id="277" name="Google Shape;277;p32"/>
          <p:cNvSpPr txBox="1"/>
          <p:nvPr>
            <p:ph idx="1" type="body"/>
          </p:nvPr>
        </p:nvSpPr>
        <p:spPr>
          <a:xfrm>
            <a:off x="1024128" y="1959429"/>
            <a:ext cx="9720073" cy="4898571"/>
          </a:xfrm>
          <a:prstGeom prst="rect">
            <a:avLst/>
          </a:prstGeom>
          <a:noFill/>
          <a:ln>
            <a:noFill/>
          </a:ln>
        </p:spPr>
        <p:txBody>
          <a:bodyPr anchorCtr="0" anchor="t" bIns="45700" lIns="45700" spcFirstLastPara="1" rIns="45700" wrap="square" tIns="45700">
            <a:normAutofit fontScale="85000" lnSpcReduction="20000"/>
          </a:bodyPr>
          <a:lstStyle/>
          <a:p>
            <a:pPr indent="-118745" lvl="0" marL="91440" rtl="0" algn="l">
              <a:lnSpc>
                <a:spcPct val="90000"/>
              </a:lnSpc>
              <a:spcBef>
                <a:spcPts val="0"/>
              </a:spcBef>
              <a:spcAft>
                <a:spcPts val="0"/>
              </a:spcAft>
              <a:buSzPct val="91666"/>
              <a:buChar char="●"/>
            </a:pPr>
            <a:r>
              <a:rPr lang="en-US"/>
              <a:t>As we have already noted, DFR requires the software engineer to apply solid software design concepts and principles . But the characteristics of the application domain must also be considered. Binder  suggests a number of key issues that form a basis for design for reuse:</a:t>
            </a:r>
            <a:endParaRPr/>
          </a:p>
          <a:p>
            <a:pPr indent="0" lvl="0" marL="91440" rtl="0" algn="l">
              <a:lnSpc>
                <a:spcPct val="90000"/>
              </a:lnSpc>
              <a:spcBef>
                <a:spcPts val="400"/>
              </a:spcBef>
              <a:spcAft>
                <a:spcPts val="0"/>
              </a:spcAft>
              <a:buSzPct val="91666"/>
              <a:buNone/>
            </a:pPr>
            <a:r>
              <a:t/>
            </a:r>
            <a:endParaRPr/>
          </a:p>
          <a:p>
            <a:pPr indent="-118745" lvl="0" marL="91440" rtl="0" algn="l">
              <a:lnSpc>
                <a:spcPct val="90000"/>
              </a:lnSpc>
              <a:spcBef>
                <a:spcPts val="400"/>
              </a:spcBef>
              <a:spcAft>
                <a:spcPts val="0"/>
              </a:spcAft>
              <a:buSzPct val="91666"/>
              <a:buChar char="●"/>
            </a:pPr>
            <a:r>
              <a:rPr b="1" lang="en-US"/>
              <a:t>Standard data.</a:t>
            </a:r>
            <a:r>
              <a:rPr lang="en-US"/>
              <a:t> The application domain should be investigated and standard global data structures (e.g., file structures or a complete database) should be identified. All design components can then be characterized to make use of these standard data structures.</a:t>
            </a:r>
            <a:endParaRPr/>
          </a:p>
          <a:p>
            <a:pPr indent="0" lvl="0" marL="91440" rtl="0" algn="l">
              <a:lnSpc>
                <a:spcPct val="90000"/>
              </a:lnSpc>
              <a:spcBef>
                <a:spcPts val="400"/>
              </a:spcBef>
              <a:spcAft>
                <a:spcPts val="0"/>
              </a:spcAft>
              <a:buSzPct val="91666"/>
              <a:buNone/>
            </a:pPr>
            <a:r>
              <a:t/>
            </a:r>
            <a:endParaRPr/>
          </a:p>
          <a:p>
            <a:pPr indent="-118745" lvl="0" marL="91440" rtl="0" algn="l">
              <a:lnSpc>
                <a:spcPct val="90000"/>
              </a:lnSpc>
              <a:spcBef>
                <a:spcPts val="400"/>
              </a:spcBef>
              <a:spcAft>
                <a:spcPts val="0"/>
              </a:spcAft>
              <a:buSzPct val="91666"/>
              <a:buChar char="●"/>
            </a:pPr>
            <a:r>
              <a:rPr b="1" lang="en-US"/>
              <a:t>Standard interface protocols.</a:t>
            </a:r>
            <a:r>
              <a:rPr lang="en-US"/>
              <a:t> Three levels of interface protocol should be established: the nature of intramodular interfaces, the design of external technical (nonhuman) interfaces, and the human/machine interface.</a:t>
            </a:r>
            <a:endParaRPr/>
          </a:p>
          <a:p>
            <a:pPr indent="0" lvl="0" marL="91440" rtl="0" algn="l">
              <a:lnSpc>
                <a:spcPct val="90000"/>
              </a:lnSpc>
              <a:spcBef>
                <a:spcPts val="400"/>
              </a:spcBef>
              <a:spcAft>
                <a:spcPts val="0"/>
              </a:spcAft>
              <a:buSzPct val="91666"/>
              <a:buNone/>
            </a:pPr>
            <a:r>
              <a:t/>
            </a:r>
            <a:endParaRPr/>
          </a:p>
          <a:p>
            <a:pPr indent="-118745" lvl="0" marL="91440" rtl="0" algn="l">
              <a:lnSpc>
                <a:spcPct val="90000"/>
              </a:lnSpc>
              <a:spcBef>
                <a:spcPts val="400"/>
              </a:spcBef>
              <a:spcAft>
                <a:spcPts val="0"/>
              </a:spcAft>
              <a:buSzPct val="91666"/>
              <a:buChar char="●"/>
            </a:pPr>
            <a:r>
              <a:rPr b="1" lang="en-US"/>
              <a:t>Program templates.</a:t>
            </a:r>
            <a:r>
              <a:rPr lang="en-US"/>
              <a:t> The structure model  can serve as a template for the architectural design of a new program. </a:t>
            </a:r>
            <a:endParaRPr/>
          </a:p>
          <a:p>
            <a:pPr indent="-118745" lvl="0" marL="91440" rtl="0" algn="l">
              <a:lnSpc>
                <a:spcPct val="90000"/>
              </a:lnSpc>
              <a:spcBef>
                <a:spcPts val="400"/>
              </a:spcBef>
              <a:spcAft>
                <a:spcPts val="0"/>
              </a:spcAft>
              <a:buSzPct val="91666"/>
              <a:buChar char="●"/>
            </a:pPr>
            <a:r>
              <a:rPr lang="en-US"/>
              <a:t>Once standard data, interfaces, and program templates have been established, the designer has a framework in which to create the design. New components that conform to this framework have a higher probability for subsequent reuse.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Re-Engineering</a:t>
            </a:r>
            <a:endParaRPr/>
          </a:p>
        </p:txBody>
      </p:sp>
      <p:sp>
        <p:nvSpPr>
          <p:cNvPr id="283" name="Google Shape;283;p33"/>
          <p:cNvSpPr txBox="1"/>
          <p:nvPr>
            <p:ph idx="1" type="body"/>
          </p:nvPr>
        </p:nvSpPr>
        <p:spPr>
          <a:xfrm>
            <a:off x="131180" y="863444"/>
            <a:ext cx="6336855" cy="5590565"/>
          </a:xfrm>
          <a:prstGeom prst="rect">
            <a:avLst/>
          </a:prstGeom>
          <a:noFill/>
          <a:ln>
            <a:noFill/>
          </a:ln>
        </p:spPr>
        <p:txBody>
          <a:bodyPr anchorCtr="0" anchor="t" bIns="45700" lIns="91425" spcFirstLastPara="1" rIns="91425" wrap="square" tIns="45700">
            <a:noAutofit/>
          </a:bodyPr>
          <a:lstStyle/>
          <a:p>
            <a:pPr indent="-258763" lvl="0" marL="265113" rtl="0" algn="just">
              <a:lnSpc>
                <a:spcPct val="90000"/>
              </a:lnSpc>
              <a:spcBef>
                <a:spcPts val="0"/>
              </a:spcBef>
              <a:spcAft>
                <a:spcPts val="0"/>
              </a:spcAft>
              <a:buClr>
                <a:schemeClr val="accent6"/>
              </a:buClr>
              <a:buSzPts val="2300"/>
              <a:buFont typeface="Noto Sans Symbols"/>
              <a:buChar char="🞂"/>
            </a:pPr>
            <a:r>
              <a:rPr lang="en-US" sz="2300"/>
              <a:t>When we </a:t>
            </a:r>
            <a:r>
              <a:rPr b="1" lang="en-US" sz="2300">
                <a:solidFill>
                  <a:srgbClr val="C00000"/>
                </a:solidFill>
              </a:rPr>
              <a:t>need</a:t>
            </a:r>
            <a:r>
              <a:rPr lang="en-US" sz="2300">
                <a:solidFill>
                  <a:srgbClr val="C00000"/>
                </a:solidFill>
              </a:rPr>
              <a:t> </a:t>
            </a:r>
            <a:r>
              <a:rPr lang="en-US" sz="2300"/>
              <a:t>to </a:t>
            </a:r>
            <a:r>
              <a:rPr b="1" lang="en-US" sz="2300">
                <a:solidFill>
                  <a:srgbClr val="C00000"/>
                </a:solidFill>
              </a:rPr>
              <a:t>update the software </a:t>
            </a:r>
            <a:r>
              <a:rPr lang="en-US" sz="2300"/>
              <a:t>to keep it to the current market, </a:t>
            </a:r>
            <a:r>
              <a:rPr b="1" lang="en-US" sz="2300">
                <a:solidFill>
                  <a:srgbClr val="C00000"/>
                </a:solidFill>
              </a:rPr>
              <a:t>without impacting</a:t>
            </a:r>
            <a:r>
              <a:rPr lang="en-US" sz="2300"/>
              <a:t> its </a:t>
            </a:r>
            <a:r>
              <a:rPr b="1" lang="en-US" sz="2300">
                <a:solidFill>
                  <a:srgbClr val="C00000"/>
                </a:solidFill>
              </a:rPr>
              <a:t>functionality</a:t>
            </a:r>
            <a:r>
              <a:rPr lang="en-US" sz="2300"/>
              <a:t>, it is called </a:t>
            </a:r>
            <a:r>
              <a:rPr b="1" lang="en-US" sz="2300">
                <a:solidFill>
                  <a:srgbClr val="C00000"/>
                </a:solidFill>
              </a:rPr>
              <a:t>software re-engineering</a:t>
            </a:r>
            <a:endParaRPr sz="2300"/>
          </a:p>
          <a:p>
            <a:pPr indent="-258763" lvl="0" marL="265113" rtl="0" algn="just">
              <a:lnSpc>
                <a:spcPct val="90000"/>
              </a:lnSpc>
              <a:spcBef>
                <a:spcPts val="1000"/>
              </a:spcBef>
              <a:spcAft>
                <a:spcPts val="0"/>
              </a:spcAft>
              <a:buClr>
                <a:schemeClr val="accent6"/>
              </a:buClr>
              <a:buSzPts val="2300"/>
              <a:buFont typeface="Noto Sans Symbols"/>
              <a:buChar char="🞂"/>
            </a:pPr>
            <a:r>
              <a:rPr lang="en-US" sz="2300"/>
              <a:t>It is a </a:t>
            </a:r>
            <a:r>
              <a:rPr b="1" lang="en-US" sz="2300">
                <a:solidFill>
                  <a:srgbClr val="C00000"/>
                </a:solidFill>
              </a:rPr>
              <a:t>process</a:t>
            </a:r>
            <a:r>
              <a:rPr lang="en-US" sz="2300">
                <a:solidFill>
                  <a:srgbClr val="C00000"/>
                </a:solidFill>
              </a:rPr>
              <a:t> </a:t>
            </a:r>
            <a:r>
              <a:rPr lang="en-US" sz="2300"/>
              <a:t>where the </a:t>
            </a:r>
            <a:r>
              <a:rPr b="1" lang="en-US" sz="2300">
                <a:solidFill>
                  <a:srgbClr val="C00000"/>
                </a:solidFill>
              </a:rPr>
              <a:t>design</a:t>
            </a:r>
            <a:r>
              <a:rPr lang="en-US" sz="2300">
                <a:solidFill>
                  <a:srgbClr val="C00000"/>
                </a:solidFill>
              </a:rPr>
              <a:t> </a:t>
            </a:r>
            <a:r>
              <a:rPr lang="en-US" sz="2300"/>
              <a:t>of software is </a:t>
            </a:r>
            <a:r>
              <a:rPr b="1" lang="en-US" sz="2300">
                <a:solidFill>
                  <a:srgbClr val="C00000"/>
                </a:solidFill>
              </a:rPr>
              <a:t>changed</a:t>
            </a:r>
            <a:r>
              <a:rPr lang="en-US" sz="2300">
                <a:solidFill>
                  <a:srgbClr val="C00000"/>
                </a:solidFill>
              </a:rPr>
              <a:t> </a:t>
            </a:r>
            <a:r>
              <a:rPr lang="en-US" sz="2300"/>
              <a:t>and </a:t>
            </a:r>
            <a:r>
              <a:rPr b="1" lang="en-US" sz="2300">
                <a:solidFill>
                  <a:srgbClr val="C00000"/>
                </a:solidFill>
              </a:rPr>
              <a:t>programs</a:t>
            </a:r>
            <a:r>
              <a:rPr lang="en-US" sz="2300"/>
              <a:t> are </a:t>
            </a:r>
            <a:r>
              <a:rPr b="1" lang="en-US" sz="2300">
                <a:solidFill>
                  <a:srgbClr val="C00000"/>
                </a:solidFill>
              </a:rPr>
              <a:t>re-written</a:t>
            </a:r>
            <a:endParaRPr sz="2300"/>
          </a:p>
          <a:p>
            <a:pPr indent="-258763" lvl="0" marL="265113" rtl="0" algn="just">
              <a:lnSpc>
                <a:spcPct val="90000"/>
              </a:lnSpc>
              <a:spcBef>
                <a:spcPts val="1000"/>
              </a:spcBef>
              <a:spcAft>
                <a:spcPts val="0"/>
              </a:spcAft>
              <a:buClr>
                <a:schemeClr val="accent6"/>
              </a:buClr>
              <a:buSzPts val="2300"/>
              <a:buFont typeface="Noto Sans Symbols"/>
              <a:buChar char="🞂"/>
            </a:pPr>
            <a:r>
              <a:rPr b="1" lang="en-US" sz="2300">
                <a:solidFill>
                  <a:srgbClr val="C00000"/>
                </a:solidFill>
              </a:rPr>
              <a:t>Legacy software </a:t>
            </a:r>
            <a:r>
              <a:rPr lang="en-US" sz="2300"/>
              <a:t>cannot keep </a:t>
            </a:r>
            <a:r>
              <a:rPr b="1" lang="en-US" sz="2300">
                <a:solidFill>
                  <a:srgbClr val="C00000"/>
                </a:solidFill>
              </a:rPr>
              <a:t>tuning</a:t>
            </a:r>
            <a:r>
              <a:rPr lang="en-US" sz="2300">
                <a:solidFill>
                  <a:srgbClr val="C00000"/>
                </a:solidFill>
              </a:rPr>
              <a:t> </a:t>
            </a:r>
            <a:r>
              <a:rPr lang="en-US" sz="2300"/>
              <a:t>with the latest technology available in the market</a:t>
            </a:r>
            <a:endParaRPr sz="2300"/>
          </a:p>
          <a:p>
            <a:pPr indent="-346075" lvl="1" marL="809625" rtl="0" algn="just">
              <a:lnSpc>
                <a:spcPct val="90000"/>
              </a:lnSpc>
              <a:spcBef>
                <a:spcPts val="500"/>
              </a:spcBef>
              <a:spcAft>
                <a:spcPts val="0"/>
              </a:spcAft>
              <a:buSzPts val="1900"/>
              <a:buChar char="⮩"/>
            </a:pPr>
            <a:r>
              <a:rPr lang="en-US" sz="1900"/>
              <a:t>For example, </a:t>
            </a:r>
            <a:r>
              <a:rPr b="1" lang="en-US" sz="1900">
                <a:solidFill>
                  <a:srgbClr val="C00000"/>
                </a:solidFill>
              </a:rPr>
              <a:t>initially UNIX </a:t>
            </a:r>
            <a:r>
              <a:rPr lang="en-US" sz="1900"/>
              <a:t>was developed in </a:t>
            </a:r>
            <a:r>
              <a:rPr b="1" lang="en-US" sz="1900">
                <a:solidFill>
                  <a:srgbClr val="C00000"/>
                </a:solidFill>
              </a:rPr>
              <a:t>assembly language</a:t>
            </a:r>
            <a:r>
              <a:rPr lang="en-US" sz="1900"/>
              <a:t>. </a:t>
            </a:r>
            <a:r>
              <a:rPr b="1" lang="en-US" sz="1900"/>
              <a:t>When</a:t>
            </a:r>
            <a:r>
              <a:rPr lang="en-US" sz="1900"/>
              <a:t> language </a:t>
            </a:r>
            <a:r>
              <a:rPr b="1" lang="en-US" sz="1900">
                <a:solidFill>
                  <a:srgbClr val="C00000"/>
                </a:solidFill>
              </a:rPr>
              <a:t>C came </a:t>
            </a:r>
            <a:r>
              <a:rPr lang="en-US" sz="1900"/>
              <a:t>into existence, </a:t>
            </a:r>
            <a:r>
              <a:rPr b="1" lang="en-US" sz="1900">
                <a:solidFill>
                  <a:srgbClr val="C00000"/>
                </a:solidFill>
              </a:rPr>
              <a:t>UNIX</a:t>
            </a:r>
            <a:r>
              <a:rPr lang="en-US" sz="1900">
                <a:solidFill>
                  <a:srgbClr val="C00000"/>
                </a:solidFill>
              </a:rPr>
              <a:t> </a:t>
            </a:r>
            <a:r>
              <a:rPr lang="en-US" sz="1900"/>
              <a:t>was </a:t>
            </a:r>
            <a:r>
              <a:rPr b="1" lang="en-US" sz="1900">
                <a:solidFill>
                  <a:srgbClr val="C00000"/>
                </a:solidFill>
              </a:rPr>
              <a:t>re-engineered</a:t>
            </a:r>
            <a:r>
              <a:rPr lang="en-US" sz="1900"/>
              <a:t> in </a:t>
            </a:r>
            <a:r>
              <a:rPr b="1" lang="en-US" sz="1900">
                <a:solidFill>
                  <a:srgbClr val="C00000"/>
                </a:solidFill>
              </a:rPr>
              <a:t>C</a:t>
            </a:r>
            <a:r>
              <a:rPr lang="en-US" sz="1900"/>
              <a:t>, because working in assembly language was difficult.</a:t>
            </a:r>
            <a:endParaRPr sz="1900"/>
          </a:p>
          <a:p>
            <a:pPr indent="-258763" lvl="0" marL="265113" rtl="0" algn="just">
              <a:lnSpc>
                <a:spcPct val="90000"/>
              </a:lnSpc>
              <a:spcBef>
                <a:spcPts val="1000"/>
              </a:spcBef>
              <a:spcAft>
                <a:spcPts val="0"/>
              </a:spcAft>
              <a:buClr>
                <a:schemeClr val="accent6"/>
              </a:buClr>
              <a:buSzPts val="2300"/>
              <a:buFont typeface="Noto Sans Symbols"/>
              <a:buChar char="🞂"/>
            </a:pPr>
            <a:r>
              <a:rPr lang="en-US" sz="2300"/>
              <a:t>Other than this, </a:t>
            </a:r>
            <a:r>
              <a:rPr b="1" lang="en-US" sz="2300">
                <a:solidFill>
                  <a:srgbClr val="C00000"/>
                </a:solidFill>
              </a:rPr>
              <a:t>sometimes</a:t>
            </a:r>
            <a:r>
              <a:rPr lang="en-US" sz="2300">
                <a:solidFill>
                  <a:srgbClr val="C00000"/>
                </a:solidFill>
              </a:rPr>
              <a:t> </a:t>
            </a:r>
            <a:r>
              <a:rPr b="1" lang="en-US" sz="2300">
                <a:solidFill>
                  <a:srgbClr val="C00000"/>
                </a:solidFill>
              </a:rPr>
              <a:t>programmers notice</a:t>
            </a:r>
            <a:r>
              <a:rPr lang="en-US" sz="2300"/>
              <a:t> that few </a:t>
            </a:r>
            <a:r>
              <a:rPr b="1" lang="en-US" sz="2300">
                <a:solidFill>
                  <a:srgbClr val="C00000"/>
                </a:solidFill>
              </a:rPr>
              <a:t>parts</a:t>
            </a:r>
            <a:r>
              <a:rPr lang="en-US" sz="2300">
                <a:solidFill>
                  <a:srgbClr val="C00000"/>
                </a:solidFill>
              </a:rPr>
              <a:t> </a:t>
            </a:r>
            <a:r>
              <a:rPr lang="en-US" sz="2300"/>
              <a:t>of </a:t>
            </a:r>
            <a:r>
              <a:rPr b="1" lang="en-US" sz="2300">
                <a:solidFill>
                  <a:srgbClr val="C00000"/>
                </a:solidFill>
              </a:rPr>
              <a:t>software</a:t>
            </a:r>
            <a:r>
              <a:rPr lang="en-US" sz="2300">
                <a:solidFill>
                  <a:srgbClr val="C00000"/>
                </a:solidFill>
              </a:rPr>
              <a:t> </a:t>
            </a:r>
            <a:r>
              <a:rPr lang="en-US" sz="2300"/>
              <a:t>need </a:t>
            </a:r>
            <a:r>
              <a:rPr b="1" lang="en-US" sz="2300">
                <a:solidFill>
                  <a:srgbClr val="C00000"/>
                </a:solidFill>
              </a:rPr>
              <a:t>more maintenance</a:t>
            </a:r>
            <a:r>
              <a:rPr lang="en-US" sz="2300"/>
              <a:t> than others and they also </a:t>
            </a:r>
            <a:r>
              <a:rPr b="1" lang="en-US" sz="2300">
                <a:solidFill>
                  <a:srgbClr val="C00000"/>
                </a:solidFill>
              </a:rPr>
              <a:t>need re-engineering</a:t>
            </a:r>
            <a:endParaRPr sz="2300"/>
          </a:p>
          <a:p>
            <a:pPr indent="-112713" lvl="0" marL="265113" rtl="0" algn="just">
              <a:lnSpc>
                <a:spcPct val="90000"/>
              </a:lnSpc>
              <a:spcBef>
                <a:spcPts val="1000"/>
              </a:spcBef>
              <a:spcAft>
                <a:spcPts val="1600"/>
              </a:spcAft>
              <a:buClr>
                <a:schemeClr val="accent6"/>
              </a:buClr>
              <a:buSzPts val="2400"/>
              <a:buFont typeface="Noto Sans Symbols"/>
              <a:buNone/>
            </a:pPr>
            <a:r>
              <a:t/>
            </a:r>
            <a:endParaRPr sz="2300"/>
          </a:p>
        </p:txBody>
      </p:sp>
      <p:pic>
        <p:nvPicPr>
          <p:cNvPr id="284" name="Google Shape;284;p33"/>
          <p:cNvPicPr preferRelativeResize="0"/>
          <p:nvPr/>
        </p:nvPicPr>
        <p:blipFill rotWithShape="1">
          <a:blip r:embed="rId3">
            <a:alphaModFix/>
          </a:blip>
          <a:srcRect b="0" l="0" r="0" t="0"/>
          <a:stretch/>
        </p:blipFill>
        <p:spPr>
          <a:xfrm>
            <a:off x="7353849" y="2205510"/>
            <a:ext cx="4192379" cy="2650182"/>
          </a:xfrm>
          <a:prstGeom prst="rect">
            <a:avLst/>
          </a:prstGeom>
          <a:noFill/>
          <a:ln>
            <a:noFill/>
          </a:ln>
        </p:spPr>
      </p:pic>
      <p:sp>
        <p:nvSpPr>
          <p:cNvPr id="285" name="Google Shape;285;p33"/>
          <p:cNvSpPr txBox="1"/>
          <p:nvPr/>
        </p:nvSpPr>
        <p:spPr>
          <a:xfrm>
            <a:off x="6776029" y="5331768"/>
            <a:ext cx="276729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2400"/>
              <a:buFont typeface="Roboto Condensed"/>
              <a:buNone/>
            </a:pPr>
            <a:r>
              <a:rPr b="1" i="0" lang="en-US" sz="2400" u="none" cap="none" strike="noStrike">
                <a:solidFill>
                  <a:srgbClr val="C00000"/>
                </a:solidFill>
                <a:latin typeface="Roboto Condensed"/>
                <a:ea typeface="Roboto Condensed"/>
                <a:cs typeface="Roboto Condensed"/>
                <a:sym typeface="Roboto Condensed"/>
              </a:rPr>
              <a:t>Reverse Engineering</a:t>
            </a:r>
            <a:endParaRPr/>
          </a:p>
        </p:txBody>
      </p:sp>
      <p:sp>
        <p:nvSpPr>
          <p:cNvPr id="286" name="Google Shape;286;p33"/>
          <p:cNvSpPr txBox="1"/>
          <p:nvPr/>
        </p:nvSpPr>
        <p:spPr>
          <a:xfrm>
            <a:off x="9359144" y="855192"/>
            <a:ext cx="282372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2400"/>
              <a:buFont typeface="Roboto Condensed"/>
              <a:buNone/>
            </a:pPr>
            <a:r>
              <a:rPr b="1" i="0" lang="en-US" sz="2400" u="none" cap="none" strike="noStrike">
                <a:solidFill>
                  <a:srgbClr val="C00000"/>
                </a:solidFill>
                <a:latin typeface="Roboto Condensed"/>
                <a:ea typeface="Roboto Condensed"/>
                <a:cs typeface="Roboto Condensed"/>
                <a:sym typeface="Roboto Condensed"/>
              </a:rPr>
              <a:t>Forward Engineering</a:t>
            </a:r>
            <a:endParaRPr/>
          </a:p>
        </p:txBody>
      </p:sp>
      <p:cxnSp>
        <p:nvCxnSpPr>
          <p:cNvPr id="287" name="Google Shape;287;p33"/>
          <p:cNvCxnSpPr/>
          <p:nvPr/>
        </p:nvCxnSpPr>
        <p:spPr>
          <a:xfrm rot="10800000">
            <a:off x="6972848" y="2512368"/>
            <a:ext cx="0" cy="2819400"/>
          </a:xfrm>
          <a:prstGeom prst="straightConnector1">
            <a:avLst/>
          </a:prstGeom>
          <a:noFill/>
          <a:ln cap="flat" cmpd="sng" w="19050">
            <a:solidFill>
              <a:schemeClr val="dk1"/>
            </a:solidFill>
            <a:prstDash val="solid"/>
            <a:miter lim="800000"/>
            <a:headEnd len="sm" w="sm" type="none"/>
            <a:tailEnd len="med" w="med" type="stealth"/>
          </a:ln>
        </p:spPr>
      </p:cxnSp>
      <p:cxnSp>
        <p:nvCxnSpPr>
          <p:cNvPr id="288" name="Google Shape;288;p33"/>
          <p:cNvCxnSpPr/>
          <p:nvPr/>
        </p:nvCxnSpPr>
        <p:spPr>
          <a:xfrm rot="10800000">
            <a:off x="11811548" y="1331268"/>
            <a:ext cx="0" cy="2819400"/>
          </a:xfrm>
          <a:prstGeom prst="straightConnector1">
            <a:avLst/>
          </a:prstGeom>
          <a:noFill/>
          <a:ln cap="flat" cmpd="sng" w="19050">
            <a:solidFill>
              <a:schemeClr val="dk1"/>
            </a:solidFill>
            <a:prstDash val="solid"/>
            <a:miter lim="800000"/>
            <a:headEnd len="med" w="med" type="stealth"/>
            <a:tailEnd len="sm" w="sm" type="none"/>
          </a:ln>
        </p:spPr>
      </p:cxnSp>
      <p:cxnSp>
        <p:nvCxnSpPr>
          <p:cNvPr id="289" name="Google Shape;289;p33"/>
          <p:cNvCxnSpPr/>
          <p:nvPr/>
        </p:nvCxnSpPr>
        <p:spPr>
          <a:xfrm>
            <a:off x="6699829" y="711201"/>
            <a:ext cx="0" cy="5956299"/>
          </a:xfrm>
          <a:prstGeom prst="straightConnector1">
            <a:avLst/>
          </a:prstGeom>
          <a:noFill/>
          <a:ln cap="flat" cmpd="sng" w="28575">
            <a:solidFill>
              <a:schemeClr val="accent1"/>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par>
                                <p:cTn fill="hold" nodeType="with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par>
                                <p:cTn fill="hold" nodeType="with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4"/>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Re-Engineering Cont.</a:t>
            </a:r>
            <a:endParaRPr/>
          </a:p>
        </p:txBody>
      </p:sp>
      <p:sp>
        <p:nvSpPr>
          <p:cNvPr id="295" name="Google Shape;295;p34"/>
          <p:cNvSpPr/>
          <p:nvPr/>
        </p:nvSpPr>
        <p:spPr>
          <a:xfrm>
            <a:off x="8620062" y="351945"/>
            <a:ext cx="2367373" cy="1952587"/>
          </a:xfrm>
          <a:custGeom>
            <a:rect b="b" l="l" r="r" t="t"/>
            <a:pathLst>
              <a:path extrusionOk="0" h="1952587" w="2367373">
                <a:moveTo>
                  <a:pt x="0" y="195259"/>
                </a:moveTo>
                <a:cubicBezTo>
                  <a:pt x="0" y="87420"/>
                  <a:pt x="87420" y="0"/>
                  <a:pt x="195259" y="0"/>
                </a:cubicBezTo>
                <a:lnTo>
                  <a:pt x="2172114" y="0"/>
                </a:lnTo>
                <a:cubicBezTo>
                  <a:pt x="2279953" y="0"/>
                  <a:pt x="2367373" y="87420"/>
                  <a:pt x="2367373" y="195259"/>
                </a:cubicBezTo>
                <a:lnTo>
                  <a:pt x="2367373" y="1757328"/>
                </a:lnTo>
                <a:cubicBezTo>
                  <a:pt x="2367373" y="1865167"/>
                  <a:pt x="2279953" y="1952587"/>
                  <a:pt x="2172114" y="1952587"/>
                </a:cubicBezTo>
                <a:lnTo>
                  <a:pt x="195259" y="1952587"/>
                </a:lnTo>
                <a:cubicBezTo>
                  <a:pt x="87420" y="1952587"/>
                  <a:pt x="0" y="1865167"/>
                  <a:pt x="0" y="1757328"/>
                </a:cubicBezTo>
                <a:lnTo>
                  <a:pt x="0" y="195259"/>
                </a:lnTo>
                <a:close/>
              </a:path>
            </a:pathLst>
          </a:custGeom>
          <a:solidFill>
            <a:schemeClr val="lt1">
              <a:alpha val="89803"/>
            </a:schemeClr>
          </a:solidFill>
          <a:ln cap="flat" cmpd="sng" w="12700">
            <a:solidFill>
              <a:srgbClr val="A5A5A5"/>
            </a:solidFill>
            <a:prstDash val="solid"/>
            <a:miter lim="800000"/>
            <a:headEnd len="sm" w="sm" type="none"/>
            <a:tailEnd len="sm" w="sm" type="none"/>
          </a:ln>
        </p:spPr>
        <p:txBody>
          <a:bodyPr anchorCtr="0" anchor="t" bIns="509050" lIns="90650" spcFirstLastPara="1" rIns="90650" wrap="square" tIns="90650">
            <a:noAutofit/>
          </a:bodyPr>
          <a:lstStyle/>
          <a:p>
            <a:pPr indent="0" lvl="2" marL="4572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rgbClr val="212121"/>
              </a:solidFill>
              <a:latin typeface="Roboto Condensed"/>
              <a:ea typeface="Roboto Condensed"/>
              <a:cs typeface="Roboto Condensed"/>
              <a:sym typeface="Roboto Condensed"/>
            </a:endParaRPr>
          </a:p>
          <a:p>
            <a:pPr indent="0" lvl="2" marL="457200" marR="0" rtl="0" algn="l">
              <a:lnSpc>
                <a:spcPct val="90000"/>
              </a:lnSpc>
              <a:spcBef>
                <a:spcPts val="360"/>
              </a:spcBef>
              <a:spcAft>
                <a:spcPts val="0"/>
              </a:spcAft>
              <a:buClr>
                <a:srgbClr val="212121"/>
              </a:buClr>
              <a:buSzPts val="2400"/>
              <a:buFont typeface="Roboto Condensed"/>
              <a:buNone/>
            </a:pPr>
            <a:r>
              <a:rPr b="0" i="0" lang="en-US" sz="2400" u="none" cap="none" strike="noStrike">
                <a:solidFill>
                  <a:srgbClr val="212121"/>
                </a:solidFill>
                <a:latin typeface="Roboto Condensed"/>
                <a:ea typeface="Roboto Condensed"/>
                <a:cs typeface="Roboto Condensed"/>
                <a:sym typeface="Roboto Condensed"/>
              </a:rPr>
              <a:t>Obtain specifications of existing software</a:t>
            </a:r>
            <a:endParaRPr/>
          </a:p>
        </p:txBody>
      </p:sp>
      <p:sp>
        <p:nvSpPr>
          <p:cNvPr id="296" name="Google Shape;296;p34"/>
          <p:cNvSpPr/>
          <p:nvPr/>
        </p:nvSpPr>
        <p:spPr>
          <a:xfrm rot="3696495">
            <a:off x="7460226" y="948012"/>
            <a:ext cx="2493017" cy="2493017"/>
          </a:xfrm>
          <a:custGeom>
            <a:rect b="b" l="l" r="r" t="t"/>
            <a:pathLst>
              <a:path extrusionOk="0" h="120000" w="120000">
                <a:moveTo>
                  <a:pt x="6628" y="37680"/>
                </a:moveTo>
                <a:lnTo>
                  <a:pt x="9600" y="38923"/>
                </a:lnTo>
                <a:lnTo>
                  <a:pt x="9600" y="38923"/>
                </a:lnTo>
                <a:cubicBezTo>
                  <a:pt x="-1152" y="64634"/>
                  <a:pt x="9173" y="94316"/>
                  <a:pt x="33559" y="107804"/>
                </a:cubicBezTo>
                <a:cubicBezTo>
                  <a:pt x="57945" y="121293"/>
                  <a:pt x="88576" y="114263"/>
                  <a:pt x="104640" y="91491"/>
                </a:cubicBezTo>
                <a:lnTo>
                  <a:pt x="102778" y="90433"/>
                </a:lnTo>
                <a:lnTo>
                  <a:pt x="108905" y="87773"/>
                </a:lnTo>
                <a:lnTo>
                  <a:pt x="109316" y="94146"/>
                </a:lnTo>
                <a:lnTo>
                  <a:pt x="107454" y="93089"/>
                </a:lnTo>
                <a:lnTo>
                  <a:pt x="107454" y="93089"/>
                </a:lnTo>
                <a:cubicBezTo>
                  <a:pt x="90540" y="117346"/>
                  <a:pt x="58055" y="124942"/>
                  <a:pt x="32138" y="110700"/>
                </a:cubicBezTo>
                <a:cubicBezTo>
                  <a:pt x="6222" y="96458"/>
                  <a:pt x="-4782" y="64963"/>
                  <a:pt x="6628" y="37680"/>
                </a:cubicBezTo>
                <a:close/>
              </a:path>
            </a:pathLst>
          </a:custGeom>
          <a:solidFill>
            <a:srgbClr val="A5A5A5"/>
          </a:solidFill>
          <a:ln cap="flat" cmpd="sng" w="9525">
            <a:solidFill>
              <a:srgbClr val="A5A5A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4"/>
          <p:cNvSpPr/>
          <p:nvPr/>
        </p:nvSpPr>
        <p:spPr>
          <a:xfrm>
            <a:off x="10197131" y="57151"/>
            <a:ext cx="1842469" cy="836823"/>
          </a:xfrm>
          <a:custGeom>
            <a:rect b="b" l="l" r="r" t="t"/>
            <a:pathLst>
              <a:path extrusionOk="0" h="836823" w="2104331">
                <a:moveTo>
                  <a:pt x="0" y="83682"/>
                </a:moveTo>
                <a:cubicBezTo>
                  <a:pt x="0" y="37466"/>
                  <a:pt x="37466" y="0"/>
                  <a:pt x="83682" y="0"/>
                </a:cubicBezTo>
                <a:lnTo>
                  <a:pt x="2020649" y="0"/>
                </a:lnTo>
                <a:cubicBezTo>
                  <a:pt x="2066865" y="0"/>
                  <a:pt x="2104331" y="37466"/>
                  <a:pt x="2104331" y="83682"/>
                </a:cubicBezTo>
                <a:lnTo>
                  <a:pt x="2104331" y="753141"/>
                </a:lnTo>
                <a:cubicBezTo>
                  <a:pt x="2104331" y="799357"/>
                  <a:pt x="2066865" y="836823"/>
                  <a:pt x="2020649" y="836823"/>
                </a:cubicBezTo>
                <a:lnTo>
                  <a:pt x="83682" y="836823"/>
                </a:lnTo>
                <a:cubicBezTo>
                  <a:pt x="37466" y="836823"/>
                  <a:pt x="0" y="799357"/>
                  <a:pt x="0" y="753141"/>
                </a:cubicBezTo>
                <a:lnTo>
                  <a:pt x="0" y="83682"/>
                </a:lnTo>
                <a:close/>
              </a:path>
            </a:pathLst>
          </a:custGeom>
          <a:solidFill>
            <a:srgbClr val="D8D8D8"/>
          </a:solidFill>
          <a:ln cap="flat" cmpd="sng" w="12700">
            <a:solidFill>
              <a:schemeClr val="lt1"/>
            </a:solidFill>
            <a:prstDash val="solid"/>
            <a:miter lim="800000"/>
            <a:headEnd len="sm" w="sm" type="none"/>
            <a:tailEnd len="sm" w="sm" type="none"/>
          </a:ln>
        </p:spPr>
        <p:txBody>
          <a:bodyPr anchorCtr="0" anchor="ctr" bIns="56250" lIns="72125" spcFirstLastPara="1" rIns="72125" wrap="square" tIns="56250">
            <a:noAutofit/>
          </a:bodyPr>
          <a:lstStyle/>
          <a:p>
            <a:pPr indent="0" lvl="0" marL="0" marR="0" rtl="0" algn="ctr">
              <a:lnSpc>
                <a:spcPct val="90000"/>
              </a:lnSpc>
              <a:spcBef>
                <a:spcPts val="0"/>
              </a:spcBef>
              <a:spcAft>
                <a:spcPts val="0"/>
              </a:spcAft>
              <a:buClr>
                <a:srgbClr val="212121"/>
              </a:buClr>
              <a:buSzPts val="2500"/>
              <a:buFont typeface="Roboto Condensed"/>
              <a:buNone/>
            </a:pPr>
            <a:r>
              <a:rPr b="0" i="0" lang="en-US" sz="2500" u="none" cap="none" strike="noStrike">
                <a:solidFill>
                  <a:srgbClr val="212121"/>
                </a:solidFill>
                <a:latin typeface="Roboto Condensed"/>
                <a:ea typeface="Roboto Condensed"/>
                <a:cs typeface="Roboto Condensed"/>
                <a:sym typeface="Roboto Condensed"/>
              </a:rPr>
              <a:t>Reverse Engineering</a:t>
            </a:r>
            <a:endParaRPr/>
          </a:p>
        </p:txBody>
      </p:sp>
      <p:sp>
        <p:nvSpPr>
          <p:cNvPr id="298" name="Google Shape;298;p34"/>
          <p:cNvSpPr/>
          <p:nvPr/>
        </p:nvSpPr>
        <p:spPr>
          <a:xfrm>
            <a:off x="8688077" y="2476960"/>
            <a:ext cx="2367373" cy="1952587"/>
          </a:xfrm>
          <a:custGeom>
            <a:rect b="b" l="l" r="r" t="t"/>
            <a:pathLst>
              <a:path extrusionOk="0" h="1952587" w="2367373">
                <a:moveTo>
                  <a:pt x="0" y="195259"/>
                </a:moveTo>
                <a:cubicBezTo>
                  <a:pt x="0" y="87420"/>
                  <a:pt x="87420" y="0"/>
                  <a:pt x="195259" y="0"/>
                </a:cubicBezTo>
                <a:lnTo>
                  <a:pt x="2172114" y="0"/>
                </a:lnTo>
                <a:cubicBezTo>
                  <a:pt x="2279953" y="0"/>
                  <a:pt x="2367373" y="87420"/>
                  <a:pt x="2367373" y="195259"/>
                </a:cubicBezTo>
                <a:lnTo>
                  <a:pt x="2367373" y="1757328"/>
                </a:lnTo>
                <a:cubicBezTo>
                  <a:pt x="2367373" y="1865167"/>
                  <a:pt x="2279953" y="1952587"/>
                  <a:pt x="2172114" y="1952587"/>
                </a:cubicBezTo>
                <a:lnTo>
                  <a:pt x="195259" y="1952587"/>
                </a:lnTo>
                <a:cubicBezTo>
                  <a:pt x="87420" y="1952587"/>
                  <a:pt x="0" y="1865167"/>
                  <a:pt x="0" y="1757328"/>
                </a:cubicBezTo>
                <a:lnTo>
                  <a:pt x="0" y="195259"/>
                </a:lnTo>
                <a:close/>
              </a:path>
            </a:pathLst>
          </a:custGeom>
          <a:solidFill>
            <a:schemeClr val="lt1"/>
          </a:solidFill>
          <a:ln cap="flat" cmpd="sng" w="12700">
            <a:solidFill>
              <a:schemeClr val="accent6"/>
            </a:solidFill>
            <a:prstDash val="solid"/>
            <a:miter lim="800000"/>
            <a:headEnd len="sm" w="sm" type="none"/>
            <a:tailEnd len="sm" w="sm" type="none"/>
          </a:ln>
        </p:spPr>
        <p:txBody>
          <a:bodyPr anchorCtr="0" anchor="t" bIns="90650" lIns="90650" spcFirstLastPara="1" rIns="90650" wrap="square" tIns="509050">
            <a:noAutofit/>
          </a:bodyPr>
          <a:lstStyle/>
          <a:p>
            <a:pPr indent="0" lvl="2" marL="457200" marR="0" rtl="0" algn="l">
              <a:lnSpc>
                <a:spcPct val="90000"/>
              </a:lnSpc>
              <a:spcBef>
                <a:spcPts val="0"/>
              </a:spcBef>
              <a:spcAft>
                <a:spcPts val="0"/>
              </a:spcAft>
              <a:buClr>
                <a:srgbClr val="212121"/>
              </a:buClr>
              <a:buSzPts val="2400"/>
              <a:buFont typeface="Roboto Condensed"/>
              <a:buNone/>
            </a:pPr>
            <a:r>
              <a:rPr b="0" i="0" lang="en-US" sz="2400" u="none" cap="none" strike="noStrike">
                <a:solidFill>
                  <a:srgbClr val="212121"/>
                </a:solidFill>
                <a:latin typeface="Roboto Condensed"/>
                <a:ea typeface="Roboto Condensed"/>
                <a:cs typeface="Roboto Condensed"/>
                <a:sym typeface="Roboto Condensed"/>
              </a:rPr>
              <a:t>Change program and/or data structure</a:t>
            </a:r>
            <a:endParaRPr/>
          </a:p>
        </p:txBody>
      </p:sp>
      <p:sp>
        <p:nvSpPr>
          <p:cNvPr id="299" name="Google Shape;299;p34"/>
          <p:cNvSpPr/>
          <p:nvPr/>
        </p:nvSpPr>
        <p:spPr>
          <a:xfrm flipH="1" rot="-6614796">
            <a:off x="7494862" y="3523984"/>
            <a:ext cx="2795515" cy="2876550"/>
          </a:xfrm>
          <a:custGeom>
            <a:rect b="b" l="l" r="r" t="t"/>
            <a:pathLst>
              <a:path extrusionOk="0" h="120000" w="120000">
                <a:moveTo>
                  <a:pt x="2749" y="69813"/>
                </a:moveTo>
                <a:lnTo>
                  <a:pt x="2749" y="69813"/>
                </a:lnTo>
                <a:cubicBezTo>
                  <a:pt x="-1886" y="42719"/>
                  <a:pt x="13070" y="16078"/>
                  <a:pt x="38602" y="5951"/>
                </a:cubicBezTo>
                <a:cubicBezTo>
                  <a:pt x="64133" y="-4176"/>
                  <a:pt x="93262" y="4979"/>
                  <a:pt x="108426" y="27898"/>
                </a:cubicBezTo>
                <a:lnTo>
                  <a:pt x="110091" y="26979"/>
                </a:lnTo>
                <a:lnTo>
                  <a:pt x="109615" y="32618"/>
                </a:lnTo>
                <a:lnTo>
                  <a:pt x="104260" y="30197"/>
                </a:lnTo>
                <a:lnTo>
                  <a:pt x="105924" y="29279"/>
                </a:lnTo>
                <a:lnTo>
                  <a:pt x="105924" y="29279"/>
                </a:lnTo>
                <a:cubicBezTo>
                  <a:pt x="91455" y="7545"/>
                  <a:pt x="63794" y="-1085"/>
                  <a:pt x="39577" y="8581"/>
                </a:cubicBezTo>
                <a:cubicBezTo>
                  <a:pt x="15361" y="18246"/>
                  <a:pt x="1186" y="43573"/>
                  <a:pt x="5580" y="69328"/>
                </a:cubicBezTo>
                <a:close/>
              </a:path>
            </a:pathLst>
          </a:custGeom>
          <a:solidFill>
            <a:srgbClr val="A5A5A5"/>
          </a:solidFill>
          <a:ln cap="flat" cmpd="sng" w="9525">
            <a:solidFill>
              <a:srgbClr val="A5A5A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4"/>
          <p:cNvSpPr/>
          <p:nvPr/>
        </p:nvSpPr>
        <p:spPr>
          <a:xfrm>
            <a:off x="10197131" y="2348965"/>
            <a:ext cx="1842469" cy="836823"/>
          </a:xfrm>
          <a:custGeom>
            <a:rect b="b" l="l" r="r" t="t"/>
            <a:pathLst>
              <a:path extrusionOk="0" h="836823" w="2104331">
                <a:moveTo>
                  <a:pt x="0" y="83682"/>
                </a:moveTo>
                <a:cubicBezTo>
                  <a:pt x="0" y="37466"/>
                  <a:pt x="37466" y="0"/>
                  <a:pt x="83682" y="0"/>
                </a:cubicBezTo>
                <a:lnTo>
                  <a:pt x="2020649" y="0"/>
                </a:lnTo>
                <a:cubicBezTo>
                  <a:pt x="2066865" y="0"/>
                  <a:pt x="2104331" y="37466"/>
                  <a:pt x="2104331" y="83682"/>
                </a:cubicBezTo>
                <a:lnTo>
                  <a:pt x="2104331" y="753141"/>
                </a:lnTo>
                <a:cubicBezTo>
                  <a:pt x="2104331" y="799357"/>
                  <a:pt x="2066865" y="836823"/>
                  <a:pt x="2020649" y="836823"/>
                </a:cubicBezTo>
                <a:lnTo>
                  <a:pt x="83682" y="836823"/>
                </a:lnTo>
                <a:cubicBezTo>
                  <a:pt x="37466" y="836823"/>
                  <a:pt x="0" y="799357"/>
                  <a:pt x="0" y="753141"/>
                </a:cubicBezTo>
                <a:lnTo>
                  <a:pt x="0" y="83682"/>
                </a:lnTo>
                <a:close/>
              </a:path>
            </a:pathLst>
          </a:custGeom>
          <a:solidFill>
            <a:schemeClr val="accent6"/>
          </a:solidFill>
          <a:ln cap="flat" cmpd="sng" w="12700">
            <a:solidFill>
              <a:srgbClr val="863330"/>
            </a:solidFill>
            <a:prstDash val="solid"/>
            <a:miter lim="800000"/>
            <a:headEnd len="sm" w="sm" type="none"/>
            <a:tailEnd len="sm" w="sm" type="none"/>
          </a:ln>
        </p:spPr>
        <p:txBody>
          <a:bodyPr anchorCtr="0" anchor="ctr" bIns="56250" lIns="72125" spcFirstLastPara="1" rIns="72125" wrap="square" tIns="56250">
            <a:noAutofit/>
          </a:bodyPr>
          <a:lstStyle/>
          <a:p>
            <a:pPr indent="0" lvl="0" marL="0" marR="0" rtl="0" algn="ctr">
              <a:lnSpc>
                <a:spcPct val="90000"/>
              </a:lnSpc>
              <a:spcBef>
                <a:spcPts val="0"/>
              </a:spcBef>
              <a:spcAft>
                <a:spcPts val="0"/>
              </a:spcAft>
              <a:buClr>
                <a:srgbClr val="FFFFFF"/>
              </a:buClr>
              <a:buSzPts val="2500"/>
              <a:buFont typeface="Roboto Condensed"/>
              <a:buNone/>
            </a:pPr>
            <a:r>
              <a:rPr b="0" i="0" lang="en-US" sz="2500" u="none" cap="none" strike="noStrike">
                <a:solidFill>
                  <a:srgbClr val="FFFFFF"/>
                </a:solidFill>
                <a:latin typeface="Roboto Condensed"/>
                <a:ea typeface="Roboto Condensed"/>
                <a:cs typeface="Roboto Condensed"/>
                <a:sym typeface="Roboto Condensed"/>
              </a:rPr>
              <a:t>Program Restructuring</a:t>
            </a:r>
            <a:endParaRPr/>
          </a:p>
        </p:txBody>
      </p:sp>
      <p:sp>
        <p:nvSpPr>
          <p:cNvPr id="301" name="Google Shape;301;p34"/>
          <p:cNvSpPr/>
          <p:nvPr/>
        </p:nvSpPr>
        <p:spPr>
          <a:xfrm>
            <a:off x="8688077" y="4640779"/>
            <a:ext cx="2367373" cy="1952587"/>
          </a:xfrm>
          <a:custGeom>
            <a:rect b="b" l="l" r="r" t="t"/>
            <a:pathLst>
              <a:path extrusionOk="0" h="1952587" w="2367373">
                <a:moveTo>
                  <a:pt x="0" y="195259"/>
                </a:moveTo>
                <a:cubicBezTo>
                  <a:pt x="0" y="87420"/>
                  <a:pt x="87420" y="0"/>
                  <a:pt x="195259" y="0"/>
                </a:cubicBezTo>
                <a:lnTo>
                  <a:pt x="2172114" y="0"/>
                </a:lnTo>
                <a:cubicBezTo>
                  <a:pt x="2279953" y="0"/>
                  <a:pt x="2367373" y="87420"/>
                  <a:pt x="2367373" y="195259"/>
                </a:cubicBezTo>
                <a:lnTo>
                  <a:pt x="2367373" y="1757328"/>
                </a:lnTo>
                <a:cubicBezTo>
                  <a:pt x="2367373" y="1865167"/>
                  <a:pt x="2279953" y="1952587"/>
                  <a:pt x="2172114" y="1952587"/>
                </a:cubicBezTo>
                <a:lnTo>
                  <a:pt x="195259" y="1952587"/>
                </a:lnTo>
                <a:cubicBezTo>
                  <a:pt x="87420" y="1952587"/>
                  <a:pt x="0" y="1865167"/>
                  <a:pt x="0" y="1757328"/>
                </a:cubicBezTo>
                <a:lnTo>
                  <a:pt x="0" y="195259"/>
                </a:lnTo>
                <a:close/>
              </a:path>
            </a:pathLst>
          </a:custGeom>
          <a:solidFill>
            <a:schemeClr val="lt1"/>
          </a:solidFill>
          <a:ln cap="flat" cmpd="sng" w="12700">
            <a:solidFill>
              <a:schemeClr val="dk1"/>
            </a:solidFill>
            <a:prstDash val="solid"/>
            <a:miter lim="800000"/>
            <a:headEnd len="sm" w="sm" type="none"/>
            <a:tailEnd len="sm" w="sm" type="none"/>
          </a:ln>
        </p:spPr>
        <p:txBody>
          <a:bodyPr anchorCtr="0" anchor="t" bIns="509050" lIns="90650" spcFirstLastPara="1" rIns="90650" wrap="square" tIns="90650">
            <a:noAutofit/>
          </a:bodyPr>
          <a:lstStyle/>
          <a:p>
            <a:pPr indent="0" lvl="2" marL="457200" marR="0" rtl="0" algn="l">
              <a:lnSpc>
                <a:spcPct val="90000"/>
              </a:lnSpc>
              <a:spcBef>
                <a:spcPts val="0"/>
              </a:spcBef>
              <a:spcAft>
                <a:spcPts val="0"/>
              </a:spcAft>
              <a:buClr>
                <a:schemeClr val="dk1"/>
              </a:buClr>
              <a:buSzPts val="2400"/>
              <a:buFont typeface="Roboto Condensed"/>
              <a:buNone/>
            </a:pPr>
            <a:r>
              <a:t/>
            </a:r>
            <a:endParaRPr b="0" i="0" sz="2400" u="none" cap="none" strike="noStrike">
              <a:solidFill>
                <a:srgbClr val="212121"/>
              </a:solidFill>
              <a:latin typeface="Roboto Condensed"/>
              <a:ea typeface="Roboto Condensed"/>
              <a:cs typeface="Roboto Condensed"/>
              <a:sym typeface="Roboto Condensed"/>
            </a:endParaRPr>
          </a:p>
          <a:p>
            <a:pPr indent="0" lvl="2" marL="457200" marR="0" rtl="0" algn="l">
              <a:lnSpc>
                <a:spcPct val="90000"/>
              </a:lnSpc>
              <a:spcBef>
                <a:spcPts val="360"/>
              </a:spcBef>
              <a:spcAft>
                <a:spcPts val="0"/>
              </a:spcAft>
              <a:buClr>
                <a:srgbClr val="212121"/>
              </a:buClr>
              <a:buSzPts val="2400"/>
              <a:buFont typeface="Roboto Condensed"/>
              <a:buNone/>
            </a:pPr>
            <a:r>
              <a:rPr b="0" i="0" lang="en-US" sz="2400" u="none" cap="none" strike="noStrike">
                <a:solidFill>
                  <a:srgbClr val="212121"/>
                </a:solidFill>
                <a:latin typeface="Roboto Condensed"/>
                <a:ea typeface="Roboto Condensed"/>
                <a:cs typeface="Roboto Condensed"/>
                <a:sym typeface="Roboto Condensed"/>
              </a:rPr>
              <a:t>Get re-engineered software developed</a:t>
            </a:r>
            <a:endParaRPr/>
          </a:p>
        </p:txBody>
      </p:sp>
      <p:sp>
        <p:nvSpPr>
          <p:cNvPr id="302" name="Google Shape;302;p34"/>
          <p:cNvSpPr/>
          <p:nvPr/>
        </p:nvSpPr>
        <p:spPr>
          <a:xfrm>
            <a:off x="10197131" y="4543847"/>
            <a:ext cx="1842469" cy="836823"/>
          </a:xfrm>
          <a:custGeom>
            <a:rect b="b" l="l" r="r" t="t"/>
            <a:pathLst>
              <a:path extrusionOk="0" h="836823" w="2104331">
                <a:moveTo>
                  <a:pt x="0" y="83682"/>
                </a:moveTo>
                <a:cubicBezTo>
                  <a:pt x="0" y="37466"/>
                  <a:pt x="37466" y="0"/>
                  <a:pt x="83682" y="0"/>
                </a:cubicBezTo>
                <a:lnTo>
                  <a:pt x="2020649" y="0"/>
                </a:lnTo>
                <a:cubicBezTo>
                  <a:pt x="2066865" y="0"/>
                  <a:pt x="2104331" y="37466"/>
                  <a:pt x="2104331" y="83682"/>
                </a:cubicBezTo>
                <a:lnTo>
                  <a:pt x="2104331" y="753141"/>
                </a:lnTo>
                <a:cubicBezTo>
                  <a:pt x="2104331" y="799357"/>
                  <a:pt x="2066865" y="836823"/>
                  <a:pt x="2020649" y="836823"/>
                </a:cubicBezTo>
                <a:lnTo>
                  <a:pt x="83682" y="836823"/>
                </a:lnTo>
                <a:cubicBezTo>
                  <a:pt x="37466" y="836823"/>
                  <a:pt x="0" y="799357"/>
                  <a:pt x="0" y="753141"/>
                </a:cubicBezTo>
                <a:lnTo>
                  <a:pt x="0" y="83682"/>
                </a:lnTo>
                <a:close/>
              </a:path>
            </a:pathLst>
          </a:custGeom>
          <a:solidFill>
            <a:schemeClr val="dk1"/>
          </a:solidFill>
          <a:ln cap="flat" cmpd="sng" w="12700">
            <a:solidFill>
              <a:srgbClr val="181818"/>
            </a:solidFill>
            <a:prstDash val="solid"/>
            <a:miter lim="800000"/>
            <a:headEnd len="sm" w="sm" type="none"/>
            <a:tailEnd len="sm" w="sm" type="none"/>
          </a:ln>
        </p:spPr>
        <p:txBody>
          <a:bodyPr anchorCtr="0" anchor="ctr" bIns="56250" lIns="72125" spcFirstLastPara="1" rIns="72125" wrap="square" tIns="56250">
            <a:noAutofit/>
          </a:bodyPr>
          <a:lstStyle/>
          <a:p>
            <a:pPr indent="0" lvl="0" marL="0" marR="0" rtl="0" algn="ctr">
              <a:lnSpc>
                <a:spcPct val="90000"/>
              </a:lnSpc>
              <a:spcBef>
                <a:spcPts val="0"/>
              </a:spcBef>
              <a:spcAft>
                <a:spcPts val="0"/>
              </a:spcAft>
              <a:buClr>
                <a:srgbClr val="FFFFFF"/>
              </a:buClr>
              <a:buSzPts val="2500"/>
              <a:buFont typeface="Roboto Condensed"/>
              <a:buNone/>
            </a:pPr>
            <a:r>
              <a:rPr b="0" i="0" lang="en-US" sz="2500" u="none" cap="none" strike="noStrike">
                <a:solidFill>
                  <a:srgbClr val="FFFFFF"/>
                </a:solidFill>
                <a:latin typeface="Roboto Condensed"/>
                <a:ea typeface="Roboto Condensed"/>
                <a:cs typeface="Roboto Condensed"/>
                <a:sym typeface="Roboto Condensed"/>
              </a:rPr>
              <a:t>Forward Engineering</a:t>
            </a:r>
            <a:endParaRPr/>
          </a:p>
        </p:txBody>
      </p:sp>
      <p:sp>
        <p:nvSpPr>
          <p:cNvPr id="303" name="Google Shape;303;p34"/>
          <p:cNvSpPr txBox="1"/>
          <p:nvPr>
            <p:ph idx="1" type="body"/>
          </p:nvPr>
        </p:nvSpPr>
        <p:spPr>
          <a:xfrm>
            <a:off x="190500" y="990600"/>
            <a:ext cx="6497232" cy="5334000"/>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Clr>
                <a:schemeClr val="accent6"/>
              </a:buClr>
              <a:buSzPts val="2400"/>
              <a:buFont typeface="Noto Sans Symbols"/>
              <a:buChar char="🞂"/>
            </a:pPr>
            <a:r>
              <a:rPr b="1" lang="en-US">
                <a:solidFill>
                  <a:srgbClr val="C00000"/>
                </a:solidFill>
              </a:rPr>
              <a:t>Decide</a:t>
            </a:r>
            <a:r>
              <a:rPr lang="en-US">
                <a:solidFill>
                  <a:srgbClr val="C00000"/>
                </a:solidFill>
              </a:rPr>
              <a:t> </a:t>
            </a:r>
            <a:r>
              <a:rPr b="1" lang="en-US">
                <a:solidFill>
                  <a:srgbClr val="C00000"/>
                </a:solidFill>
              </a:rPr>
              <a:t>what to re-engineer</a:t>
            </a:r>
            <a:r>
              <a:rPr lang="en-US"/>
              <a:t>. </a:t>
            </a:r>
            <a:endParaRPr/>
          </a:p>
          <a:p>
            <a:pPr indent="-352425" lvl="1" marL="809625" rtl="0" algn="just">
              <a:lnSpc>
                <a:spcPct val="90000"/>
              </a:lnSpc>
              <a:spcBef>
                <a:spcPts val="500"/>
              </a:spcBef>
              <a:spcAft>
                <a:spcPts val="0"/>
              </a:spcAft>
              <a:buSzPts val="2000"/>
              <a:buChar char="⮩"/>
            </a:pPr>
            <a:r>
              <a:rPr lang="en-US"/>
              <a:t>Is it </a:t>
            </a:r>
            <a:r>
              <a:rPr b="1" lang="en-US"/>
              <a:t>whole software </a:t>
            </a:r>
            <a:r>
              <a:rPr lang="en-US"/>
              <a:t>or </a:t>
            </a:r>
            <a:r>
              <a:rPr b="1" lang="en-US"/>
              <a:t>a part of it</a:t>
            </a:r>
            <a:r>
              <a:rPr lang="en-US"/>
              <a:t>?</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Perform </a:t>
            </a:r>
            <a:r>
              <a:rPr b="1" lang="en-US">
                <a:solidFill>
                  <a:srgbClr val="C00000"/>
                </a:solidFill>
              </a:rPr>
              <a:t>Reverse Engineering</a:t>
            </a:r>
            <a:r>
              <a:rPr lang="en-US"/>
              <a:t>, in order </a:t>
            </a:r>
            <a:r>
              <a:rPr b="1" lang="en-US">
                <a:solidFill>
                  <a:srgbClr val="C00000"/>
                </a:solidFill>
              </a:rPr>
              <a:t>to obtain specifications </a:t>
            </a:r>
            <a:r>
              <a:rPr lang="en-US"/>
              <a:t>of existing </a:t>
            </a:r>
            <a:r>
              <a:rPr b="1" lang="en-US">
                <a:solidFill>
                  <a:srgbClr val="C00000"/>
                </a:solidFill>
              </a:rPr>
              <a:t>software</a:t>
            </a:r>
            <a:endParaRPr/>
          </a:p>
          <a:p>
            <a:pPr indent="-265113" lvl="0" marL="265113" rtl="0" algn="just">
              <a:lnSpc>
                <a:spcPct val="90000"/>
              </a:lnSpc>
              <a:spcBef>
                <a:spcPts val="1000"/>
              </a:spcBef>
              <a:spcAft>
                <a:spcPts val="0"/>
              </a:spcAft>
              <a:buClr>
                <a:schemeClr val="accent6"/>
              </a:buClr>
              <a:buSzPts val="2400"/>
              <a:buFont typeface="Noto Sans Symbols"/>
              <a:buChar char="🞂"/>
            </a:pPr>
            <a:r>
              <a:rPr b="1" lang="en-US">
                <a:solidFill>
                  <a:srgbClr val="C00000"/>
                </a:solidFill>
              </a:rPr>
              <a:t>Restructure Program </a:t>
            </a:r>
            <a:r>
              <a:rPr lang="en-US"/>
              <a:t>if </a:t>
            </a:r>
            <a:r>
              <a:rPr b="1" lang="en-US">
                <a:solidFill>
                  <a:srgbClr val="C00000"/>
                </a:solidFill>
              </a:rPr>
              <a:t>required</a:t>
            </a:r>
            <a:endParaRPr/>
          </a:p>
          <a:p>
            <a:pPr indent="-352425" lvl="1" marL="809625" rtl="0" algn="just">
              <a:lnSpc>
                <a:spcPct val="90000"/>
              </a:lnSpc>
              <a:spcBef>
                <a:spcPts val="500"/>
              </a:spcBef>
              <a:spcAft>
                <a:spcPts val="0"/>
              </a:spcAft>
              <a:buSzPts val="2000"/>
              <a:buChar char="⮩"/>
            </a:pPr>
            <a:r>
              <a:rPr lang="en-US"/>
              <a:t>For example, </a:t>
            </a:r>
            <a:r>
              <a:rPr b="1" lang="en-US"/>
              <a:t>changing</a:t>
            </a:r>
            <a:r>
              <a:rPr lang="en-US"/>
              <a:t> </a:t>
            </a:r>
            <a:r>
              <a:rPr b="1" lang="en-US">
                <a:solidFill>
                  <a:srgbClr val="C00000"/>
                </a:solidFill>
              </a:rPr>
              <a:t>function-oriented programs</a:t>
            </a:r>
            <a:r>
              <a:rPr lang="en-US"/>
              <a:t> into </a:t>
            </a:r>
            <a:r>
              <a:rPr b="1" lang="en-US">
                <a:solidFill>
                  <a:srgbClr val="C00000"/>
                </a:solidFill>
              </a:rPr>
              <a:t>object-oriented programs</a:t>
            </a:r>
            <a:r>
              <a:rPr lang="en-US"/>
              <a:t> and </a:t>
            </a:r>
            <a:r>
              <a:rPr b="1" lang="en-US">
                <a:solidFill>
                  <a:srgbClr val="C00000"/>
                </a:solidFill>
              </a:rPr>
              <a:t>re-structure data </a:t>
            </a:r>
            <a:r>
              <a:rPr lang="en-US"/>
              <a:t>as </a:t>
            </a:r>
            <a:r>
              <a:rPr b="1" lang="en-US">
                <a:solidFill>
                  <a:srgbClr val="C00000"/>
                </a:solidFill>
              </a:rPr>
              <a:t>required</a:t>
            </a:r>
            <a:endParaRPr/>
          </a:p>
          <a:p>
            <a:pPr indent="-265113" lvl="0" marL="265113" rtl="0" algn="just">
              <a:lnSpc>
                <a:spcPct val="90000"/>
              </a:lnSpc>
              <a:spcBef>
                <a:spcPts val="1000"/>
              </a:spcBef>
              <a:spcAft>
                <a:spcPts val="1600"/>
              </a:spcAft>
              <a:buClr>
                <a:schemeClr val="accent6"/>
              </a:buClr>
              <a:buSzPts val="2400"/>
              <a:buFont typeface="Noto Sans Symbols"/>
              <a:buChar char="🞂"/>
            </a:pPr>
            <a:r>
              <a:rPr lang="en-US"/>
              <a:t>Apply </a:t>
            </a:r>
            <a:r>
              <a:rPr b="1" lang="en-US">
                <a:solidFill>
                  <a:srgbClr val="C00000"/>
                </a:solidFill>
              </a:rPr>
              <a:t>Forward engineering </a:t>
            </a:r>
            <a:r>
              <a:rPr lang="en-US"/>
              <a:t>concepts in order to </a:t>
            </a:r>
            <a:r>
              <a:rPr b="1" lang="en-US">
                <a:solidFill>
                  <a:srgbClr val="C00000"/>
                </a:solidFill>
              </a:rPr>
              <a:t>get re-engineered software</a:t>
            </a:r>
            <a:endParaRPr/>
          </a:p>
        </p:txBody>
      </p:sp>
      <p:cxnSp>
        <p:nvCxnSpPr>
          <p:cNvPr id="304" name="Google Shape;304;p34"/>
          <p:cNvCxnSpPr/>
          <p:nvPr/>
        </p:nvCxnSpPr>
        <p:spPr>
          <a:xfrm>
            <a:off x="7097602" y="711201"/>
            <a:ext cx="0" cy="5882165"/>
          </a:xfrm>
          <a:prstGeom prst="straightConnector1">
            <a:avLst/>
          </a:prstGeom>
          <a:noFill/>
          <a:ln cap="flat" cmpd="sng" w="28575">
            <a:solidFill>
              <a:schemeClr val="accent1"/>
            </a:solidFill>
            <a:prstDash val="solid"/>
            <a:miter lim="800000"/>
            <a:headEnd len="sm" w="sm" type="none"/>
            <a:tailEnd len="sm" w="sm" type="none"/>
          </a:ln>
        </p:spPr>
      </p:cxnSp>
      <p:pic>
        <p:nvPicPr>
          <p:cNvPr id="305" name="Google Shape;305;p34"/>
          <p:cNvPicPr preferRelativeResize="0"/>
          <p:nvPr/>
        </p:nvPicPr>
        <p:blipFill rotWithShape="1">
          <a:blip r:embed="rId3">
            <a:alphaModFix/>
          </a:blip>
          <a:srcRect b="0" l="0" r="0" t="0"/>
          <a:stretch/>
        </p:blipFill>
        <p:spPr>
          <a:xfrm>
            <a:off x="11340462" y="5744935"/>
            <a:ext cx="699138" cy="69603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5"/>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US"/>
              <a:t>Reverse Engineering</a:t>
            </a:r>
            <a:endParaRPr/>
          </a:p>
        </p:txBody>
      </p:sp>
      <p:sp>
        <p:nvSpPr>
          <p:cNvPr id="311" name="Google Shape;311;p35"/>
          <p:cNvSpPr txBox="1"/>
          <p:nvPr>
            <p:ph idx="1" type="body"/>
          </p:nvPr>
        </p:nvSpPr>
        <p:spPr>
          <a:xfrm>
            <a:off x="131181" y="863444"/>
            <a:ext cx="5983870" cy="5590565"/>
          </a:xfrm>
          <a:prstGeom prst="rect">
            <a:avLst/>
          </a:prstGeom>
          <a:noFill/>
          <a:ln>
            <a:noFill/>
          </a:ln>
        </p:spPr>
        <p:txBody>
          <a:bodyPr anchorCtr="0" anchor="t" bIns="45700" lIns="91425" spcFirstLastPara="1" rIns="91425" wrap="square" tIns="45700">
            <a:noAutofit/>
          </a:bodyPr>
          <a:lstStyle/>
          <a:p>
            <a:pPr indent="-265113" lvl="0" marL="265113" rtl="0" algn="just">
              <a:lnSpc>
                <a:spcPct val="90000"/>
              </a:lnSpc>
              <a:spcBef>
                <a:spcPts val="0"/>
              </a:spcBef>
              <a:spcAft>
                <a:spcPts val="0"/>
              </a:spcAft>
              <a:buClr>
                <a:schemeClr val="accent6"/>
              </a:buClr>
              <a:buSzPts val="2400"/>
              <a:buFont typeface="Noto Sans Symbols"/>
              <a:buChar char="🞂"/>
            </a:pPr>
            <a:r>
              <a:rPr lang="en-US"/>
              <a:t>The </a:t>
            </a:r>
            <a:r>
              <a:rPr b="1" lang="en-US">
                <a:solidFill>
                  <a:srgbClr val="C00000"/>
                </a:solidFill>
              </a:rPr>
              <a:t>abstraction level</a:t>
            </a:r>
            <a:r>
              <a:rPr lang="en-US"/>
              <a:t> of a </a:t>
            </a:r>
            <a:r>
              <a:rPr b="1" lang="en-US">
                <a:solidFill>
                  <a:srgbClr val="C00000"/>
                </a:solidFill>
              </a:rPr>
              <a:t>reverse engineering process </a:t>
            </a:r>
            <a:r>
              <a:rPr lang="en-US"/>
              <a:t>refers to the </a:t>
            </a:r>
            <a:r>
              <a:rPr b="1" lang="en-US">
                <a:solidFill>
                  <a:srgbClr val="C00000"/>
                </a:solidFill>
              </a:rPr>
              <a:t>sophistication of the design information </a:t>
            </a:r>
            <a:r>
              <a:rPr lang="en-US"/>
              <a:t>that can be extracted from source code</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Ideally, the </a:t>
            </a:r>
            <a:r>
              <a:rPr b="1" lang="en-US">
                <a:solidFill>
                  <a:srgbClr val="C00000"/>
                </a:solidFill>
              </a:rPr>
              <a:t>abstraction level </a:t>
            </a:r>
            <a:r>
              <a:rPr lang="en-US"/>
              <a:t>should be </a:t>
            </a:r>
            <a:r>
              <a:rPr b="1" lang="en-US">
                <a:solidFill>
                  <a:srgbClr val="C00000"/>
                </a:solidFill>
              </a:rPr>
              <a:t>as high as possible</a:t>
            </a:r>
            <a:endParaRPr/>
          </a:p>
          <a:p>
            <a:pPr indent="-265113" lvl="0" marL="265113" rtl="0" algn="just">
              <a:lnSpc>
                <a:spcPct val="90000"/>
              </a:lnSpc>
              <a:spcBef>
                <a:spcPts val="1000"/>
              </a:spcBef>
              <a:spcAft>
                <a:spcPts val="0"/>
              </a:spcAft>
              <a:buClr>
                <a:schemeClr val="accent6"/>
              </a:buClr>
              <a:buSzPts val="2400"/>
              <a:buFont typeface="Noto Sans Symbols"/>
              <a:buChar char="🞂"/>
            </a:pPr>
            <a:r>
              <a:rPr lang="en-US"/>
              <a:t>The </a:t>
            </a:r>
            <a:r>
              <a:rPr b="1" lang="en-US">
                <a:solidFill>
                  <a:srgbClr val="C00000"/>
                </a:solidFill>
              </a:rPr>
              <a:t>reverse engineering</a:t>
            </a:r>
            <a:r>
              <a:rPr lang="en-US"/>
              <a:t> process should be </a:t>
            </a:r>
            <a:r>
              <a:rPr b="1" lang="en-US">
                <a:solidFill>
                  <a:srgbClr val="C00000"/>
                </a:solidFill>
              </a:rPr>
              <a:t>capable of</a:t>
            </a:r>
            <a:endParaRPr/>
          </a:p>
          <a:p>
            <a:pPr indent="-352425" lvl="1" marL="809625" rtl="0" algn="just">
              <a:lnSpc>
                <a:spcPct val="90000"/>
              </a:lnSpc>
              <a:spcBef>
                <a:spcPts val="500"/>
              </a:spcBef>
              <a:spcAft>
                <a:spcPts val="0"/>
              </a:spcAft>
              <a:buSzPts val="2000"/>
              <a:buChar char="⮩"/>
            </a:pPr>
            <a:r>
              <a:rPr lang="en-US"/>
              <a:t>Deriving </a:t>
            </a:r>
            <a:r>
              <a:rPr b="1" lang="en-US">
                <a:solidFill>
                  <a:srgbClr val="C00000"/>
                </a:solidFill>
              </a:rPr>
              <a:t>procedural design representations</a:t>
            </a:r>
            <a:r>
              <a:rPr lang="en-US"/>
              <a:t> (a low-level abstraction)</a:t>
            </a:r>
            <a:endParaRPr/>
          </a:p>
          <a:p>
            <a:pPr indent="-352425" lvl="1" marL="809625" rtl="0" algn="just">
              <a:lnSpc>
                <a:spcPct val="90000"/>
              </a:lnSpc>
              <a:spcBef>
                <a:spcPts val="500"/>
              </a:spcBef>
              <a:spcAft>
                <a:spcPts val="0"/>
              </a:spcAft>
              <a:buSzPts val="2000"/>
              <a:buChar char="⮩"/>
            </a:pPr>
            <a:r>
              <a:rPr b="1" lang="en-US">
                <a:solidFill>
                  <a:srgbClr val="C00000"/>
                </a:solidFill>
              </a:rPr>
              <a:t>Program</a:t>
            </a:r>
            <a:r>
              <a:rPr lang="en-US">
                <a:solidFill>
                  <a:srgbClr val="C00000"/>
                </a:solidFill>
              </a:rPr>
              <a:t> </a:t>
            </a:r>
            <a:r>
              <a:rPr lang="en-US"/>
              <a:t>and </a:t>
            </a:r>
            <a:r>
              <a:rPr b="1" lang="en-US">
                <a:solidFill>
                  <a:srgbClr val="C00000"/>
                </a:solidFill>
              </a:rPr>
              <a:t>data structure information </a:t>
            </a:r>
            <a:r>
              <a:rPr lang="en-US"/>
              <a:t>(a somewhat higher level of abstraction)</a:t>
            </a:r>
            <a:endParaRPr/>
          </a:p>
          <a:p>
            <a:pPr indent="-352425" lvl="1" marL="809625" rtl="0" algn="just">
              <a:lnSpc>
                <a:spcPct val="90000"/>
              </a:lnSpc>
              <a:spcBef>
                <a:spcPts val="500"/>
              </a:spcBef>
              <a:spcAft>
                <a:spcPts val="0"/>
              </a:spcAft>
              <a:buSzPts val="2000"/>
              <a:buChar char="⮩"/>
            </a:pPr>
            <a:r>
              <a:rPr b="1" lang="en-US">
                <a:solidFill>
                  <a:srgbClr val="C00000"/>
                </a:solidFill>
              </a:rPr>
              <a:t>Object models</a:t>
            </a:r>
            <a:r>
              <a:rPr lang="en-US"/>
              <a:t>, </a:t>
            </a:r>
            <a:r>
              <a:rPr b="1" lang="en-US">
                <a:solidFill>
                  <a:srgbClr val="C00000"/>
                </a:solidFill>
              </a:rPr>
              <a:t>data flow models </a:t>
            </a:r>
            <a:r>
              <a:rPr lang="en-US"/>
              <a:t>(a relatively high level of abstraction)</a:t>
            </a:r>
            <a:endParaRPr/>
          </a:p>
          <a:p>
            <a:pPr indent="-352425" lvl="1" marL="809625" rtl="0" algn="just">
              <a:lnSpc>
                <a:spcPct val="90000"/>
              </a:lnSpc>
              <a:spcBef>
                <a:spcPts val="500"/>
              </a:spcBef>
              <a:spcAft>
                <a:spcPts val="0"/>
              </a:spcAft>
              <a:buSzPts val="2000"/>
              <a:buChar char="⮩"/>
            </a:pPr>
            <a:r>
              <a:rPr b="1" lang="en-US">
                <a:solidFill>
                  <a:srgbClr val="C00000"/>
                </a:solidFill>
              </a:rPr>
              <a:t>Entity relationship models </a:t>
            </a:r>
            <a:r>
              <a:rPr lang="en-US"/>
              <a:t>(a high level of abstraction).</a:t>
            </a:r>
            <a:endParaRPr/>
          </a:p>
          <a:p>
            <a:pPr indent="-112713" lvl="0" marL="265113" rtl="0" algn="just">
              <a:lnSpc>
                <a:spcPct val="90000"/>
              </a:lnSpc>
              <a:spcBef>
                <a:spcPts val="1000"/>
              </a:spcBef>
              <a:spcAft>
                <a:spcPts val="0"/>
              </a:spcAft>
              <a:buClr>
                <a:schemeClr val="accent6"/>
              </a:buClr>
              <a:buSzPts val="2400"/>
              <a:buFont typeface="Noto Sans Symbols"/>
              <a:buNone/>
            </a:pPr>
            <a:r>
              <a:t/>
            </a:r>
            <a:endParaRPr/>
          </a:p>
          <a:p>
            <a:pPr indent="-112713" lvl="0" marL="265113" rtl="0" algn="just">
              <a:lnSpc>
                <a:spcPct val="90000"/>
              </a:lnSpc>
              <a:spcBef>
                <a:spcPts val="1000"/>
              </a:spcBef>
              <a:spcAft>
                <a:spcPts val="1600"/>
              </a:spcAft>
              <a:buClr>
                <a:schemeClr val="accent6"/>
              </a:buClr>
              <a:buSzPts val="2400"/>
              <a:buFont typeface="Noto Sans Symbols"/>
              <a:buNone/>
            </a:pPr>
            <a:r>
              <a:t/>
            </a:r>
            <a:endParaRPr/>
          </a:p>
        </p:txBody>
      </p:sp>
      <p:cxnSp>
        <p:nvCxnSpPr>
          <p:cNvPr id="312" name="Google Shape;312;p35"/>
          <p:cNvCxnSpPr/>
          <p:nvPr/>
        </p:nvCxnSpPr>
        <p:spPr>
          <a:xfrm>
            <a:off x="6242629" y="711201"/>
            <a:ext cx="0" cy="5905136"/>
          </a:xfrm>
          <a:prstGeom prst="straightConnector1">
            <a:avLst/>
          </a:prstGeom>
          <a:noFill/>
          <a:ln cap="flat" cmpd="sng" w="28575">
            <a:solidFill>
              <a:schemeClr val="accent1"/>
            </a:solidFill>
            <a:prstDash val="solid"/>
            <a:miter lim="800000"/>
            <a:headEnd len="sm" w="sm" type="none"/>
            <a:tailEnd len="sm" w="sm" type="none"/>
          </a:ln>
        </p:spPr>
      </p:cxnSp>
      <p:sp>
        <p:nvSpPr>
          <p:cNvPr id="313" name="Google Shape;313;p35"/>
          <p:cNvSpPr txBox="1"/>
          <p:nvPr/>
        </p:nvSpPr>
        <p:spPr>
          <a:xfrm>
            <a:off x="6370209" y="1718113"/>
            <a:ext cx="5612241" cy="4835087"/>
          </a:xfrm>
          <a:prstGeom prst="rect">
            <a:avLst/>
          </a:prstGeom>
          <a:noFill/>
          <a:ln>
            <a:noFill/>
          </a:ln>
        </p:spPr>
        <p:txBody>
          <a:bodyPr anchorCtr="0" anchor="t" bIns="45700" lIns="91425" spcFirstLastPara="1" rIns="91425" wrap="square" tIns="45700">
            <a:noAutofit/>
          </a:bodyPr>
          <a:lstStyle/>
          <a:p>
            <a:pPr indent="-265113" lvl="0" marL="265113" marR="0" rtl="0" algn="just">
              <a:lnSpc>
                <a:spcPct val="90000"/>
              </a:lnSpc>
              <a:spcBef>
                <a:spcPts val="0"/>
              </a:spcBef>
              <a:spcAft>
                <a:spcPts val="0"/>
              </a:spcAft>
              <a:buClr>
                <a:srgbClr val="B84742"/>
              </a:buClr>
              <a:buSzPts val="2400"/>
              <a:buFont typeface="Noto Sans Symbols"/>
              <a:buChar char="🞂"/>
            </a:pPr>
            <a:r>
              <a:rPr b="0" i="0" lang="en-US" sz="2400" u="none" cap="none" strike="noStrike">
                <a:solidFill>
                  <a:srgbClr val="212121"/>
                </a:solidFill>
                <a:latin typeface="Roboto Condensed"/>
                <a:ea typeface="Roboto Condensed"/>
                <a:cs typeface="Roboto Condensed"/>
                <a:sym typeface="Roboto Condensed"/>
              </a:rPr>
              <a:t>As the </a:t>
            </a:r>
            <a:r>
              <a:rPr b="1" i="0" lang="en-US" sz="2400" u="none" cap="none" strike="noStrike">
                <a:solidFill>
                  <a:srgbClr val="C00000"/>
                </a:solidFill>
                <a:latin typeface="Roboto Condensed"/>
                <a:ea typeface="Roboto Condensed"/>
                <a:cs typeface="Roboto Condensed"/>
                <a:sym typeface="Roboto Condensed"/>
              </a:rPr>
              <a:t>abstraction level increases</a:t>
            </a:r>
            <a:r>
              <a:rPr b="0" i="0" lang="en-US" sz="2400" u="none" cap="none" strike="noStrike">
                <a:solidFill>
                  <a:srgbClr val="212121"/>
                </a:solidFill>
                <a:latin typeface="Roboto Condensed"/>
                <a:ea typeface="Roboto Condensed"/>
                <a:cs typeface="Roboto Condensed"/>
                <a:sym typeface="Roboto Condensed"/>
              </a:rPr>
              <a:t>, information will allow </a:t>
            </a:r>
            <a:r>
              <a:rPr b="1" i="0" lang="en-US" sz="2400" u="none" cap="none" strike="noStrike">
                <a:solidFill>
                  <a:srgbClr val="C00000"/>
                </a:solidFill>
                <a:latin typeface="Roboto Condensed"/>
                <a:ea typeface="Roboto Condensed"/>
                <a:cs typeface="Roboto Condensed"/>
                <a:sym typeface="Roboto Condensed"/>
              </a:rPr>
              <a:t>easier understanding of the program</a:t>
            </a:r>
            <a:endParaRPr b="0" i="0" sz="2400" u="none" cap="none" strike="noStrike">
              <a:solidFill>
                <a:srgbClr val="212121"/>
              </a:solidFill>
              <a:latin typeface="Roboto Condensed"/>
              <a:ea typeface="Roboto Condensed"/>
              <a:cs typeface="Roboto Condensed"/>
              <a:sym typeface="Roboto Condensed"/>
            </a:endParaRPr>
          </a:p>
          <a:p>
            <a:pPr indent="-265113" lvl="0" marL="265113" marR="0" rtl="0" algn="just">
              <a:lnSpc>
                <a:spcPct val="90000"/>
              </a:lnSpc>
              <a:spcBef>
                <a:spcPts val="1000"/>
              </a:spcBef>
              <a:spcAft>
                <a:spcPts val="0"/>
              </a:spcAft>
              <a:buClr>
                <a:srgbClr val="B84742"/>
              </a:buClr>
              <a:buSzPts val="2400"/>
              <a:buFont typeface="Noto Sans Symbols"/>
              <a:buChar char="🞂"/>
            </a:pPr>
            <a:r>
              <a:rPr b="1" i="0" lang="en-US" sz="2400" u="none" cap="none" strike="noStrike">
                <a:solidFill>
                  <a:srgbClr val="C00000"/>
                </a:solidFill>
                <a:latin typeface="Roboto Condensed"/>
                <a:ea typeface="Roboto Condensed"/>
                <a:cs typeface="Roboto Condensed"/>
                <a:sym typeface="Roboto Condensed"/>
              </a:rPr>
              <a:t>Interactivity refers </a:t>
            </a:r>
            <a:r>
              <a:rPr b="0" i="0" lang="en-US" sz="2400" u="none" cap="none" strike="noStrike">
                <a:solidFill>
                  <a:srgbClr val="212121"/>
                </a:solidFill>
                <a:latin typeface="Roboto Condensed"/>
                <a:ea typeface="Roboto Condensed"/>
                <a:cs typeface="Roboto Condensed"/>
                <a:sym typeface="Roboto Condensed"/>
              </a:rPr>
              <a:t>to the </a:t>
            </a:r>
            <a:r>
              <a:rPr b="1" i="0" lang="en-US" sz="2400" u="none" cap="none" strike="noStrike">
                <a:solidFill>
                  <a:srgbClr val="C00000"/>
                </a:solidFill>
                <a:latin typeface="Roboto Condensed"/>
                <a:ea typeface="Roboto Condensed"/>
                <a:cs typeface="Roboto Condensed"/>
                <a:sym typeface="Roboto Condensed"/>
              </a:rPr>
              <a:t>degree</a:t>
            </a:r>
            <a:r>
              <a:rPr b="0" i="0" lang="en-US" sz="2400" u="none" cap="none" strike="noStrike">
                <a:solidFill>
                  <a:srgbClr val="C00000"/>
                </a:solidFill>
                <a:latin typeface="Roboto Condensed"/>
                <a:ea typeface="Roboto Condensed"/>
                <a:cs typeface="Roboto Condensed"/>
                <a:sym typeface="Roboto Condensed"/>
              </a:rPr>
              <a:t> </a:t>
            </a:r>
            <a:r>
              <a:rPr b="0" i="0" lang="en-US" sz="2400" u="none" cap="none" strike="noStrike">
                <a:solidFill>
                  <a:srgbClr val="212121"/>
                </a:solidFill>
                <a:latin typeface="Roboto Condensed"/>
                <a:ea typeface="Roboto Condensed"/>
                <a:cs typeface="Roboto Condensed"/>
                <a:sym typeface="Roboto Condensed"/>
              </a:rPr>
              <a:t>to which the </a:t>
            </a:r>
            <a:r>
              <a:rPr b="1" i="0" lang="en-US" sz="2400" u="none" cap="none" strike="noStrike">
                <a:solidFill>
                  <a:srgbClr val="C00000"/>
                </a:solidFill>
                <a:latin typeface="Roboto Condensed"/>
                <a:ea typeface="Roboto Condensed"/>
                <a:cs typeface="Roboto Condensed"/>
                <a:sym typeface="Roboto Condensed"/>
              </a:rPr>
              <a:t>human</a:t>
            </a:r>
            <a:r>
              <a:rPr b="0" i="0" lang="en-US" sz="2400" u="none" cap="none" strike="noStrike">
                <a:solidFill>
                  <a:srgbClr val="C00000"/>
                </a:solidFill>
                <a:latin typeface="Roboto Condensed"/>
                <a:ea typeface="Roboto Condensed"/>
                <a:cs typeface="Roboto Condensed"/>
                <a:sym typeface="Roboto Condensed"/>
              </a:rPr>
              <a:t> </a:t>
            </a:r>
            <a:r>
              <a:rPr b="0" i="0" lang="en-US" sz="2400" u="none" cap="none" strike="noStrike">
                <a:solidFill>
                  <a:srgbClr val="212121"/>
                </a:solidFill>
                <a:latin typeface="Roboto Condensed"/>
                <a:ea typeface="Roboto Condensed"/>
                <a:cs typeface="Roboto Condensed"/>
                <a:sym typeface="Roboto Condensed"/>
              </a:rPr>
              <a:t>is </a:t>
            </a:r>
            <a:r>
              <a:rPr b="1" i="0" lang="en-US" sz="2400" u="none" cap="none" strike="noStrike">
                <a:solidFill>
                  <a:srgbClr val="C00000"/>
                </a:solidFill>
                <a:latin typeface="Roboto Condensed"/>
                <a:ea typeface="Roboto Condensed"/>
                <a:cs typeface="Roboto Condensed"/>
                <a:sym typeface="Roboto Condensed"/>
              </a:rPr>
              <a:t>“integrated” </a:t>
            </a:r>
            <a:r>
              <a:rPr b="0" i="0" lang="en-US" sz="2400" u="none" cap="none" strike="noStrike">
                <a:solidFill>
                  <a:srgbClr val="212121"/>
                </a:solidFill>
                <a:latin typeface="Roboto Condensed"/>
                <a:ea typeface="Roboto Condensed"/>
                <a:cs typeface="Roboto Condensed"/>
                <a:sym typeface="Roboto Condensed"/>
              </a:rPr>
              <a:t>with </a:t>
            </a:r>
            <a:r>
              <a:rPr b="1" i="0" lang="en-US" sz="2400" u="none" cap="none" strike="noStrike">
                <a:solidFill>
                  <a:srgbClr val="C00000"/>
                </a:solidFill>
                <a:latin typeface="Roboto Condensed"/>
                <a:ea typeface="Roboto Condensed"/>
                <a:cs typeface="Roboto Condensed"/>
                <a:sym typeface="Roboto Condensed"/>
              </a:rPr>
              <a:t>automated tools </a:t>
            </a:r>
            <a:r>
              <a:rPr b="0" i="0" lang="en-US" sz="2400" u="none" cap="none" strike="noStrike">
                <a:solidFill>
                  <a:srgbClr val="212121"/>
                </a:solidFill>
                <a:latin typeface="Roboto Condensed"/>
                <a:ea typeface="Roboto Condensed"/>
                <a:cs typeface="Roboto Condensed"/>
                <a:sym typeface="Roboto Condensed"/>
              </a:rPr>
              <a:t>to </a:t>
            </a:r>
            <a:r>
              <a:rPr b="1" i="0" lang="en-US" sz="2400" u="none" cap="none" strike="noStrike">
                <a:solidFill>
                  <a:srgbClr val="212121"/>
                </a:solidFill>
                <a:latin typeface="Roboto Condensed"/>
                <a:ea typeface="Roboto Condensed"/>
                <a:cs typeface="Roboto Condensed"/>
                <a:sym typeface="Roboto Condensed"/>
              </a:rPr>
              <a:t>create an effective reverse engineering</a:t>
            </a:r>
            <a:r>
              <a:rPr b="0" i="0" lang="en-US" sz="2400" u="none" cap="none" strike="noStrike">
                <a:solidFill>
                  <a:srgbClr val="212121"/>
                </a:solidFill>
                <a:latin typeface="Roboto Condensed"/>
                <a:ea typeface="Roboto Condensed"/>
                <a:cs typeface="Roboto Condensed"/>
                <a:sym typeface="Roboto Condensed"/>
              </a:rPr>
              <a:t> process</a:t>
            </a:r>
            <a:endParaRPr/>
          </a:p>
          <a:p>
            <a:pPr indent="-265113" lvl="0" marL="265113" marR="0" rtl="0" algn="just">
              <a:lnSpc>
                <a:spcPct val="90000"/>
              </a:lnSpc>
              <a:spcBef>
                <a:spcPts val="1000"/>
              </a:spcBef>
              <a:spcAft>
                <a:spcPts val="0"/>
              </a:spcAft>
              <a:buClr>
                <a:srgbClr val="B84742"/>
              </a:buClr>
              <a:buSzPts val="2400"/>
              <a:buFont typeface="Noto Sans Symbols"/>
              <a:buChar char="🞂"/>
            </a:pPr>
            <a:r>
              <a:rPr b="0" i="0" lang="en-US" sz="2400" u="none" cap="none" strike="noStrike">
                <a:solidFill>
                  <a:srgbClr val="212121"/>
                </a:solidFill>
                <a:latin typeface="Roboto Condensed"/>
                <a:ea typeface="Roboto Condensed"/>
                <a:cs typeface="Roboto Condensed"/>
                <a:sym typeface="Roboto Condensed"/>
              </a:rPr>
              <a:t>In most cases, as </a:t>
            </a:r>
            <a:r>
              <a:rPr b="1" i="0" lang="en-US" sz="2400" u="none" cap="none" strike="noStrike">
                <a:solidFill>
                  <a:srgbClr val="C00000"/>
                </a:solidFill>
                <a:latin typeface="Roboto Condensed"/>
                <a:ea typeface="Roboto Condensed"/>
                <a:cs typeface="Roboto Condensed"/>
                <a:sym typeface="Roboto Condensed"/>
              </a:rPr>
              <a:t>the abstraction level increases</a:t>
            </a:r>
            <a:r>
              <a:rPr b="0" i="0" lang="en-US" sz="2400" u="none" cap="none" strike="noStrike">
                <a:solidFill>
                  <a:srgbClr val="212121"/>
                </a:solidFill>
                <a:latin typeface="Roboto Condensed"/>
                <a:ea typeface="Roboto Condensed"/>
                <a:cs typeface="Roboto Condensed"/>
                <a:sym typeface="Roboto Condensed"/>
              </a:rPr>
              <a:t>, </a:t>
            </a:r>
            <a:r>
              <a:rPr b="1" i="0" lang="en-US" sz="2400" u="none" cap="none" strike="noStrike">
                <a:solidFill>
                  <a:srgbClr val="C00000"/>
                </a:solidFill>
                <a:latin typeface="Roboto Condensed"/>
                <a:ea typeface="Roboto Condensed"/>
                <a:cs typeface="Roboto Condensed"/>
                <a:sym typeface="Roboto Condensed"/>
              </a:rPr>
              <a:t>interactivity must increase</a:t>
            </a:r>
            <a:endParaRPr/>
          </a:p>
          <a:p>
            <a:pPr indent="-265113" lvl="0" marL="265113" marR="0" rtl="0" algn="just">
              <a:lnSpc>
                <a:spcPct val="90000"/>
              </a:lnSpc>
              <a:spcBef>
                <a:spcPts val="1000"/>
              </a:spcBef>
              <a:spcAft>
                <a:spcPts val="0"/>
              </a:spcAft>
              <a:buClr>
                <a:srgbClr val="B84742"/>
              </a:buClr>
              <a:buSzPts val="2400"/>
              <a:buFont typeface="Noto Sans Symbols"/>
              <a:buChar char="🞂"/>
            </a:pPr>
            <a:r>
              <a:rPr b="0" i="0" lang="en-US" sz="2400" u="none" cap="none" strike="noStrike">
                <a:solidFill>
                  <a:srgbClr val="212121"/>
                </a:solidFill>
                <a:latin typeface="Roboto Condensed"/>
                <a:ea typeface="Roboto Condensed"/>
                <a:cs typeface="Roboto Condensed"/>
                <a:sym typeface="Roboto Condensed"/>
              </a:rPr>
              <a:t>The </a:t>
            </a:r>
            <a:r>
              <a:rPr b="1" i="0" lang="en-US" sz="2400" u="none" cap="none" strike="noStrike">
                <a:solidFill>
                  <a:srgbClr val="C00000"/>
                </a:solidFill>
                <a:latin typeface="Roboto Condensed"/>
                <a:ea typeface="Roboto Condensed"/>
                <a:cs typeface="Roboto Condensed"/>
                <a:sym typeface="Roboto Condensed"/>
              </a:rPr>
              <a:t>directionality</a:t>
            </a:r>
            <a:r>
              <a:rPr b="0" i="0" lang="en-US" sz="2400" u="none" cap="none" strike="noStrike">
                <a:solidFill>
                  <a:srgbClr val="C00000"/>
                </a:solidFill>
                <a:latin typeface="Roboto Condensed"/>
                <a:ea typeface="Roboto Condensed"/>
                <a:cs typeface="Roboto Condensed"/>
                <a:sym typeface="Roboto Condensed"/>
              </a:rPr>
              <a:t> </a:t>
            </a:r>
            <a:r>
              <a:rPr b="0" i="0" lang="en-US" sz="2400" u="none" cap="none" strike="noStrike">
                <a:solidFill>
                  <a:srgbClr val="212121"/>
                </a:solidFill>
                <a:latin typeface="Roboto Condensed"/>
                <a:ea typeface="Roboto Condensed"/>
                <a:cs typeface="Roboto Condensed"/>
                <a:sym typeface="Roboto Condensed"/>
              </a:rPr>
              <a:t>of the reverse engineering process is </a:t>
            </a:r>
            <a:r>
              <a:rPr b="1" i="0" lang="en-US" sz="2400" u="none" cap="none" strike="noStrike">
                <a:solidFill>
                  <a:srgbClr val="C00000"/>
                </a:solidFill>
                <a:latin typeface="Roboto Condensed"/>
                <a:ea typeface="Roboto Condensed"/>
                <a:cs typeface="Roboto Condensed"/>
                <a:sym typeface="Roboto Condensed"/>
              </a:rPr>
              <a:t>one-way</a:t>
            </a:r>
            <a:r>
              <a:rPr b="0" i="0" lang="en-US" sz="2400" u="none" cap="none" strike="noStrike">
                <a:solidFill>
                  <a:srgbClr val="212121"/>
                </a:solidFill>
                <a:latin typeface="Roboto Condensed"/>
                <a:ea typeface="Roboto Condensed"/>
                <a:cs typeface="Roboto Condensed"/>
                <a:sym typeface="Roboto Condensed"/>
              </a:rPr>
              <a:t>, all </a:t>
            </a:r>
            <a:r>
              <a:rPr b="1" i="0" lang="en-US" sz="2400" u="none" cap="none" strike="noStrike">
                <a:solidFill>
                  <a:srgbClr val="C00000"/>
                </a:solidFill>
                <a:latin typeface="Roboto Condensed"/>
                <a:ea typeface="Roboto Condensed"/>
                <a:cs typeface="Roboto Condensed"/>
                <a:sym typeface="Roboto Condensed"/>
              </a:rPr>
              <a:t>information extracted </a:t>
            </a:r>
            <a:r>
              <a:rPr b="0" i="0" lang="en-US" sz="2400" u="none" cap="none" strike="noStrike">
                <a:solidFill>
                  <a:srgbClr val="212121"/>
                </a:solidFill>
                <a:latin typeface="Roboto Condensed"/>
                <a:ea typeface="Roboto Condensed"/>
                <a:cs typeface="Roboto Condensed"/>
                <a:sym typeface="Roboto Condensed"/>
              </a:rPr>
              <a:t>from the source code is </a:t>
            </a:r>
            <a:r>
              <a:rPr b="1" i="0" lang="en-US" sz="2400" u="none" cap="none" strike="noStrike">
                <a:solidFill>
                  <a:srgbClr val="C00000"/>
                </a:solidFill>
                <a:latin typeface="Roboto Condensed"/>
                <a:ea typeface="Roboto Condensed"/>
                <a:cs typeface="Roboto Condensed"/>
                <a:sym typeface="Roboto Condensed"/>
              </a:rPr>
              <a:t>provided to </a:t>
            </a:r>
            <a:r>
              <a:rPr b="0" i="0" lang="en-US" sz="2400" u="none" cap="none" strike="noStrike">
                <a:solidFill>
                  <a:srgbClr val="212121"/>
                </a:solidFill>
                <a:latin typeface="Roboto Condensed"/>
                <a:ea typeface="Roboto Condensed"/>
                <a:cs typeface="Roboto Condensed"/>
                <a:sym typeface="Roboto Condensed"/>
              </a:rPr>
              <a:t>the </a:t>
            </a:r>
            <a:r>
              <a:rPr b="1" i="0" lang="en-US" sz="2400" u="none" cap="none" strike="noStrike">
                <a:solidFill>
                  <a:srgbClr val="C00000"/>
                </a:solidFill>
                <a:latin typeface="Roboto Condensed"/>
                <a:ea typeface="Roboto Condensed"/>
                <a:cs typeface="Roboto Condensed"/>
                <a:sym typeface="Roboto Condensed"/>
              </a:rPr>
              <a:t>software engineer</a:t>
            </a:r>
            <a:endParaRPr/>
          </a:p>
          <a:p>
            <a:pPr indent="-112713" lvl="0" marL="265113" marR="0" rtl="0" algn="just">
              <a:lnSpc>
                <a:spcPct val="90000"/>
              </a:lnSpc>
              <a:spcBef>
                <a:spcPts val="1000"/>
              </a:spcBef>
              <a:spcAft>
                <a:spcPts val="0"/>
              </a:spcAft>
              <a:buClr>
                <a:srgbClr val="B84742"/>
              </a:buClr>
              <a:buSzPts val="2400"/>
              <a:buFont typeface="Noto Sans Symbols"/>
              <a:buNone/>
            </a:pPr>
            <a:r>
              <a:t/>
            </a:r>
            <a:endParaRPr b="0" i="0" sz="2400" u="none" cap="none" strike="noStrike">
              <a:solidFill>
                <a:srgbClr val="212121"/>
              </a:solidFill>
              <a:latin typeface="Roboto Condensed"/>
              <a:ea typeface="Roboto Condensed"/>
              <a:cs typeface="Roboto Condensed"/>
              <a:sym typeface="Roboto Condensed"/>
            </a:endParaRPr>
          </a:p>
        </p:txBody>
      </p:sp>
      <p:pic>
        <p:nvPicPr>
          <p:cNvPr id="314" name="Google Shape;314;p35"/>
          <p:cNvPicPr preferRelativeResize="0"/>
          <p:nvPr/>
        </p:nvPicPr>
        <p:blipFill rotWithShape="1">
          <a:blip r:embed="rId3">
            <a:alphaModFix/>
          </a:blip>
          <a:srcRect b="0" l="0" r="0" t="0"/>
          <a:stretch/>
        </p:blipFill>
        <p:spPr>
          <a:xfrm>
            <a:off x="11406568" y="67660"/>
            <a:ext cx="575882" cy="575882"/>
          </a:xfrm>
          <a:prstGeom prst="rect">
            <a:avLst/>
          </a:prstGeom>
          <a:noFill/>
          <a:ln>
            <a:noFill/>
          </a:ln>
        </p:spPr>
      </p:pic>
      <p:sp>
        <p:nvSpPr>
          <p:cNvPr id="315" name="Google Shape;315;p35"/>
          <p:cNvSpPr/>
          <p:nvPr/>
        </p:nvSpPr>
        <p:spPr>
          <a:xfrm>
            <a:off x="6115051" y="247650"/>
            <a:ext cx="3382359" cy="1403351"/>
          </a:xfrm>
          <a:prstGeom prst="wedgeRoundRectCallout">
            <a:avLst>
              <a:gd fmla="val -117434" name="adj1"/>
              <a:gd fmla="val -35393" name="adj2"/>
              <a:gd fmla="val 16667" name="adj3"/>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2300"/>
              <a:buFont typeface="Roboto Condensed"/>
              <a:buNone/>
            </a:pPr>
            <a:r>
              <a:rPr b="1" i="0" lang="en-US" sz="2300" u="none" cap="none" strike="noStrike">
                <a:solidFill>
                  <a:srgbClr val="C00000"/>
                </a:solidFill>
                <a:latin typeface="Roboto Condensed"/>
                <a:ea typeface="Roboto Condensed"/>
                <a:cs typeface="Roboto Condensed"/>
                <a:sym typeface="Roboto Condensed"/>
              </a:rPr>
              <a:t>Reverse engineering </a:t>
            </a:r>
            <a:r>
              <a:rPr b="0" i="0" lang="en-US" sz="2300" u="none" cap="none" strike="noStrike">
                <a:solidFill>
                  <a:srgbClr val="212121"/>
                </a:solidFill>
                <a:latin typeface="Roboto Condensed"/>
                <a:ea typeface="Roboto Condensed"/>
                <a:cs typeface="Roboto Condensed"/>
                <a:sym typeface="Roboto Condensed"/>
              </a:rPr>
              <a:t>can </a:t>
            </a:r>
            <a:r>
              <a:rPr b="1" i="0" lang="en-US" sz="2300" u="none" cap="none" strike="noStrike">
                <a:solidFill>
                  <a:srgbClr val="C00000"/>
                </a:solidFill>
                <a:latin typeface="Roboto Condensed"/>
                <a:ea typeface="Roboto Condensed"/>
                <a:cs typeface="Roboto Condensed"/>
                <a:sym typeface="Roboto Condensed"/>
              </a:rPr>
              <a:t>extract design information</a:t>
            </a:r>
            <a:r>
              <a:rPr b="0" i="0" lang="en-US" sz="2300" u="none" cap="none" strike="noStrike">
                <a:solidFill>
                  <a:srgbClr val="212121"/>
                </a:solidFill>
                <a:latin typeface="Roboto Condensed"/>
                <a:ea typeface="Roboto Condensed"/>
                <a:cs typeface="Roboto Condensed"/>
                <a:sym typeface="Roboto Condensed"/>
              </a:rPr>
              <a:t> from </a:t>
            </a:r>
            <a:r>
              <a:rPr b="1" i="0" lang="en-US" sz="2300" u="none" cap="none" strike="noStrike">
                <a:solidFill>
                  <a:srgbClr val="C00000"/>
                </a:solidFill>
                <a:latin typeface="Roboto Condensed"/>
                <a:ea typeface="Roboto Condensed"/>
                <a:cs typeface="Roboto Condensed"/>
                <a:sym typeface="Roboto Condensed"/>
              </a:rPr>
              <a:t>source code</a:t>
            </a:r>
            <a:endParaRPr b="0" i="0" sz="2300" u="none" cap="none" strike="noStrike">
              <a:solidFill>
                <a:srgbClr val="212121"/>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CONTI…</a:t>
            </a:r>
            <a:endParaRPr/>
          </a:p>
        </p:txBody>
      </p:sp>
      <p:sp>
        <p:nvSpPr>
          <p:cNvPr id="106" name="Google Shape;106;p4"/>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39700" lvl="0" marL="91440" rtl="0" algn="just">
              <a:lnSpc>
                <a:spcPct val="90000"/>
              </a:lnSpc>
              <a:spcBef>
                <a:spcPts val="0"/>
              </a:spcBef>
              <a:spcAft>
                <a:spcPts val="0"/>
              </a:spcAft>
              <a:buSzPts val="2200"/>
              <a:buChar char="●"/>
            </a:pPr>
            <a:r>
              <a:rPr lang="en-US"/>
              <a:t>The team attempts to modify or remove those system requirements that cannot be implemented with COTS or in-house components. If the requirement(s) cannot be changed or deleted, conventional or object-oriented software engineering methods are applied to develop those new components that must be engineered to meet the requirement(s). But for those requirements that are addressed with available components, a different set of software engineering activities commences:</a:t>
            </a:r>
            <a:endParaRPr/>
          </a:p>
          <a:p>
            <a:pPr indent="-139700" lvl="0" marL="91440" rtl="0" algn="l">
              <a:lnSpc>
                <a:spcPct val="90000"/>
              </a:lnSpc>
              <a:spcBef>
                <a:spcPts val="1400"/>
              </a:spcBef>
              <a:spcAft>
                <a:spcPts val="0"/>
              </a:spcAft>
              <a:buSzPts val="2200"/>
              <a:buChar char="●"/>
            </a:pPr>
            <a:br>
              <a:rPr lang="en-US"/>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CONTI…</a:t>
            </a:r>
            <a:endParaRPr/>
          </a:p>
        </p:txBody>
      </p:sp>
      <p:sp>
        <p:nvSpPr>
          <p:cNvPr id="112" name="Google Shape;112;p5"/>
          <p:cNvSpPr txBox="1"/>
          <p:nvPr>
            <p:ph idx="1" type="body"/>
          </p:nvPr>
        </p:nvSpPr>
        <p:spPr>
          <a:xfrm>
            <a:off x="1024128" y="1763486"/>
            <a:ext cx="9720073" cy="4357396"/>
          </a:xfrm>
          <a:prstGeom prst="rect">
            <a:avLst/>
          </a:prstGeom>
          <a:noFill/>
          <a:ln>
            <a:noFill/>
          </a:ln>
        </p:spPr>
        <p:txBody>
          <a:bodyPr anchorCtr="0" anchor="t" bIns="45700" lIns="45700" spcFirstLastPara="1" rIns="45700" wrap="square" tIns="45700">
            <a:noAutofit/>
          </a:bodyPr>
          <a:lstStyle/>
          <a:p>
            <a:pPr indent="-139700" lvl="0" marL="91440" rtl="0" algn="just">
              <a:lnSpc>
                <a:spcPct val="90000"/>
              </a:lnSpc>
              <a:spcBef>
                <a:spcPts val="0"/>
              </a:spcBef>
              <a:spcAft>
                <a:spcPts val="0"/>
              </a:spcAft>
              <a:buSzPts val="2200"/>
              <a:buChar char="●"/>
            </a:pPr>
            <a:r>
              <a:rPr lang="en-US"/>
              <a:t>Brown and Wallnau  suggest the following possibilities</a:t>
            </a:r>
            <a:endParaRPr/>
          </a:p>
          <a:p>
            <a:pPr indent="-139700" lvl="0" marL="91440" rtl="0" algn="just">
              <a:lnSpc>
                <a:spcPct val="90000"/>
              </a:lnSpc>
              <a:spcBef>
                <a:spcPts val="1400"/>
              </a:spcBef>
              <a:spcAft>
                <a:spcPts val="0"/>
              </a:spcAft>
              <a:buSzPts val="2200"/>
              <a:buChar char="●"/>
            </a:pPr>
            <a:br>
              <a:rPr lang="en-US"/>
            </a:br>
            <a:r>
              <a:rPr lang="en-US"/>
              <a:t>• Component—a nontrivial, nearly independent, and replaceable part of a system that fulfills a clear function in the context of a well-defined architecture.</a:t>
            </a:r>
            <a:endParaRPr/>
          </a:p>
          <a:p>
            <a:pPr indent="-139700" lvl="0" marL="91440" rtl="0" algn="just">
              <a:lnSpc>
                <a:spcPct val="90000"/>
              </a:lnSpc>
              <a:spcBef>
                <a:spcPts val="1400"/>
              </a:spcBef>
              <a:spcAft>
                <a:spcPts val="0"/>
              </a:spcAft>
              <a:buSzPts val="2200"/>
              <a:buChar char="●"/>
            </a:pPr>
            <a:br>
              <a:rPr lang="en-US"/>
            </a:br>
            <a:r>
              <a:rPr lang="en-US"/>
              <a:t>• Run-time software component—a dynamic bindable package of one or more programs managed as a unit and accessed through documented interfaces that can be discovered in run time.</a:t>
            </a:r>
            <a:endParaRPr/>
          </a:p>
          <a:p>
            <a:pPr indent="-139700" lvl="0" marL="91440" rtl="0" algn="just">
              <a:lnSpc>
                <a:spcPct val="90000"/>
              </a:lnSpc>
              <a:spcBef>
                <a:spcPts val="1400"/>
              </a:spcBef>
              <a:spcAft>
                <a:spcPts val="0"/>
              </a:spcAft>
              <a:buSzPts val="2200"/>
              <a:buChar char="●"/>
            </a:pPr>
            <a:br>
              <a:rPr lang="en-US"/>
            </a:br>
            <a:r>
              <a:rPr lang="en-US"/>
              <a:t>• Software component—a unit of composition with contractually specified and explicit context dependencies only.</a:t>
            </a:r>
            <a:endParaRPr/>
          </a:p>
          <a:p>
            <a:pPr indent="-139700" lvl="0" marL="91440" rtl="0" algn="just">
              <a:lnSpc>
                <a:spcPct val="90000"/>
              </a:lnSpc>
              <a:spcBef>
                <a:spcPts val="1400"/>
              </a:spcBef>
              <a:spcAft>
                <a:spcPts val="0"/>
              </a:spcAft>
              <a:buSzPts val="2200"/>
              <a:buChar char="●"/>
            </a:pPr>
            <a:br>
              <a:rPr lang="en-US"/>
            </a:br>
            <a:r>
              <a:rPr lang="en-US"/>
              <a:t>• Business component—the software implementation of an “autonomous” business concept or business process.</a:t>
            </a:r>
            <a:endParaRPr/>
          </a:p>
          <a:p>
            <a:pPr indent="0" lvl="0" marL="91440" rtl="0" algn="l">
              <a:lnSpc>
                <a:spcPct val="120000"/>
              </a:lnSpc>
              <a:spcBef>
                <a:spcPts val="400"/>
              </a:spcBef>
              <a:spcAft>
                <a:spcPts val="0"/>
              </a:spcAft>
              <a:buSzPts val="1800"/>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CONTI…</a:t>
            </a:r>
            <a:endParaRPr/>
          </a:p>
        </p:txBody>
      </p:sp>
      <p:sp>
        <p:nvSpPr>
          <p:cNvPr id="118" name="Google Shape;118;p6"/>
          <p:cNvSpPr txBox="1"/>
          <p:nvPr>
            <p:ph idx="1" type="body"/>
          </p:nvPr>
        </p:nvSpPr>
        <p:spPr>
          <a:xfrm>
            <a:off x="1024128" y="1996751"/>
            <a:ext cx="9720073" cy="4572000"/>
          </a:xfrm>
          <a:prstGeom prst="rect">
            <a:avLst/>
          </a:prstGeom>
          <a:noFill/>
          <a:ln>
            <a:noFill/>
          </a:ln>
        </p:spPr>
        <p:txBody>
          <a:bodyPr anchorCtr="0" anchor="t" bIns="45700" lIns="45700" spcFirstLastPara="1" rIns="45700" wrap="square" tIns="45700">
            <a:normAutofit fontScale="32500"/>
          </a:bodyPr>
          <a:lstStyle/>
          <a:p>
            <a:pPr indent="-92868" lvl="0" marL="91440" rtl="0" algn="just">
              <a:lnSpc>
                <a:spcPct val="110000"/>
              </a:lnSpc>
              <a:spcBef>
                <a:spcPts val="0"/>
              </a:spcBef>
              <a:spcAft>
                <a:spcPts val="0"/>
              </a:spcAft>
              <a:buSzPct val="100000"/>
              <a:buChar char="●"/>
            </a:pPr>
            <a:r>
              <a:rPr lang="en-US" sz="4500"/>
              <a:t>In addition to these descriptions, software components can also be characterized based on their use in the CBSE process. In addition to COTS components, the CBSE process yields:</a:t>
            </a:r>
            <a:endParaRPr/>
          </a:p>
          <a:p>
            <a:pPr indent="-92868" lvl="0" marL="91440" rtl="0" algn="just">
              <a:lnSpc>
                <a:spcPct val="110000"/>
              </a:lnSpc>
              <a:spcBef>
                <a:spcPts val="400"/>
              </a:spcBef>
              <a:spcAft>
                <a:spcPts val="0"/>
              </a:spcAft>
              <a:buSzPct val="100000"/>
              <a:buChar char="●"/>
            </a:pPr>
            <a:br>
              <a:rPr lang="en-US" sz="4500"/>
            </a:br>
            <a:r>
              <a:rPr lang="en-US" sz="4500"/>
              <a:t>• </a:t>
            </a:r>
            <a:r>
              <a:rPr b="1" lang="en-US" sz="4500"/>
              <a:t>Qualified components</a:t>
            </a:r>
            <a:r>
              <a:rPr lang="en-US" sz="4500"/>
              <a:t>—assessed by software engineers to ensure that not only functionality, but performance, reliability, usability, and other quality factors conform to the requirements of the system or product to be  built.</a:t>
            </a:r>
            <a:endParaRPr/>
          </a:p>
          <a:p>
            <a:pPr indent="-92868" lvl="0" marL="91440" rtl="0" algn="just">
              <a:lnSpc>
                <a:spcPct val="110000"/>
              </a:lnSpc>
              <a:spcBef>
                <a:spcPts val="400"/>
              </a:spcBef>
              <a:spcAft>
                <a:spcPts val="0"/>
              </a:spcAft>
              <a:buSzPct val="100000"/>
              <a:buChar char="●"/>
            </a:pPr>
            <a:r>
              <a:rPr lang="en-US" sz="4500"/>
              <a:t>• </a:t>
            </a:r>
            <a:r>
              <a:rPr b="1" lang="en-US" sz="4500"/>
              <a:t>Adapted components</a:t>
            </a:r>
            <a:r>
              <a:rPr lang="en-US" sz="4500"/>
              <a:t>—adapted to modify (also called mask or wrap) [BRO96] unwanted or undesirable characteristics.</a:t>
            </a:r>
            <a:endParaRPr/>
          </a:p>
          <a:p>
            <a:pPr indent="-92868" lvl="0" marL="91440" rtl="0" algn="just">
              <a:lnSpc>
                <a:spcPct val="110000"/>
              </a:lnSpc>
              <a:spcBef>
                <a:spcPts val="400"/>
              </a:spcBef>
              <a:spcAft>
                <a:spcPts val="0"/>
              </a:spcAft>
              <a:buSzPct val="100000"/>
              <a:buChar char="●"/>
            </a:pPr>
            <a:br>
              <a:rPr lang="en-US" sz="4500"/>
            </a:br>
            <a:r>
              <a:rPr lang="en-US" sz="4500"/>
              <a:t>• </a:t>
            </a:r>
            <a:r>
              <a:rPr b="1" lang="en-US" sz="4500"/>
              <a:t>Assembled components</a:t>
            </a:r>
            <a:r>
              <a:rPr lang="en-US" sz="4500"/>
              <a:t>—integrated into an architectural style and interconnected with an appropriate infrastructure that allows the components to be coordinated and managed effectively.</a:t>
            </a:r>
            <a:endParaRPr/>
          </a:p>
          <a:p>
            <a:pPr indent="-92868" lvl="0" marL="91440" rtl="0" algn="just">
              <a:lnSpc>
                <a:spcPct val="110000"/>
              </a:lnSpc>
              <a:spcBef>
                <a:spcPts val="400"/>
              </a:spcBef>
              <a:spcAft>
                <a:spcPts val="0"/>
              </a:spcAft>
              <a:buSzPct val="100000"/>
              <a:buChar char="●"/>
            </a:pPr>
            <a:br>
              <a:rPr lang="en-US" sz="4500"/>
            </a:br>
            <a:r>
              <a:rPr lang="en-US" sz="4500"/>
              <a:t>• </a:t>
            </a:r>
            <a:r>
              <a:rPr b="1" lang="en-US" sz="4500"/>
              <a:t>Updated components</a:t>
            </a:r>
            <a:r>
              <a:rPr lang="en-US" sz="4500"/>
              <a:t>—replacing existing software as new versions of components become available.</a:t>
            </a:r>
            <a:endParaRPr/>
          </a:p>
          <a:p>
            <a:pPr indent="-92868" lvl="0" marL="91440" rtl="0" algn="just">
              <a:lnSpc>
                <a:spcPct val="110000"/>
              </a:lnSpc>
              <a:spcBef>
                <a:spcPts val="400"/>
              </a:spcBef>
              <a:spcAft>
                <a:spcPts val="0"/>
              </a:spcAft>
              <a:buSzPct val="100000"/>
              <a:buChar char="●"/>
            </a:pPr>
            <a:br>
              <a:rPr lang="en-US" sz="4500"/>
            </a:br>
            <a:r>
              <a:rPr lang="en-US" sz="4500"/>
              <a:t>Because CBSE is an evolving discipline, it is unlikely that a unifying definition will emerge in the near term.</a:t>
            </a:r>
            <a:endParaRPr/>
          </a:p>
          <a:p>
            <a:pPr indent="-35559" lvl="0" marL="91440" rtl="0" algn="l">
              <a:lnSpc>
                <a:spcPct val="90000"/>
              </a:lnSpc>
              <a:spcBef>
                <a:spcPts val="400"/>
              </a:spcBef>
              <a:spcAft>
                <a:spcPts val="0"/>
              </a:spcAft>
              <a:buSzPct val="91666"/>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THE</a:t>
            </a:r>
            <a:r>
              <a:rPr lang="en-US"/>
              <a:t> CBSE </a:t>
            </a:r>
            <a:r>
              <a:rPr lang="en-US"/>
              <a:t>PROCESS	</a:t>
            </a:r>
            <a:endParaRPr/>
          </a:p>
        </p:txBody>
      </p:sp>
      <p:sp>
        <p:nvSpPr>
          <p:cNvPr id="124" name="Google Shape;124;p7"/>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fontScale="85000" lnSpcReduction="10000"/>
          </a:bodyPr>
          <a:lstStyle/>
          <a:p>
            <a:pPr indent="-118745" lvl="0" marL="91440" rtl="0" algn="just">
              <a:lnSpc>
                <a:spcPct val="90000"/>
              </a:lnSpc>
              <a:spcBef>
                <a:spcPts val="0"/>
              </a:spcBef>
              <a:spcAft>
                <a:spcPts val="0"/>
              </a:spcAft>
              <a:buSzPct val="91666"/>
              <a:buChar char="●"/>
            </a:pPr>
            <a:r>
              <a:rPr lang="en-US"/>
              <a:t>A “component-based development model” was used to illustrate how a library of reusable “candidate components” can be integrated into a typical evolutionary process model. The CBSE process, however, must be characterized in a manner that not only identifies candidate components but also qualifies each component’s interface, adapts components to remove architectural mismatches, assembles components into a selected architectural style, and updates components as requirements for the system change .</a:t>
            </a:r>
            <a:endParaRPr/>
          </a:p>
          <a:p>
            <a:pPr indent="0" lvl="0" marL="91440" rtl="0" algn="just">
              <a:lnSpc>
                <a:spcPct val="90000"/>
              </a:lnSpc>
              <a:spcBef>
                <a:spcPts val="400"/>
              </a:spcBef>
              <a:spcAft>
                <a:spcPts val="0"/>
              </a:spcAft>
              <a:buSzPct val="91666"/>
              <a:buNone/>
            </a:pPr>
            <a:r>
              <a:t/>
            </a:r>
            <a:endParaRPr/>
          </a:p>
          <a:p>
            <a:pPr indent="-118745" lvl="0" marL="91440" rtl="0" algn="just">
              <a:lnSpc>
                <a:spcPct val="90000"/>
              </a:lnSpc>
              <a:spcBef>
                <a:spcPts val="400"/>
              </a:spcBef>
              <a:spcAft>
                <a:spcPts val="0"/>
              </a:spcAft>
              <a:buSzPct val="91666"/>
              <a:buChar char="●"/>
            </a:pPr>
            <a:r>
              <a:rPr lang="en-US"/>
              <a:t>The process model for component-based software engineering emphasizes parallel tracks in which domain engineering occurs concurrently with component-based development. Domain engineering performs the work required to establish a set of software components that can be reused by the software engineer. These components are then transported across a “boundary” that separates domain engineering from component-based development.</a:t>
            </a:r>
            <a:br>
              <a:rPr lang="en-US"/>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CONTI…</a:t>
            </a:r>
            <a:endParaRPr/>
          </a:p>
        </p:txBody>
      </p:sp>
      <p:sp>
        <p:nvSpPr>
          <p:cNvPr id="130" name="Google Shape;130;p8"/>
          <p:cNvSpPr txBox="1"/>
          <p:nvPr>
            <p:ph idx="1" type="body"/>
          </p:nvPr>
        </p:nvSpPr>
        <p:spPr>
          <a:xfrm>
            <a:off x="1024127" y="2286000"/>
            <a:ext cx="4754880" cy="4023360"/>
          </a:xfrm>
          <a:prstGeom prst="rect">
            <a:avLst/>
          </a:prstGeom>
          <a:noFill/>
          <a:ln>
            <a:noFill/>
          </a:ln>
        </p:spPr>
        <p:txBody>
          <a:bodyPr anchorCtr="0" anchor="t" bIns="45700" lIns="45700" spcFirstLastPara="1" rIns="45700" wrap="square" tIns="45700">
            <a:normAutofit fontScale="77500" lnSpcReduction="20000"/>
          </a:bodyPr>
          <a:lstStyle/>
          <a:p>
            <a:pPr indent="-118110" lvl="0" marL="91440" rtl="0" algn="just">
              <a:lnSpc>
                <a:spcPct val="90000"/>
              </a:lnSpc>
              <a:spcBef>
                <a:spcPts val="0"/>
              </a:spcBef>
              <a:spcAft>
                <a:spcPts val="0"/>
              </a:spcAft>
              <a:buSzPct val="100000"/>
              <a:buChar char="●"/>
            </a:pPr>
            <a:r>
              <a:rPr lang="en-US" sz="2400"/>
              <a:t>Figure  illustrates a typical process model that explicitly accommodates CBSE . Domain engineering creates a model of the application domain that is used as a basis for analyzing user requirements in the software engineering flow. A generic software architecture (and corresponding structure points,  provide input for the design of the application. Finally, after reusable components have been purchased, selected from existing libraries, or constructed (as part of domain engineering), they are made available to software engineers during component-based development.</a:t>
            </a:r>
            <a:endParaRPr/>
          </a:p>
          <a:p>
            <a:pPr indent="0" lvl="0" marL="91440" rtl="0" algn="l">
              <a:lnSpc>
                <a:spcPct val="90000"/>
              </a:lnSpc>
              <a:spcBef>
                <a:spcPts val="1400"/>
              </a:spcBef>
              <a:spcAft>
                <a:spcPts val="0"/>
              </a:spcAft>
              <a:buNone/>
            </a:pPr>
            <a:br>
              <a:rPr b="0" i="0" lang="en-US">
                <a:solidFill>
                  <a:srgbClr val="828282"/>
                </a:solidFill>
                <a:latin typeface="Oi"/>
                <a:ea typeface="Oi"/>
                <a:cs typeface="Oi"/>
                <a:sym typeface="Oi"/>
              </a:rPr>
            </a:br>
            <a:endParaRPr/>
          </a:p>
        </p:txBody>
      </p:sp>
      <p:sp>
        <p:nvSpPr>
          <p:cNvPr id="131" name="Google Shape;131;p8"/>
          <p:cNvSpPr txBox="1"/>
          <p:nvPr>
            <p:ph idx="2" type="body"/>
          </p:nvPr>
        </p:nvSpPr>
        <p:spPr>
          <a:xfrm>
            <a:off x="5989320" y="2286000"/>
            <a:ext cx="4754880" cy="4023360"/>
          </a:xfrm>
          <a:prstGeom prst="rect">
            <a:avLst/>
          </a:prstGeom>
          <a:noFill/>
          <a:ln>
            <a:noFill/>
          </a:ln>
        </p:spPr>
        <p:txBody>
          <a:bodyPr anchorCtr="0" anchor="t" bIns="45700" lIns="45700" spcFirstLastPara="1" rIns="45700" wrap="square" tIns="45700">
            <a:normAutofit/>
          </a:bodyPr>
          <a:lstStyle/>
          <a:p>
            <a:pPr indent="0" lvl="0" marL="91440" rtl="0" algn="l">
              <a:lnSpc>
                <a:spcPct val="90000"/>
              </a:lnSpc>
              <a:spcBef>
                <a:spcPts val="0"/>
              </a:spcBef>
              <a:spcAft>
                <a:spcPts val="0"/>
              </a:spcAft>
              <a:buSzPts val="2200"/>
              <a:buNone/>
            </a:pPr>
            <a:r>
              <a:t/>
            </a:r>
            <a:endParaRPr/>
          </a:p>
        </p:txBody>
      </p:sp>
      <p:pic>
        <p:nvPicPr>
          <p:cNvPr id="132" name="Google Shape;132;p8"/>
          <p:cNvPicPr preferRelativeResize="0"/>
          <p:nvPr/>
        </p:nvPicPr>
        <p:blipFill rotWithShape="1">
          <a:blip r:embed="rId3">
            <a:alphaModFix/>
          </a:blip>
          <a:srcRect b="0" l="0" r="0" t="0"/>
          <a:stretch/>
        </p:blipFill>
        <p:spPr>
          <a:xfrm>
            <a:off x="5989320" y="2084832"/>
            <a:ext cx="5691673" cy="40827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n-US"/>
              <a:t>DOMAIN ENGINEERING</a:t>
            </a:r>
            <a:endParaRPr/>
          </a:p>
        </p:txBody>
      </p:sp>
      <p:sp>
        <p:nvSpPr>
          <p:cNvPr id="138" name="Google Shape;138;p9"/>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p>
            <a:pPr indent="-127000" lvl="0" marL="91440" rtl="0" algn="just">
              <a:lnSpc>
                <a:spcPct val="70000"/>
              </a:lnSpc>
              <a:spcBef>
                <a:spcPts val="0"/>
              </a:spcBef>
              <a:spcAft>
                <a:spcPts val="0"/>
              </a:spcAft>
              <a:buSzPts val="2000"/>
              <a:buChar char="●"/>
            </a:pPr>
            <a:r>
              <a:rPr lang="en-US" sz="2000"/>
              <a:t>The intent of domain engineering is to identify, construct, catalog, and disseminate a set of software components that have applicability to existing and future software in a particular application domain. The overall goal is to establish mechanisms that enable software engineers to share these components—to reuse them—during work on new and existing systems.</a:t>
            </a:r>
            <a:endParaRPr/>
          </a:p>
          <a:p>
            <a:pPr indent="-127000" lvl="0" marL="91440" rtl="0" algn="just">
              <a:lnSpc>
                <a:spcPct val="70000"/>
              </a:lnSpc>
              <a:spcBef>
                <a:spcPts val="1400"/>
              </a:spcBef>
              <a:spcAft>
                <a:spcPts val="0"/>
              </a:spcAft>
              <a:buSzPts val="2000"/>
              <a:buChar char="●"/>
            </a:pPr>
            <a:br>
              <a:rPr lang="en-US" sz="2000"/>
            </a:br>
            <a:r>
              <a:rPr lang="en-US" sz="2000"/>
              <a:t>Domain engineering includes three major activities—</a:t>
            </a:r>
            <a:r>
              <a:rPr b="1" lang="en-US" sz="2000"/>
              <a:t>analysis</a:t>
            </a:r>
            <a:r>
              <a:rPr lang="en-US" sz="2000"/>
              <a:t>, </a:t>
            </a:r>
            <a:r>
              <a:rPr b="1" lang="en-US" sz="2000"/>
              <a:t>construction</a:t>
            </a:r>
            <a:r>
              <a:rPr lang="en-US" sz="2000"/>
              <a:t>, and </a:t>
            </a:r>
            <a:r>
              <a:rPr b="1" lang="en-US" sz="2000"/>
              <a:t>dissemination</a:t>
            </a:r>
            <a:r>
              <a:rPr lang="en-US" sz="2000"/>
              <a:t>. It can be argued that “reuse will disappear, not by elimination, but by integration” into the fabric of software engineering practice . As greater emphasis is placed on reuse, some believe that domain engineering will become as important as software engineering over the next decade.</a:t>
            </a:r>
            <a:endParaRPr/>
          </a:p>
          <a:p>
            <a:pPr indent="0" lvl="0" marL="91440" rtl="0" algn="l">
              <a:lnSpc>
                <a:spcPct val="90000"/>
              </a:lnSpc>
              <a:spcBef>
                <a:spcPts val="1400"/>
              </a:spcBef>
              <a:spcAft>
                <a:spcPts val="0"/>
              </a:spcAft>
              <a:buSzPts val="22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2022-03-23T08:44:27Z</dcterms:created>
  <dc:creator>Ankit Kharwar</dc:creator>
</cp:coreProperties>
</file>