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4401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4536">
          <p15:clr>
            <a:srgbClr val="A4A3A4"/>
          </p15:clr>
        </p15:guide>
      </p15:sldGuideLst>
    </p:ext>
    <p:ext uri="GoogleSlidesCustomDataVersion2">
      <go:slidesCustomData xmlns:go="http://customooxmlschemas.google.com/" r:id="rId41" roundtripDataSignature="AMtx7mgokgvdl0sCo8RUtyCxOUdgQagW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CA6494-C078-424A-8CAA-287DE6BE8397}">
  <a:tblStyle styleId="{9CCA6494-C078-424A-8CAA-287DE6BE8397}" styleName="Table_0">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 styleId="{F097D608-9338-495D-9EBA-E604F05951AB}"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5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33e13d882_0_0: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33e13d88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433e13d88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33e13d882_0_6: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33e13d88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433e13d882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33e13d882_0_12: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33e13d88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433e13d882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33e13d882_0_18: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33e13d882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433e13d882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5: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6: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7: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9: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0: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1: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71450" y="685800"/>
            <a:ext cx="72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080137" y="2130429"/>
            <a:ext cx="1224153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2160271" y="3886200"/>
            <a:ext cx="10081262"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4937920" y="-2617627"/>
            <a:ext cx="4525963" cy="1296162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9135747" y="1580201"/>
            <a:ext cx="5851525" cy="324040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2534922" y="-1540189"/>
            <a:ext cx="5851525" cy="948118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720091" y="1600203"/>
            <a:ext cx="12961622"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5"/>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1137645" y="4406904"/>
            <a:ext cx="1224153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1137645" y="2906716"/>
            <a:ext cx="1224153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6"/>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720092" y="1600203"/>
            <a:ext cx="6360795"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7"/>
          <p:cNvSpPr txBox="1"/>
          <p:nvPr>
            <p:ph idx="2" type="body"/>
          </p:nvPr>
        </p:nvSpPr>
        <p:spPr>
          <a:xfrm>
            <a:off x="7320917" y="1600203"/>
            <a:ext cx="6360795"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7"/>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720090" y="1535113"/>
            <a:ext cx="6363296"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8"/>
          <p:cNvSpPr txBox="1"/>
          <p:nvPr>
            <p:ph idx="2" type="body"/>
          </p:nvPr>
        </p:nvSpPr>
        <p:spPr>
          <a:xfrm>
            <a:off x="720090" y="2174875"/>
            <a:ext cx="6363296"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8"/>
          <p:cNvSpPr txBox="1"/>
          <p:nvPr>
            <p:ph idx="3" type="body"/>
          </p:nvPr>
        </p:nvSpPr>
        <p:spPr>
          <a:xfrm>
            <a:off x="7315914" y="1535113"/>
            <a:ext cx="636579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8"/>
          <p:cNvSpPr txBox="1"/>
          <p:nvPr>
            <p:ph idx="4" type="body"/>
          </p:nvPr>
        </p:nvSpPr>
        <p:spPr>
          <a:xfrm>
            <a:off x="7315914" y="2174875"/>
            <a:ext cx="636579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8"/>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720094" y="273051"/>
            <a:ext cx="473809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630704" y="273054"/>
            <a:ext cx="8051006"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720094" y="1435103"/>
            <a:ext cx="473809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2822854" y="4800600"/>
            <a:ext cx="864108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2822854" y="612775"/>
            <a:ext cx="8641080" cy="4114800"/>
          </a:xfrm>
          <a:prstGeom prst="rect">
            <a:avLst/>
          </a:prstGeom>
          <a:noFill/>
          <a:ln>
            <a:noFill/>
          </a:ln>
        </p:spPr>
      </p:sp>
      <p:sp>
        <p:nvSpPr>
          <p:cNvPr id="68" name="Google Shape;68;p41"/>
          <p:cNvSpPr txBox="1"/>
          <p:nvPr>
            <p:ph idx="1" type="body"/>
          </p:nvPr>
        </p:nvSpPr>
        <p:spPr>
          <a:xfrm>
            <a:off x="2822854" y="5367338"/>
            <a:ext cx="864108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720091" y="274638"/>
            <a:ext cx="12961622"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720091" y="1600203"/>
            <a:ext cx="12961622"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720091" y="6356354"/>
            <a:ext cx="336042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920617" y="6356354"/>
            <a:ext cx="456057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10321291" y="6356354"/>
            <a:ext cx="336042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080137" y="2130429"/>
            <a:ext cx="1224153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b="1" lang="en-IN" sz="9600"/>
              <a:t>Unit 5</a:t>
            </a:r>
            <a:br>
              <a:rPr b="1" lang="en-IN" sz="9600"/>
            </a:br>
            <a:r>
              <a:rPr b="1" lang="en-IN" sz="9600"/>
              <a:t>Coding and</a:t>
            </a:r>
            <a:br>
              <a:rPr b="1" lang="en-IN" sz="9600"/>
            </a:br>
            <a:r>
              <a:rPr b="1" lang="en-IN" sz="9600"/>
              <a:t>Unit Testing</a:t>
            </a:r>
            <a:endParaRPr b="1" sz="9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64" name="Google Shape;164;p10"/>
          <p:cNvSpPr txBox="1"/>
          <p:nvPr>
            <p:ph idx="1" type="body"/>
          </p:nvPr>
        </p:nvSpPr>
        <p:spPr>
          <a:xfrm>
            <a:off x="288136" y="836712"/>
            <a:ext cx="13825532" cy="597972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Various commands that are performed by the programmer on the repository are – </a:t>
            </a:r>
            <a:endParaRPr/>
          </a:p>
          <a:p>
            <a:pPr indent="-285750" lvl="1" marL="742950" rtl="0" algn="just">
              <a:spcBef>
                <a:spcPts val="480"/>
              </a:spcBef>
              <a:spcAft>
                <a:spcPts val="0"/>
              </a:spcAft>
              <a:buClr>
                <a:schemeClr val="dk1"/>
              </a:buClr>
              <a:buSzPts val="2400"/>
              <a:buChar char="–"/>
            </a:pPr>
            <a:r>
              <a:rPr b="1" lang="en-IN" sz="2400"/>
              <a:t>Get a local copy: </a:t>
            </a:r>
            <a:r>
              <a:rPr lang="en-IN" sz="2400"/>
              <a:t>The local copy of the repository is obtained by the programmer and programmer often works on it. Making local copy is called checkout.</a:t>
            </a:r>
            <a:endParaRPr/>
          </a:p>
          <a:p>
            <a:pPr indent="-285750" lvl="1" marL="742950" rtl="0" algn="just">
              <a:spcBef>
                <a:spcPts val="480"/>
              </a:spcBef>
              <a:spcAft>
                <a:spcPts val="0"/>
              </a:spcAft>
              <a:buClr>
                <a:schemeClr val="dk1"/>
              </a:buClr>
              <a:buSzPts val="2400"/>
              <a:buChar char="–"/>
            </a:pPr>
            <a:r>
              <a:rPr b="1" lang="en-IN" sz="2400"/>
              <a:t>Make changes in the file: </a:t>
            </a:r>
            <a:r>
              <a:rPr lang="en-IN" sz="2400"/>
              <a:t>The changes are made in the local copy of the file. These changes are then committed back in the repository. This operation is referred check in.</a:t>
            </a:r>
            <a:endParaRPr/>
          </a:p>
          <a:p>
            <a:pPr indent="-285750" lvl="1" marL="742950" rtl="0" algn="just">
              <a:spcBef>
                <a:spcPts val="480"/>
              </a:spcBef>
              <a:spcAft>
                <a:spcPts val="0"/>
              </a:spcAft>
              <a:buClr>
                <a:schemeClr val="dk1"/>
              </a:buClr>
              <a:buSzPts val="2400"/>
              <a:buChar char="–"/>
            </a:pPr>
            <a:r>
              <a:rPr b="1" lang="en-IN" sz="2400"/>
              <a:t>Update local copy: </a:t>
            </a:r>
            <a:r>
              <a:rPr lang="en-IN" sz="2400"/>
              <a:t>Changes made in the local copy are not reflected in the local copy of the repository. Hence using the update command these changes are updated.</a:t>
            </a:r>
            <a:endParaRPr/>
          </a:p>
          <a:p>
            <a:pPr indent="-285750" lvl="1" marL="742950" rtl="0" algn="just">
              <a:spcBef>
                <a:spcPts val="480"/>
              </a:spcBef>
              <a:spcAft>
                <a:spcPts val="0"/>
              </a:spcAft>
              <a:buClr>
                <a:schemeClr val="dk1"/>
              </a:buClr>
              <a:buSzPts val="2400"/>
              <a:buChar char="–"/>
            </a:pPr>
            <a:r>
              <a:rPr b="1" lang="en-IN" sz="2400"/>
              <a:t>Get report: </a:t>
            </a:r>
            <a:r>
              <a:rPr lang="en-IN" sz="2400"/>
              <a:t>A detailed report on the evolution made can be obtained. E.g. the report containing the old data and corresponding changes made, reasons for the changes, corresponding files in which these changes must be reflected and so on.</a:t>
            </a:r>
            <a:endParaRPr/>
          </a:p>
          <a:p>
            <a:pPr indent="-342900" lvl="0" marL="342900" rtl="0" algn="just">
              <a:spcBef>
                <a:spcPts val="560"/>
              </a:spcBef>
              <a:spcAft>
                <a:spcPts val="0"/>
              </a:spcAft>
              <a:buClr>
                <a:schemeClr val="dk1"/>
              </a:buClr>
              <a:buSzPts val="2800"/>
              <a:buChar char="•"/>
            </a:pPr>
            <a:r>
              <a:rPr lang="en-IN" sz="2800"/>
              <a:t>After making these changes, these changes must be available to all the team members of the project.</a:t>
            </a:r>
            <a:endParaRPr/>
          </a:p>
          <a:p>
            <a:pPr indent="-342900" lvl="0" marL="342900" rtl="0" algn="just">
              <a:spcBef>
                <a:spcPts val="560"/>
              </a:spcBef>
              <a:spcAft>
                <a:spcPts val="0"/>
              </a:spcAft>
              <a:buClr>
                <a:schemeClr val="dk1"/>
              </a:buClr>
              <a:buSzPts val="2800"/>
              <a:buChar char="•"/>
            </a:pPr>
            <a:r>
              <a:rPr lang="en-IN" sz="2800"/>
              <a:t>If two persons try to  access the same file at a time, then it creates the conflicts. These conflicts must be solved manually.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5.5 Unit Testing</a:t>
            </a:r>
            <a:endParaRPr b="1"/>
          </a:p>
        </p:txBody>
      </p:sp>
      <p:sp>
        <p:nvSpPr>
          <p:cNvPr id="171" name="Google Shape;171;p11"/>
          <p:cNvSpPr txBox="1"/>
          <p:nvPr>
            <p:ph idx="1" type="body"/>
          </p:nvPr>
        </p:nvSpPr>
        <p:spPr>
          <a:xfrm>
            <a:off x="288136" y="836712"/>
            <a:ext cx="13825500" cy="5979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In unit testing the individual components are tested independently to ensure their quality.</a:t>
            </a:r>
            <a:endParaRPr/>
          </a:p>
          <a:p>
            <a:pPr indent="-342900" lvl="0" marL="342900" rtl="0" algn="just">
              <a:spcBef>
                <a:spcPts val="480"/>
              </a:spcBef>
              <a:spcAft>
                <a:spcPts val="0"/>
              </a:spcAft>
              <a:buClr>
                <a:schemeClr val="dk1"/>
              </a:buClr>
              <a:buSzPts val="2400"/>
              <a:buChar char="•"/>
            </a:pPr>
            <a:r>
              <a:rPr lang="en-IN" sz="2400"/>
              <a:t>The focus is to uncover the errors in design and implementation.</a:t>
            </a:r>
            <a:endParaRPr/>
          </a:p>
          <a:p>
            <a:pPr indent="-342900" lvl="0" marL="342900" rtl="0" algn="just">
              <a:spcBef>
                <a:spcPts val="480"/>
              </a:spcBef>
              <a:spcAft>
                <a:spcPts val="0"/>
              </a:spcAft>
              <a:buClr>
                <a:schemeClr val="dk1"/>
              </a:buClr>
              <a:buSzPts val="2400"/>
              <a:buChar char="•"/>
            </a:pPr>
            <a:r>
              <a:rPr lang="en-IN" sz="2400"/>
              <a:t>The various tests that are conducted during the unit test are described as below:</a:t>
            </a:r>
            <a:endParaRPr/>
          </a:p>
          <a:p>
            <a:pPr indent="-285750" lvl="1" marL="742950" rtl="0" algn="just">
              <a:spcBef>
                <a:spcPts val="440"/>
              </a:spcBef>
              <a:spcAft>
                <a:spcPts val="0"/>
              </a:spcAft>
              <a:buClr>
                <a:schemeClr val="dk1"/>
              </a:buClr>
              <a:buSzPts val="2200"/>
              <a:buChar char="–"/>
            </a:pPr>
            <a:r>
              <a:rPr lang="en-IN" sz="2200"/>
              <a:t>Module interfaces are tested for proper information flow in and out of the program.</a:t>
            </a:r>
            <a:endParaRPr/>
          </a:p>
          <a:p>
            <a:pPr indent="-285750" lvl="1" marL="742950" rtl="0" algn="just">
              <a:spcBef>
                <a:spcPts val="440"/>
              </a:spcBef>
              <a:spcAft>
                <a:spcPts val="0"/>
              </a:spcAft>
              <a:buClr>
                <a:schemeClr val="dk1"/>
              </a:buClr>
              <a:buSzPts val="2200"/>
              <a:buChar char="–"/>
            </a:pPr>
            <a:r>
              <a:rPr lang="en-IN" sz="2200"/>
              <a:t>Local data are examined to ensure that integrity is maintained.</a:t>
            </a:r>
            <a:endParaRPr/>
          </a:p>
          <a:p>
            <a:pPr indent="-285750" lvl="1" marL="742950" rtl="0" algn="just">
              <a:spcBef>
                <a:spcPts val="440"/>
              </a:spcBef>
              <a:spcAft>
                <a:spcPts val="0"/>
              </a:spcAft>
              <a:buClr>
                <a:schemeClr val="dk1"/>
              </a:buClr>
              <a:buSzPts val="2200"/>
              <a:buChar char="–"/>
            </a:pPr>
            <a:r>
              <a:rPr lang="en-IN" sz="2200"/>
              <a:t>Boundary conditions are tested to ensure that the module operates properly at boundaries established to limit or restrict processing.</a:t>
            </a:r>
            <a:endParaRPr/>
          </a:p>
          <a:p>
            <a:pPr indent="-285750" lvl="1" marL="742950" rtl="0" algn="just">
              <a:spcBef>
                <a:spcPts val="440"/>
              </a:spcBef>
              <a:spcAft>
                <a:spcPts val="0"/>
              </a:spcAft>
              <a:buClr>
                <a:schemeClr val="dk1"/>
              </a:buClr>
              <a:buSzPts val="2200"/>
              <a:buChar char="–"/>
            </a:pPr>
            <a:r>
              <a:rPr lang="en-IN" sz="2200"/>
              <a:t>All the basis (independent) paths are tested for ensuring that all statements in the module have been executed only once.</a:t>
            </a:r>
            <a:endParaRPr/>
          </a:p>
          <a:p>
            <a:pPr indent="-285750" lvl="1" marL="742950" rtl="0" algn="just">
              <a:spcBef>
                <a:spcPts val="440"/>
              </a:spcBef>
              <a:spcAft>
                <a:spcPts val="0"/>
              </a:spcAft>
              <a:buClr>
                <a:schemeClr val="dk1"/>
              </a:buClr>
              <a:buSzPts val="2200"/>
              <a:buChar char="–"/>
            </a:pPr>
            <a:r>
              <a:rPr lang="en-IN" sz="2200"/>
              <a:t>All error handling paths should be tested.</a:t>
            </a:r>
            <a:endParaRPr/>
          </a:p>
          <a:p>
            <a:pPr indent="0" lvl="0" marL="0" rtl="0" algn="just">
              <a:spcBef>
                <a:spcPts val="520"/>
              </a:spcBef>
              <a:spcAft>
                <a:spcPts val="0"/>
              </a:spcAft>
              <a:buClr>
                <a:schemeClr val="dk1"/>
              </a:buClr>
              <a:buSzPts val="2600"/>
              <a:buNone/>
            </a:pPr>
            <a:r>
              <a:t/>
            </a:r>
            <a:endParaRPr sz="2600"/>
          </a:p>
          <a:p>
            <a:pPr indent="-146050" lvl="1" marL="742950" rtl="0" algn="just">
              <a:spcBef>
                <a:spcPts val="440"/>
              </a:spcBef>
              <a:spcAft>
                <a:spcPts val="0"/>
              </a:spcAft>
              <a:buClr>
                <a:schemeClr val="dk1"/>
              </a:buClr>
              <a:buSzPts val="2200"/>
              <a:buNone/>
            </a:pPr>
            <a:r>
              <a:t/>
            </a:r>
            <a:endParaRPr sz="2200"/>
          </a:p>
        </p:txBody>
      </p:sp>
      <p:grpSp>
        <p:nvGrpSpPr>
          <p:cNvPr id="172" name="Google Shape;172;p11"/>
          <p:cNvGrpSpPr/>
          <p:nvPr/>
        </p:nvGrpSpPr>
        <p:grpSpPr>
          <a:xfrm>
            <a:off x="7848972" y="4365104"/>
            <a:ext cx="5904656" cy="2160240"/>
            <a:chOff x="6768852" y="4365104"/>
            <a:chExt cx="5904656" cy="2160240"/>
          </a:xfrm>
        </p:grpSpPr>
        <p:sp>
          <p:nvSpPr>
            <p:cNvPr id="173" name="Google Shape;173;p11"/>
            <p:cNvSpPr txBox="1"/>
            <p:nvPr/>
          </p:nvSpPr>
          <p:spPr>
            <a:xfrm>
              <a:off x="6768852" y="5939988"/>
              <a:ext cx="1368152"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Module</a:t>
              </a:r>
              <a:endParaRPr sz="1800">
                <a:solidFill>
                  <a:schemeClr val="dk1"/>
                </a:solidFill>
                <a:latin typeface="Calibri"/>
                <a:ea typeface="Calibri"/>
                <a:cs typeface="Calibri"/>
                <a:sym typeface="Calibri"/>
              </a:endParaRPr>
            </a:p>
          </p:txBody>
        </p:sp>
        <p:sp>
          <p:nvSpPr>
            <p:cNvPr id="174" name="Google Shape;174;p11"/>
            <p:cNvSpPr/>
            <p:nvPr/>
          </p:nvSpPr>
          <p:spPr>
            <a:xfrm>
              <a:off x="9865196" y="5758670"/>
              <a:ext cx="1224136" cy="648072"/>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1"/>
            <p:cNvSpPr/>
            <p:nvPr/>
          </p:nvSpPr>
          <p:spPr>
            <a:xfrm>
              <a:off x="10009212" y="5614654"/>
              <a:ext cx="1296144" cy="648072"/>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1"/>
            <p:cNvSpPr txBox="1"/>
            <p:nvPr/>
          </p:nvSpPr>
          <p:spPr>
            <a:xfrm>
              <a:off x="9577164" y="5879013"/>
              <a:ext cx="1368152"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Test</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Cases</a:t>
              </a:r>
              <a:endParaRPr sz="1800">
                <a:solidFill>
                  <a:schemeClr val="dk1"/>
                </a:solidFill>
                <a:latin typeface="Calibri"/>
                <a:ea typeface="Calibri"/>
                <a:cs typeface="Calibri"/>
                <a:sym typeface="Calibri"/>
              </a:endParaRPr>
            </a:p>
          </p:txBody>
        </p:sp>
        <p:cxnSp>
          <p:nvCxnSpPr>
            <p:cNvPr id="177" name="Google Shape;177;p11"/>
            <p:cNvCxnSpPr/>
            <p:nvPr/>
          </p:nvCxnSpPr>
          <p:spPr>
            <a:xfrm rot="10800000">
              <a:off x="7416924" y="5877272"/>
              <a:ext cx="2340260" cy="12700"/>
            </a:xfrm>
            <a:prstGeom prst="bentConnector4">
              <a:avLst>
                <a:gd fmla="val 46610" name="adj1"/>
                <a:gd fmla="val 11718173" name="adj2"/>
              </a:avLst>
            </a:prstGeom>
            <a:noFill/>
            <a:ln cap="flat" cmpd="sng" w="12700">
              <a:solidFill>
                <a:schemeClr val="dk1"/>
              </a:solidFill>
              <a:prstDash val="solid"/>
              <a:round/>
              <a:headEnd len="sm" w="sm" type="none"/>
              <a:tailEnd len="med" w="med" type="stealth"/>
            </a:ln>
          </p:spPr>
        </p:cxnSp>
        <p:sp>
          <p:nvSpPr>
            <p:cNvPr id="178" name="Google Shape;178;p11"/>
            <p:cNvSpPr/>
            <p:nvPr/>
          </p:nvSpPr>
          <p:spPr>
            <a:xfrm>
              <a:off x="9073108" y="4365104"/>
              <a:ext cx="3600400" cy="1152128"/>
            </a:xfrm>
            <a:prstGeom prst="ellipse">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1"/>
            <p:cNvSpPr txBox="1"/>
            <p:nvPr/>
          </p:nvSpPr>
          <p:spPr>
            <a:xfrm>
              <a:off x="9361140" y="4521894"/>
              <a:ext cx="324036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Interface, Error Handling Paths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Local data structures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Boundary Conditions </a:t>
              </a:r>
              <a:endParaRPr sz="1800">
                <a:solidFill>
                  <a:schemeClr val="dk1"/>
                </a:solidFill>
                <a:latin typeface="Calibri"/>
                <a:ea typeface="Calibri"/>
                <a:cs typeface="Calibri"/>
                <a:sym typeface="Calibri"/>
              </a:endParaRPr>
            </a:p>
          </p:txBody>
        </p:sp>
      </p:grpSp>
      <p:sp>
        <p:nvSpPr>
          <p:cNvPr id="180" name="Google Shape;180;p11"/>
          <p:cNvSpPr txBox="1"/>
          <p:nvPr/>
        </p:nvSpPr>
        <p:spPr>
          <a:xfrm>
            <a:off x="5976764" y="5758670"/>
            <a:ext cx="158417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Fig. </a:t>
            </a:r>
            <a:endParaRPr/>
          </a:p>
          <a:p>
            <a:pPr indent="0" lvl="0" marL="0" marR="0" rtl="0" algn="ctr">
              <a:spcBef>
                <a:spcPts val="0"/>
              </a:spcBef>
              <a:spcAft>
                <a:spcPts val="0"/>
              </a:spcAft>
              <a:buNone/>
            </a:pPr>
            <a:r>
              <a:rPr b="1" lang="en-IN" sz="1800">
                <a:solidFill>
                  <a:schemeClr val="dk1"/>
                </a:solidFill>
                <a:latin typeface="Calibri"/>
                <a:ea typeface="Calibri"/>
                <a:cs typeface="Calibri"/>
                <a:sym typeface="Calibri"/>
              </a:rPr>
              <a:t>Unit Testing</a:t>
            </a:r>
            <a:endParaRPr b="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86" name="Google Shape;186;p12"/>
          <p:cNvSpPr txBox="1"/>
          <p:nvPr>
            <p:ph idx="1" type="body"/>
          </p:nvPr>
        </p:nvSpPr>
        <p:spPr>
          <a:xfrm>
            <a:off x="288136" y="836712"/>
            <a:ext cx="13825532" cy="597972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200"/>
              <a:buChar char="–"/>
            </a:pPr>
            <a:r>
              <a:rPr lang="en-IN" sz="2200"/>
              <a:t>Drivers and stub software need to be developed to test incomplete software. The driver is a program that accepts the test data and prints the relevant results. The stub is a subprogram that uses the module interfaces and performs the minimal data manipulation if required as shown in below figure.</a:t>
            </a:r>
            <a:endParaRPr/>
          </a:p>
          <a:p>
            <a:pPr indent="-285750" lvl="1" marL="742950" rtl="0" algn="just">
              <a:spcBef>
                <a:spcPts val="440"/>
              </a:spcBef>
              <a:spcAft>
                <a:spcPts val="0"/>
              </a:spcAft>
              <a:buClr>
                <a:schemeClr val="dk1"/>
              </a:buClr>
              <a:buSzPts val="2200"/>
              <a:buChar char="–"/>
            </a:pPr>
            <a:r>
              <a:rPr lang="en-IN" sz="2200"/>
              <a:t>The unit testing is simplified when a component with high cohesion is designed. In such a design the number of test case</a:t>
            </a:r>
            <a:r>
              <a:rPr lang="en-IN" sz="2200"/>
              <a:t>s are less </a:t>
            </a:r>
            <a:r>
              <a:rPr lang="en-IN" sz="2200"/>
              <a:t>and one can easily predict or uncover </a:t>
            </a:r>
            <a:r>
              <a:rPr lang="en-IN" sz="2200"/>
              <a:t>errors</a:t>
            </a:r>
            <a:r>
              <a:rPr lang="en-IN" sz="2200"/>
              <a:t>.</a:t>
            </a:r>
            <a:endParaRPr sz="2200"/>
          </a:p>
          <a:p>
            <a:pPr indent="-177800" lvl="0" marL="342900" rtl="0" algn="just">
              <a:spcBef>
                <a:spcPts val="520"/>
              </a:spcBef>
              <a:spcAft>
                <a:spcPts val="0"/>
              </a:spcAft>
              <a:buClr>
                <a:schemeClr val="dk1"/>
              </a:buClr>
              <a:buSzPts val="2600"/>
              <a:buNone/>
            </a:pPr>
            <a:r>
              <a:t/>
            </a:r>
            <a:endParaRPr sz="2600"/>
          </a:p>
          <a:p>
            <a:pPr indent="0" lvl="0" marL="0" rtl="0" algn="just">
              <a:spcBef>
                <a:spcPts val="520"/>
              </a:spcBef>
              <a:spcAft>
                <a:spcPts val="0"/>
              </a:spcAft>
              <a:buClr>
                <a:schemeClr val="dk1"/>
              </a:buClr>
              <a:buSzPts val="2600"/>
              <a:buNone/>
            </a:pPr>
            <a:r>
              <a:t/>
            </a:r>
            <a:endParaRPr sz="2600"/>
          </a:p>
          <a:p>
            <a:pPr indent="-146050" lvl="1" marL="742950" rtl="0" algn="just">
              <a:spcBef>
                <a:spcPts val="440"/>
              </a:spcBef>
              <a:spcAft>
                <a:spcPts val="0"/>
              </a:spcAft>
              <a:buClr>
                <a:schemeClr val="dk1"/>
              </a:buClr>
              <a:buSzPts val="2200"/>
              <a:buNone/>
            </a:pPr>
            <a:r>
              <a:t/>
            </a:r>
            <a:endParaRPr sz="2200"/>
          </a:p>
        </p:txBody>
      </p:sp>
      <p:grpSp>
        <p:nvGrpSpPr>
          <p:cNvPr id="187" name="Google Shape;187;p12"/>
          <p:cNvGrpSpPr/>
          <p:nvPr/>
        </p:nvGrpSpPr>
        <p:grpSpPr>
          <a:xfrm>
            <a:off x="1368252" y="3284984"/>
            <a:ext cx="11255697" cy="3215765"/>
            <a:chOff x="1201787" y="3284984"/>
            <a:chExt cx="11255697" cy="3215765"/>
          </a:xfrm>
        </p:grpSpPr>
        <p:sp>
          <p:nvSpPr>
            <p:cNvPr id="188" name="Google Shape;188;p12"/>
            <p:cNvSpPr txBox="1"/>
            <p:nvPr/>
          </p:nvSpPr>
          <p:spPr>
            <a:xfrm>
              <a:off x="3761625" y="4437112"/>
              <a:ext cx="1715020"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Driver</a:t>
              </a:r>
              <a:endParaRPr sz="1800">
                <a:solidFill>
                  <a:schemeClr val="dk1"/>
                </a:solidFill>
                <a:latin typeface="Calibri"/>
                <a:ea typeface="Calibri"/>
                <a:cs typeface="Calibri"/>
                <a:sym typeface="Calibri"/>
              </a:endParaRPr>
            </a:p>
          </p:txBody>
        </p:sp>
        <p:sp>
          <p:nvSpPr>
            <p:cNvPr id="189" name="Google Shape;189;p12"/>
            <p:cNvSpPr txBox="1"/>
            <p:nvPr/>
          </p:nvSpPr>
          <p:spPr>
            <a:xfrm>
              <a:off x="4693791" y="5445224"/>
              <a:ext cx="1715021"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Results</a:t>
              </a:r>
              <a:endParaRPr sz="1800">
                <a:solidFill>
                  <a:schemeClr val="dk1"/>
                </a:solidFill>
                <a:latin typeface="Calibri"/>
                <a:ea typeface="Calibri"/>
                <a:cs typeface="Calibri"/>
                <a:sym typeface="Calibri"/>
              </a:endParaRPr>
            </a:p>
          </p:txBody>
        </p:sp>
        <p:sp>
          <p:nvSpPr>
            <p:cNvPr id="190" name="Google Shape;190;p12"/>
            <p:cNvSpPr txBox="1"/>
            <p:nvPr/>
          </p:nvSpPr>
          <p:spPr>
            <a:xfrm>
              <a:off x="1201787" y="6117737"/>
              <a:ext cx="958553"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Stub</a:t>
              </a:r>
              <a:endParaRPr sz="1800">
                <a:solidFill>
                  <a:schemeClr val="dk1"/>
                </a:solidFill>
                <a:latin typeface="Calibri"/>
                <a:ea typeface="Calibri"/>
                <a:cs typeface="Calibri"/>
                <a:sym typeface="Calibri"/>
              </a:endParaRPr>
            </a:p>
          </p:txBody>
        </p:sp>
        <p:sp>
          <p:nvSpPr>
            <p:cNvPr id="191" name="Google Shape;191;p12"/>
            <p:cNvSpPr txBox="1"/>
            <p:nvPr/>
          </p:nvSpPr>
          <p:spPr>
            <a:xfrm>
              <a:off x="2312740" y="6131417"/>
              <a:ext cx="958553"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Stub</a:t>
              </a:r>
              <a:endParaRPr sz="1800">
                <a:solidFill>
                  <a:schemeClr val="dk1"/>
                </a:solidFill>
                <a:latin typeface="Calibri"/>
                <a:ea typeface="Calibri"/>
                <a:cs typeface="Calibri"/>
                <a:sym typeface="Calibri"/>
              </a:endParaRPr>
            </a:p>
          </p:txBody>
        </p:sp>
        <p:sp>
          <p:nvSpPr>
            <p:cNvPr id="192" name="Google Shape;192;p12"/>
            <p:cNvSpPr txBox="1"/>
            <p:nvPr/>
          </p:nvSpPr>
          <p:spPr>
            <a:xfrm>
              <a:off x="3506043" y="6131417"/>
              <a:ext cx="958553"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Stub</a:t>
              </a:r>
              <a:endParaRPr sz="1800">
                <a:solidFill>
                  <a:schemeClr val="dk1"/>
                </a:solidFill>
                <a:latin typeface="Calibri"/>
                <a:ea typeface="Calibri"/>
                <a:cs typeface="Calibri"/>
                <a:sym typeface="Calibri"/>
              </a:endParaRPr>
            </a:p>
          </p:txBody>
        </p:sp>
        <p:cxnSp>
          <p:nvCxnSpPr>
            <p:cNvPr id="193" name="Google Shape;193;p12"/>
            <p:cNvCxnSpPr/>
            <p:nvPr/>
          </p:nvCxnSpPr>
          <p:spPr>
            <a:xfrm>
              <a:off x="5112668" y="4806444"/>
              <a:ext cx="0" cy="638780"/>
            </a:xfrm>
            <a:prstGeom prst="straightConnector1">
              <a:avLst/>
            </a:prstGeom>
            <a:noFill/>
            <a:ln cap="flat" cmpd="sng" w="12700">
              <a:solidFill>
                <a:schemeClr val="dk1"/>
              </a:solidFill>
              <a:prstDash val="solid"/>
              <a:round/>
              <a:headEnd len="sm" w="sm" type="none"/>
              <a:tailEnd len="med" w="med" type="stealth"/>
            </a:ln>
          </p:spPr>
        </p:cxnSp>
        <p:cxnSp>
          <p:nvCxnSpPr>
            <p:cNvPr id="194" name="Google Shape;194;p12"/>
            <p:cNvCxnSpPr>
              <a:stCxn id="188" idx="1"/>
              <a:endCxn id="195" idx="0"/>
            </p:cNvCxnSpPr>
            <p:nvPr/>
          </p:nvCxnSpPr>
          <p:spPr>
            <a:xfrm flipH="1">
              <a:off x="2993025" y="4621778"/>
              <a:ext cx="768600" cy="643200"/>
            </a:xfrm>
            <a:prstGeom prst="bentConnector2">
              <a:avLst/>
            </a:prstGeom>
            <a:noFill/>
            <a:ln cap="flat" cmpd="sng" w="12700">
              <a:solidFill>
                <a:schemeClr val="dk1"/>
              </a:solidFill>
              <a:prstDash val="solid"/>
              <a:round/>
              <a:headEnd len="sm" w="sm" type="none"/>
              <a:tailEnd len="sm" w="sm" type="none"/>
            </a:ln>
          </p:spPr>
        </p:cxnSp>
        <p:cxnSp>
          <p:nvCxnSpPr>
            <p:cNvPr id="196" name="Google Shape;196;p12"/>
            <p:cNvCxnSpPr>
              <a:stCxn id="195" idx="2"/>
            </p:cNvCxnSpPr>
            <p:nvPr/>
          </p:nvCxnSpPr>
          <p:spPr>
            <a:xfrm>
              <a:off x="2992877" y="5634233"/>
              <a:ext cx="0" cy="227100"/>
            </a:xfrm>
            <a:prstGeom prst="straightConnector1">
              <a:avLst/>
            </a:prstGeom>
            <a:noFill/>
            <a:ln cap="flat" cmpd="sng" w="12700">
              <a:solidFill>
                <a:schemeClr val="dk1"/>
              </a:solidFill>
              <a:prstDash val="solid"/>
              <a:round/>
              <a:headEnd len="sm" w="sm" type="none"/>
              <a:tailEnd len="sm" w="sm" type="none"/>
            </a:ln>
          </p:spPr>
        </p:cxnSp>
        <p:cxnSp>
          <p:nvCxnSpPr>
            <p:cNvPr id="197" name="Google Shape;197;p12"/>
            <p:cNvCxnSpPr/>
            <p:nvPr/>
          </p:nvCxnSpPr>
          <p:spPr>
            <a:xfrm>
              <a:off x="1800300" y="5861387"/>
              <a:ext cx="2185019" cy="0"/>
            </a:xfrm>
            <a:prstGeom prst="straightConnector1">
              <a:avLst/>
            </a:prstGeom>
            <a:noFill/>
            <a:ln cap="flat" cmpd="sng" w="12700">
              <a:solidFill>
                <a:schemeClr val="dk1"/>
              </a:solidFill>
              <a:prstDash val="solid"/>
              <a:round/>
              <a:headEnd len="sm" w="sm" type="none"/>
              <a:tailEnd len="sm" w="sm" type="none"/>
            </a:ln>
          </p:spPr>
        </p:cxnSp>
        <p:cxnSp>
          <p:nvCxnSpPr>
            <p:cNvPr id="198" name="Google Shape;198;p12"/>
            <p:cNvCxnSpPr/>
            <p:nvPr/>
          </p:nvCxnSpPr>
          <p:spPr>
            <a:xfrm>
              <a:off x="1800300" y="5861387"/>
              <a:ext cx="0" cy="256350"/>
            </a:xfrm>
            <a:prstGeom prst="straightConnector1">
              <a:avLst/>
            </a:prstGeom>
            <a:noFill/>
            <a:ln cap="flat" cmpd="sng" w="12700">
              <a:solidFill>
                <a:schemeClr val="dk1"/>
              </a:solidFill>
              <a:prstDash val="solid"/>
              <a:round/>
              <a:headEnd len="sm" w="sm" type="none"/>
              <a:tailEnd len="sm" w="sm" type="none"/>
            </a:ln>
          </p:spPr>
        </p:cxnSp>
        <p:cxnSp>
          <p:nvCxnSpPr>
            <p:cNvPr id="199" name="Google Shape;199;p12"/>
            <p:cNvCxnSpPr/>
            <p:nvPr/>
          </p:nvCxnSpPr>
          <p:spPr>
            <a:xfrm>
              <a:off x="2808412" y="5877272"/>
              <a:ext cx="0" cy="256350"/>
            </a:xfrm>
            <a:prstGeom prst="straightConnector1">
              <a:avLst/>
            </a:prstGeom>
            <a:noFill/>
            <a:ln cap="flat" cmpd="sng" w="12700">
              <a:solidFill>
                <a:schemeClr val="dk1"/>
              </a:solidFill>
              <a:prstDash val="solid"/>
              <a:round/>
              <a:headEnd len="sm" w="sm" type="none"/>
              <a:tailEnd len="sm" w="sm" type="none"/>
            </a:ln>
          </p:spPr>
        </p:cxnSp>
        <p:grpSp>
          <p:nvGrpSpPr>
            <p:cNvPr id="200" name="Google Shape;200;p12"/>
            <p:cNvGrpSpPr/>
            <p:nvPr/>
          </p:nvGrpSpPr>
          <p:grpSpPr>
            <a:xfrm>
              <a:off x="2135367" y="3284984"/>
              <a:ext cx="10322117" cy="2917194"/>
              <a:chOff x="2063358" y="3284984"/>
              <a:chExt cx="10322117" cy="2917194"/>
            </a:xfrm>
          </p:grpSpPr>
          <p:grpSp>
            <p:nvGrpSpPr>
              <p:cNvPr id="201" name="Google Shape;201;p12"/>
              <p:cNvGrpSpPr/>
              <p:nvPr/>
            </p:nvGrpSpPr>
            <p:grpSpPr>
              <a:xfrm>
                <a:off x="2063358" y="3284984"/>
                <a:ext cx="10322117" cy="2917194"/>
                <a:chOff x="6131912" y="4365104"/>
                <a:chExt cx="6364013" cy="1944796"/>
              </a:xfrm>
            </p:grpSpPr>
            <p:sp>
              <p:nvSpPr>
                <p:cNvPr id="195" name="Google Shape;195;p12"/>
                <p:cNvSpPr txBox="1"/>
                <p:nvPr/>
              </p:nvSpPr>
              <p:spPr>
                <a:xfrm>
                  <a:off x="6131912" y="5685049"/>
                  <a:ext cx="1057381" cy="24622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Module</a:t>
                  </a:r>
                  <a:endParaRPr sz="1800">
                    <a:solidFill>
                      <a:schemeClr val="dk1"/>
                    </a:solidFill>
                    <a:latin typeface="Calibri"/>
                    <a:ea typeface="Calibri"/>
                    <a:cs typeface="Calibri"/>
                    <a:sym typeface="Calibri"/>
                  </a:endParaRPr>
                </a:p>
              </p:txBody>
            </p:sp>
            <p:sp>
              <p:nvSpPr>
                <p:cNvPr id="202" name="Google Shape;202;p12"/>
                <p:cNvSpPr/>
                <p:nvPr/>
              </p:nvSpPr>
              <p:spPr>
                <a:xfrm>
                  <a:off x="9865196" y="5805263"/>
                  <a:ext cx="1171348" cy="448342"/>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2"/>
                <p:cNvSpPr/>
                <p:nvPr/>
              </p:nvSpPr>
              <p:spPr>
                <a:xfrm>
                  <a:off x="10009212" y="5709253"/>
                  <a:ext cx="1110440" cy="493697"/>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2"/>
                <p:cNvSpPr txBox="1"/>
                <p:nvPr/>
              </p:nvSpPr>
              <p:spPr>
                <a:xfrm>
                  <a:off x="9577164" y="5879013"/>
                  <a:ext cx="1368152" cy="43088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Test</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Cases</a:t>
                  </a:r>
                  <a:endParaRPr sz="1800">
                    <a:solidFill>
                      <a:schemeClr val="dk1"/>
                    </a:solidFill>
                    <a:latin typeface="Calibri"/>
                    <a:ea typeface="Calibri"/>
                    <a:cs typeface="Calibri"/>
                    <a:sym typeface="Calibri"/>
                  </a:endParaRPr>
                </a:p>
              </p:txBody>
            </p:sp>
            <p:sp>
              <p:nvSpPr>
                <p:cNvPr id="205" name="Google Shape;205;p12"/>
                <p:cNvSpPr/>
                <p:nvPr/>
              </p:nvSpPr>
              <p:spPr>
                <a:xfrm>
                  <a:off x="9577164" y="4365104"/>
                  <a:ext cx="2918761" cy="1152128"/>
                </a:xfrm>
                <a:prstGeom prst="ellipse">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2"/>
                <p:cNvSpPr txBox="1"/>
                <p:nvPr/>
              </p:nvSpPr>
              <p:spPr>
                <a:xfrm>
                  <a:off x="10276672" y="4461115"/>
                  <a:ext cx="1420127"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Interface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Local Data Structures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Boundary Conditions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Independent Paths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Error Handling Paths</a:t>
                  </a:r>
                  <a:endParaRPr/>
                </a:p>
              </p:txBody>
            </p:sp>
          </p:grpSp>
          <p:cxnSp>
            <p:nvCxnSpPr>
              <p:cNvPr id="207" name="Google Shape;207;p12"/>
              <p:cNvCxnSpPr>
                <a:endCxn id="188" idx="0"/>
              </p:cNvCxnSpPr>
              <p:nvPr/>
            </p:nvCxnSpPr>
            <p:spPr>
              <a:xfrm rot="10800000">
                <a:off x="4547126" y="4437112"/>
                <a:ext cx="3301800" cy="1118700"/>
              </a:xfrm>
              <a:prstGeom prst="bentConnector4">
                <a:avLst>
                  <a:gd fmla="val 3530" name="adj1"/>
                  <a:gd fmla="val 226937" name="adj2"/>
                </a:avLst>
              </a:prstGeom>
              <a:noFill/>
              <a:ln cap="flat" cmpd="sng" w="19050">
                <a:solidFill>
                  <a:schemeClr val="dk1"/>
                </a:solidFill>
                <a:prstDash val="solid"/>
                <a:round/>
                <a:headEnd len="sm" w="sm" type="none"/>
                <a:tailEnd len="med" w="med" type="stealth"/>
              </a:ln>
            </p:spPr>
          </p:cxnSp>
        </p:grpSp>
        <p:cxnSp>
          <p:nvCxnSpPr>
            <p:cNvPr id="208" name="Google Shape;208;p12"/>
            <p:cNvCxnSpPr/>
            <p:nvPr/>
          </p:nvCxnSpPr>
          <p:spPr>
            <a:xfrm>
              <a:off x="3985319" y="5877272"/>
              <a:ext cx="0" cy="256350"/>
            </a:xfrm>
            <a:prstGeom prst="straightConnector1">
              <a:avLst/>
            </a:prstGeom>
            <a:noFill/>
            <a:ln cap="flat" cmpd="sng" w="12700">
              <a:solidFill>
                <a:schemeClr val="dk1"/>
              </a:solidFill>
              <a:prstDash val="solid"/>
              <a:round/>
              <a:headEnd len="sm" w="sm" type="none"/>
              <a:tailEnd len="sm" w="sm" type="none"/>
            </a:ln>
          </p:spPr>
        </p:cxnSp>
      </p:grpSp>
      <p:sp>
        <p:nvSpPr>
          <p:cNvPr id="209" name="Google Shape;209;p12"/>
          <p:cNvSpPr txBox="1"/>
          <p:nvPr/>
        </p:nvSpPr>
        <p:spPr>
          <a:xfrm>
            <a:off x="5279133" y="6372036"/>
            <a:ext cx="40278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Fig.  Unit Testing Environment</a:t>
            </a:r>
            <a:endParaRPr b="1"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5.6 Code Inspection</a:t>
            </a:r>
            <a:endParaRPr b="1"/>
          </a:p>
        </p:txBody>
      </p:sp>
      <p:sp>
        <p:nvSpPr>
          <p:cNvPr id="215" name="Google Shape;215;p13"/>
          <p:cNvSpPr txBox="1"/>
          <p:nvPr>
            <p:ph idx="1" type="body"/>
          </p:nvPr>
        </p:nvSpPr>
        <p:spPr>
          <a:xfrm>
            <a:off x="288161" y="773771"/>
            <a:ext cx="13825500" cy="61653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The goal of code inspection is to detect the defects in the code. The code inspection is applied after successful compilation of the code. For a code inspection a team of following members is required:</a:t>
            </a:r>
            <a:endParaRPr/>
          </a:p>
          <a:p>
            <a:pPr indent="-457200" lvl="1" marL="914400" rtl="0" algn="just">
              <a:spcBef>
                <a:spcPts val="440"/>
              </a:spcBef>
              <a:spcAft>
                <a:spcPts val="0"/>
              </a:spcAft>
              <a:buClr>
                <a:schemeClr val="dk1"/>
              </a:buClr>
              <a:buSzPts val="2200"/>
              <a:buFont typeface="Calibri"/>
              <a:buAutoNum type="arabicPeriod"/>
            </a:pPr>
            <a:r>
              <a:rPr b="1" lang="en-IN" sz="2200"/>
              <a:t>Moderator: </a:t>
            </a:r>
            <a:r>
              <a:rPr lang="en-IN" sz="2200"/>
              <a:t>Manager or the leader of the code inspection team.</a:t>
            </a:r>
            <a:endParaRPr/>
          </a:p>
          <a:p>
            <a:pPr indent="-457200" lvl="1" marL="914400" rtl="0" algn="just">
              <a:spcBef>
                <a:spcPts val="440"/>
              </a:spcBef>
              <a:spcAft>
                <a:spcPts val="0"/>
              </a:spcAft>
              <a:buClr>
                <a:schemeClr val="dk1"/>
              </a:buClr>
              <a:buSzPts val="2200"/>
              <a:buFont typeface="Calibri"/>
              <a:buAutoNum type="arabicPeriod"/>
            </a:pPr>
            <a:r>
              <a:rPr b="1" lang="en-IN" sz="2200"/>
              <a:t>Designer: </a:t>
            </a:r>
            <a:r>
              <a:rPr lang="en-IN" sz="2200"/>
              <a:t>The team responsible for the current phase.</a:t>
            </a:r>
            <a:endParaRPr/>
          </a:p>
          <a:p>
            <a:pPr indent="-457200" lvl="1" marL="914400" rtl="0" algn="just">
              <a:spcBef>
                <a:spcPts val="440"/>
              </a:spcBef>
              <a:spcAft>
                <a:spcPts val="0"/>
              </a:spcAft>
              <a:buClr>
                <a:schemeClr val="dk1"/>
              </a:buClr>
              <a:buSzPts val="2200"/>
              <a:buFont typeface="Calibri"/>
              <a:buAutoNum type="arabicPeriod"/>
            </a:pPr>
            <a:r>
              <a:rPr b="1" lang="en-IN" sz="2200"/>
              <a:t>Implementer: </a:t>
            </a:r>
            <a:r>
              <a:rPr lang="en-IN" sz="2200"/>
              <a:t>The team responsible for the next phase.</a:t>
            </a:r>
            <a:endParaRPr/>
          </a:p>
          <a:p>
            <a:pPr indent="-457200" lvl="1" marL="914400" rtl="0" algn="just">
              <a:spcBef>
                <a:spcPts val="440"/>
              </a:spcBef>
              <a:spcAft>
                <a:spcPts val="0"/>
              </a:spcAft>
              <a:buClr>
                <a:schemeClr val="dk1"/>
              </a:buClr>
              <a:buSzPts val="2200"/>
              <a:buFont typeface="Calibri"/>
              <a:buAutoNum type="arabicPeriod"/>
            </a:pPr>
            <a:r>
              <a:rPr b="1" lang="en-IN" sz="2200"/>
              <a:t>Tester: </a:t>
            </a:r>
            <a:r>
              <a:rPr lang="en-IN" sz="2200"/>
              <a:t>The person who tests the code. This person must be preferably from SQA team.</a:t>
            </a:r>
            <a:endParaRPr/>
          </a:p>
          <a:p>
            <a:pPr indent="-342900" lvl="0" marL="342900" rtl="0" algn="just">
              <a:spcBef>
                <a:spcPts val="480"/>
              </a:spcBef>
              <a:spcAft>
                <a:spcPts val="0"/>
              </a:spcAft>
              <a:buClr>
                <a:schemeClr val="dk1"/>
              </a:buClr>
              <a:buSzPts val="2400"/>
              <a:buChar char="•"/>
            </a:pPr>
            <a:r>
              <a:rPr lang="en-IN" sz="2400"/>
              <a:t>The design document and the document containing the code for the review is distributed to the team members during code inspection.</a:t>
            </a:r>
            <a:endParaRPr/>
          </a:p>
          <a:p>
            <a:pPr indent="-342900" lvl="0" marL="342900" rtl="0" algn="just">
              <a:spcBef>
                <a:spcPts val="480"/>
              </a:spcBef>
              <a:spcAft>
                <a:spcPts val="0"/>
              </a:spcAft>
              <a:buClr>
                <a:schemeClr val="dk1"/>
              </a:buClr>
              <a:buSzPts val="2400"/>
              <a:buChar char="•"/>
            </a:pPr>
            <a:r>
              <a:rPr lang="en-IN" sz="2400"/>
              <a:t>The code inspection also looks for the quality issues of the code. For instance efficiency of the code, compliance with the coding standards are those things that are discussed during the code inspection.</a:t>
            </a:r>
            <a:endParaRPr/>
          </a:p>
          <a:p>
            <a:pPr indent="-342900" lvl="0" marL="342900" rtl="0" algn="just">
              <a:spcBef>
                <a:spcPts val="480"/>
              </a:spcBef>
              <a:spcAft>
                <a:spcPts val="0"/>
              </a:spcAft>
              <a:buClr>
                <a:schemeClr val="dk1"/>
              </a:buClr>
              <a:buSzPts val="2400"/>
              <a:buChar char="•"/>
            </a:pPr>
            <a:r>
              <a:rPr lang="en-IN" sz="2400"/>
              <a:t>A checklist must be prepared while reviewing the code. A sample checklist is as given below:</a:t>
            </a:r>
            <a:endParaRPr/>
          </a:p>
          <a:p>
            <a:pPr indent="-285750" lvl="1" marL="742950" rtl="0" algn="just">
              <a:spcBef>
                <a:spcPts val="440"/>
              </a:spcBef>
              <a:spcAft>
                <a:spcPts val="0"/>
              </a:spcAft>
              <a:buClr>
                <a:schemeClr val="dk1"/>
              </a:buClr>
              <a:buSzPts val="2200"/>
              <a:buChar char="–"/>
            </a:pPr>
            <a:r>
              <a:rPr lang="en-IN" sz="2200"/>
              <a:t>Are the definitions exhibits the typing capacities of the language?</a:t>
            </a:r>
            <a:endParaRPr/>
          </a:p>
          <a:p>
            <a:pPr indent="-285750" lvl="1" marL="742950" rtl="0" algn="just">
              <a:spcBef>
                <a:spcPts val="440"/>
              </a:spcBef>
              <a:spcAft>
                <a:spcPts val="0"/>
              </a:spcAft>
              <a:buClr>
                <a:schemeClr val="dk1"/>
              </a:buClr>
              <a:buSzPts val="2200"/>
              <a:buChar char="–"/>
            </a:pPr>
            <a:r>
              <a:rPr lang="en-IN" sz="2200"/>
              <a:t>Are there any dangling pointers?</a:t>
            </a:r>
            <a:endParaRPr/>
          </a:p>
          <a:p>
            <a:pPr indent="-285750" lvl="1" marL="742950" rtl="0" algn="just">
              <a:spcBef>
                <a:spcPts val="440"/>
              </a:spcBef>
              <a:spcAft>
                <a:spcPts val="0"/>
              </a:spcAft>
              <a:buClr>
                <a:schemeClr val="dk1"/>
              </a:buClr>
              <a:buSzPts val="2200"/>
              <a:buChar char="–"/>
            </a:pPr>
            <a:r>
              <a:rPr lang="en-IN" sz="2200"/>
              <a:t>Is there any use of NULL pointer?</a:t>
            </a:r>
            <a:endParaRPr/>
          </a:p>
          <a:p>
            <a:pPr indent="-285750" lvl="1" marL="742950" rtl="0" algn="just">
              <a:spcBef>
                <a:spcPts val="440"/>
              </a:spcBef>
              <a:spcAft>
                <a:spcPts val="0"/>
              </a:spcAft>
              <a:buClr>
                <a:schemeClr val="dk1"/>
              </a:buClr>
              <a:buSzPts val="2200"/>
              <a:buChar char="–"/>
            </a:pPr>
            <a:r>
              <a:rPr lang="en-IN" sz="2200"/>
              <a:t>Is there any assignment of pointer to a NULL value when required?</a:t>
            </a:r>
            <a:endParaRPr/>
          </a:p>
          <a:p>
            <a:pPr indent="-146050" lvl="1" marL="742950" rtl="0" algn="just">
              <a:spcBef>
                <a:spcPts val="440"/>
              </a:spcBef>
              <a:spcAft>
                <a:spcPts val="0"/>
              </a:spcAft>
              <a:buClr>
                <a:schemeClr val="dk1"/>
              </a:buClr>
              <a:buSzPts val="2200"/>
              <a:buNone/>
            </a:pPr>
            <a:r>
              <a:t/>
            </a:r>
            <a:endParaRPr sz="2200"/>
          </a:p>
          <a:p>
            <a:pPr indent="-165100" lvl="0" marL="342900" rtl="0" algn="just">
              <a:spcBef>
                <a:spcPts val="560"/>
              </a:spcBef>
              <a:spcAft>
                <a:spcPts val="0"/>
              </a:spcAft>
              <a:buClr>
                <a:schemeClr val="dk1"/>
              </a:buClr>
              <a:buSzPts val="2800"/>
              <a:buNone/>
            </a:pPr>
            <a:r>
              <a:t/>
            </a:r>
            <a:endParaRPr sz="2800"/>
          </a:p>
          <a:p>
            <a:pPr indent="0" lvl="0" marL="0" rtl="0" algn="just">
              <a:spcBef>
                <a:spcPts val="560"/>
              </a:spcBef>
              <a:spcAft>
                <a:spcPts val="0"/>
              </a:spcAft>
              <a:buClr>
                <a:schemeClr val="dk1"/>
              </a:buClr>
              <a:buSzPts val="2800"/>
              <a:buNone/>
            </a:pPr>
            <a:r>
              <a:rPr lang="en-IN" sz="2800"/>
              <a:t>z</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221" name="Google Shape;221;p14"/>
          <p:cNvSpPr txBox="1"/>
          <p:nvPr>
            <p:ph idx="1" type="body"/>
          </p:nvPr>
        </p:nvSpPr>
        <p:spPr>
          <a:xfrm>
            <a:off x="288136" y="836712"/>
            <a:ext cx="13825532" cy="597972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200"/>
              <a:buChar char="–"/>
            </a:pPr>
            <a:r>
              <a:rPr lang="en-IN" sz="2200"/>
              <a:t>Are all array index within a bound?</a:t>
            </a:r>
            <a:endParaRPr/>
          </a:p>
          <a:p>
            <a:pPr indent="-285750" lvl="1" marL="742950" rtl="0" algn="just">
              <a:spcBef>
                <a:spcPts val="440"/>
              </a:spcBef>
              <a:spcAft>
                <a:spcPts val="0"/>
              </a:spcAft>
              <a:buClr>
                <a:schemeClr val="dk1"/>
              </a:buClr>
              <a:buSzPts val="2200"/>
              <a:buChar char="–"/>
            </a:pPr>
            <a:r>
              <a:rPr lang="en-IN" sz="2200"/>
              <a:t>Are all the index properly initialized?</a:t>
            </a:r>
            <a:endParaRPr/>
          </a:p>
          <a:p>
            <a:pPr indent="-285750" lvl="1" marL="742950" rtl="0" algn="just">
              <a:spcBef>
                <a:spcPts val="440"/>
              </a:spcBef>
              <a:spcAft>
                <a:spcPts val="0"/>
              </a:spcAft>
              <a:buClr>
                <a:schemeClr val="dk1"/>
              </a:buClr>
              <a:buSzPts val="2200"/>
              <a:buChar char="–"/>
            </a:pPr>
            <a:r>
              <a:rPr lang="en-IN" sz="2200"/>
              <a:t>Is there any infinite loop?</a:t>
            </a:r>
            <a:endParaRPr/>
          </a:p>
          <a:p>
            <a:pPr indent="-285750" lvl="1" marL="742950" rtl="0" algn="just">
              <a:spcBef>
                <a:spcPts val="440"/>
              </a:spcBef>
              <a:spcAft>
                <a:spcPts val="0"/>
              </a:spcAft>
              <a:buClr>
                <a:schemeClr val="dk1"/>
              </a:buClr>
              <a:buSzPts val="2200"/>
              <a:buChar char="–"/>
            </a:pPr>
            <a:r>
              <a:rPr lang="en-IN" sz="2200"/>
              <a:t>Is there correct condition for the looping?</a:t>
            </a:r>
            <a:endParaRPr/>
          </a:p>
          <a:p>
            <a:pPr indent="-285750" lvl="1" marL="742950" rtl="0" algn="just">
              <a:spcBef>
                <a:spcPts val="440"/>
              </a:spcBef>
              <a:spcAft>
                <a:spcPts val="0"/>
              </a:spcAft>
              <a:buClr>
                <a:schemeClr val="dk1"/>
              </a:buClr>
              <a:buSzPts val="2200"/>
              <a:buChar char="–"/>
            </a:pPr>
            <a:r>
              <a:rPr lang="en-IN" sz="2200"/>
              <a:t>Is there any condition such as divide by zero?</a:t>
            </a:r>
            <a:endParaRPr/>
          </a:p>
          <a:p>
            <a:pPr indent="-285750" lvl="1" marL="742950" rtl="0" algn="just">
              <a:spcBef>
                <a:spcPts val="440"/>
              </a:spcBef>
              <a:spcAft>
                <a:spcPts val="0"/>
              </a:spcAft>
              <a:buClr>
                <a:schemeClr val="dk1"/>
              </a:buClr>
              <a:buSzPts val="2200"/>
              <a:buChar char="–"/>
            </a:pPr>
            <a:r>
              <a:rPr lang="en-IN" sz="2200"/>
              <a:t>Is there any undeclared variables?</a:t>
            </a:r>
            <a:endParaRPr/>
          </a:p>
          <a:p>
            <a:pPr indent="-285750" lvl="1" marL="742950" rtl="0" algn="just">
              <a:spcBef>
                <a:spcPts val="440"/>
              </a:spcBef>
              <a:spcAft>
                <a:spcPts val="0"/>
              </a:spcAft>
              <a:buClr>
                <a:schemeClr val="dk1"/>
              </a:buClr>
              <a:buSzPts val="2200"/>
              <a:buChar char="–"/>
            </a:pPr>
            <a:r>
              <a:rPr lang="en-IN" sz="2200"/>
              <a:t>Are all the output variables got assigned with some value?</a:t>
            </a:r>
            <a:endParaRPr/>
          </a:p>
          <a:p>
            <a:pPr indent="-285750" lvl="1" marL="742950" rtl="0" algn="just">
              <a:spcBef>
                <a:spcPts val="440"/>
              </a:spcBef>
              <a:spcAft>
                <a:spcPts val="0"/>
              </a:spcAft>
              <a:buClr>
                <a:schemeClr val="dk1"/>
              </a:buClr>
              <a:buSzPts val="2200"/>
              <a:buChar char="–"/>
            </a:pPr>
            <a:r>
              <a:rPr lang="en-IN" sz="2200"/>
              <a:t>Are all labels referred correctly?</a:t>
            </a:r>
            <a:endParaRPr/>
          </a:p>
          <a:p>
            <a:pPr indent="-285750" lvl="1" marL="742950" rtl="0" algn="just">
              <a:spcBef>
                <a:spcPts val="440"/>
              </a:spcBef>
              <a:spcAft>
                <a:spcPts val="0"/>
              </a:spcAft>
              <a:buClr>
                <a:schemeClr val="dk1"/>
              </a:buClr>
              <a:buSzPts val="2200"/>
              <a:buChar char="–"/>
            </a:pPr>
            <a:r>
              <a:rPr lang="en-IN" sz="2200"/>
              <a:t>Will the code execute as per the requirements?</a:t>
            </a:r>
            <a:endParaRPr/>
          </a:p>
          <a:p>
            <a:pPr indent="-285750" lvl="1" marL="742950" rtl="0" algn="just">
              <a:spcBef>
                <a:spcPts val="440"/>
              </a:spcBef>
              <a:spcAft>
                <a:spcPts val="0"/>
              </a:spcAft>
              <a:buClr>
                <a:schemeClr val="dk1"/>
              </a:buClr>
              <a:buSzPts val="2200"/>
              <a:buChar char="–"/>
            </a:pPr>
            <a:r>
              <a:rPr lang="en-IN" sz="2200"/>
              <a:t>Does the code satisfy all the local coding standards?</a:t>
            </a:r>
            <a:endParaRPr/>
          </a:p>
          <a:p>
            <a:pPr indent="-285750" lvl="1" marL="742950" rtl="0" algn="just">
              <a:spcBef>
                <a:spcPts val="440"/>
              </a:spcBef>
              <a:spcAft>
                <a:spcPts val="0"/>
              </a:spcAft>
              <a:buClr>
                <a:schemeClr val="dk1"/>
              </a:buClr>
              <a:buSzPts val="2200"/>
              <a:buChar char="–"/>
            </a:pPr>
            <a:r>
              <a:rPr lang="en-IN" sz="2200"/>
              <a:t>Do the actual and formal parameters of the function match?</a:t>
            </a:r>
            <a:endParaRPr/>
          </a:p>
          <a:p>
            <a:pPr indent="-342900" lvl="0" marL="342900" rtl="0" algn="just">
              <a:spcBef>
                <a:spcPts val="480"/>
              </a:spcBef>
              <a:spcAft>
                <a:spcPts val="0"/>
              </a:spcAft>
              <a:buClr>
                <a:schemeClr val="dk1"/>
              </a:buClr>
              <a:buSzPts val="2400"/>
              <a:buChar char="•"/>
            </a:pPr>
            <a:r>
              <a:rPr lang="en-IN" sz="2400"/>
              <a:t>The advantage of code inspection is effective for finding the defects from the code.</a:t>
            </a:r>
            <a:endParaRPr/>
          </a:p>
          <a:p>
            <a:pPr indent="-342900" lvl="0" marL="342900" rtl="0" algn="just">
              <a:spcBef>
                <a:spcPts val="480"/>
              </a:spcBef>
              <a:spcAft>
                <a:spcPts val="0"/>
              </a:spcAft>
              <a:buClr>
                <a:schemeClr val="dk1"/>
              </a:buClr>
              <a:buSzPts val="2400"/>
              <a:buChar char="•"/>
            </a:pPr>
            <a:r>
              <a:rPr lang="en-IN" sz="2400"/>
              <a:t>The disadvantage of code inspection is time consuming and costly process as more people are involved.</a:t>
            </a:r>
            <a:endParaRPr/>
          </a:p>
          <a:p>
            <a:pPr indent="-342900" lvl="0" marL="342900" rtl="0" algn="just">
              <a:spcBef>
                <a:spcPts val="480"/>
              </a:spcBef>
              <a:spcAft>
                <a:spcPts val="0"/>
              </a:spcAft>
              <a:buClr>
                <a:schemeClr val="dk1"/>
              </a:buClr>
              <a:buSzPts val="2400"/>
              <a:buChar char="•"/>
            </a:pPr>
            <a:r>
              <a:rPr lang="en-IN" sz="2400"/>
              <a:t>Due to these drawbacks, a single person may carry out code inspection and code reviews.  </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5.7 Formal Technical Review (FTR)</a:t>
            </a:r>
            <a:endParaRPr b="1"/>
          </a:p>
        </p:txBody>
      </p:sp>
      <p:sp>
        <p:nvSpPr>
          <p:cNvPr id="227" name="Google Shape;227;p15"/>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Formal technical reviews involve the analysis of an artefact by a group of technically skilled people following a specified and documented process. This is a quality assurance activity performed by software engineers.</a:t>
            </a:r>
            <a:endParaRPr/>
          </a:p>
          <a:p>
            <a:pPr indent="-342900" lvl="0" marL="342900" rtl="0" algn="just">
              <a:spcBef>
                <a:spcPts val="560"/>
              </a:spcBef>
              <a:spcAft>
                <a:spcPts val="0"/>
              </a:spcAft>
              <a:buClr>
                <a:schemeClr val="dk1"/>
              </a:buClr>
              <a:buSzPts val="2800"/>
              <a:buChar char="•"/>
            </a:pPr>
            <a:r>
              <a:rPr lang="en-IN" sz="2800"/>
              <a:t>The objectives of FTR</a:t>
            </a:r>
            <a:endParaRPr/>
          </a:p>
          <a:p>
            <a:pPr indent="-285750" lvl="1" marL="742950" rtl="0" algn="just">
              <a:spcBef>
                <a:spcPts val="480"/>
              </a:spcBef>
              <a:spcAft>
                <a:spcPts val="0"/>
              </a:spcAft>
              <a:buClr>
                <a:schemeClr val="dk1"/>
              </a:buClr>
              <a:buSzPts val="2400"/>
              <a:buChar char="–"/>
            </a:pPr>
            <a:r>
              <a:rPr lang="en-IN" sz="2400"/>
              <a:t>To uncover errors in function, logic or implementation for any representation of software FTR is an effective way.</a:t>
            </a:r>
            <a:endParaRPr/>
          </a:p>
          <a:p>
            <a:pPr indent="-285750" lvl="1" marL="742950" rtl="0" algn="just">
              <a:spcBef>
                <a:spcPts val="480"/>
              </a:spcBef>
              <a:spcAft>
                <a:spcPts val="0"/>
              </a:spcAft>
              <a:buClr>
                <a:schemeClr val="dk1"/>
              </a:buClr>
              <a:buSzPts val="2400"/>
              <a:buChar char="–"/>
            </a:pPr>
            <a:r>
              <a:rPr lang="en-IN" sz="2400"/>
              <a:t>FTR is done to verify that software being reviewed meets its requirements.</a:t>
            </a:r>
            <a:endParaRPr/>
          </a:p>
          <a:p>
            <a:pPr indent="-285750" lvl="1" marL="742950" rtl="0" algn="just">
              <a:spcBef>
                <a:spcPts val="480"/>
              </a:spcBef>
              <a:spcAft>
                <a:spcPts val="0"/>
              </a:spcAft>
              <a:buClr>
                <a:schemeClr val="dk1"/>
              </a:buClr>
              <a:buSzPts val="2400"/>
              <a:buChar char="–"/>
            </a:pPr>
            <a:r>
              <a:rPr lang="en-IN" sz="2400"/>
              <a:t>It ensures that software is represented according to relevant standards (E.g. UML, Structured A&amp;D).</a:t>
            </a:r>
            <a:endParaRPr/>
          </a:p>
          <a:p>
            <a:pPr indent="-285750" lvl="1" marL="742950" rtl="0" algn="just">
              <a:spcBef>
                <a:spcPts val="480"/>
              </a:spcBef>
              <a:spcAft>
                <a:spcPts val="0"/>
              </a:spcAft>
              <a:buClr>
                <a:schemeClr val="dk1"/>
              </a:buClr>
              <a:buSzPts val="2400"/>
              <a:buChar char="–"/>
            </a:pPr>
            <a:r>
              <a:rPr lang="en-IN" sz="2400"/>
              <a:t>The formal technical reviews help to achieve uniform software development and make projects more manageable.</a:t>
            </a:r>
            <a:endParaRPr/>
          </a:p>
          <a:p>
            <a:pPr indent="-133350" lvl="1" marL="742950" rtl="0" algn="just">
              <a:spcBef>
                <a:spcPts val="480"/>
              </a:spcBef>
              <a:spcAft>
                <a:spcPts val="0"/>
              </a:spcAft>
              <a:buClr>
                <a:schemeClr val="dk1"/>
              </a:buClr>
              <a:buSzPts val="2400"/>
              <a:buNone/>
            </a:pPr>
            <a:r>
              <a:t/>
            </a:r>
            <a:endParaRPr sz="2400"/>
          </a:p>
          <a:p>
            <a:pPr indent="-342900" lvl="0" marL="342900" rtl="0" algn="just">
              <a:spcBef>
                <a:spcPts val="560"/>
              </a:spcBef>
              <a:spcAft>
                <a:spcPts val="0"/>
              </a:spcAft>
              <a:buClr>
                <a:schemeClr val="dk1"/>
              </a:buClr>
              <a:buSzPts val="2800"/>
              <a:buChar char="•"/>
            </a:pPr>
            <a:r>
              <a:rPr lang="en-IN" sz="2800"/>
              <a:t>FTRs include walkthroughs, code inspections and other small group software assessments.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433e13d882_0_0"/>
          <p:cNvSpPr txBox="1"/>
          <p:nvPr>
            <p:ph type="title"/>
          </p:nvPr>
        </p:nvSpPr>
        <p:spPr>
          <a:xfrm>
            <a:off x="720091" y="274638"/>
            <a:ext cx="129615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4" name="Google Shape;234;g3433e13d882_0_0"/>
          <p:cNvSpPr txBox="1"/>
          <p:nvPr>
            <p:ph idx="1" type="body"/>
          </p:nvPr>
        </p:nvSpPr>
        <p:spPr>
          <a:xfrm>
            <a:off x="720091" y="1600203"/>
            <a:ext cx="129615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433e13d882_0_6"/>
          <p:cNvSpPr txBox="1"/>
          <p:nvPr>
            <p:ph type="title"/>
          </p:nvPr>
        </p:nvSpPr>
        <p:spPr>
          <a:xfrm>
            <a:off x="720091" y="274638"/>
            <a:ext cx="129615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1" name="Google Shape;241;g3433e13d882_0_6"/>
          <p:cNvSpPr txBox="1"/>
          <p:nvPr>
            <p:ph idx="1" type="body"/>
          </p:nvPr>
        </p:nvSpPr>
        <p:spPr>
          <a:xfrm>
            <a:off x="720091" y="1600203"/>
            <a:ext cx="129615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433e13d882_0_12"/>
          <p:cNvSpPr txBox="1"/>
          <p:nvPr>
            <p:ph type="title"/>
          </p:nvPr>
        </p:nvSpPr>
        <p:spPr>
          <a:xfrm>
            <a:off x="720091" y="274638"/>
            <a:ext cx="129615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8" name="Google Shape;248;g3433e13d882_0_12"/>
          <p:cNvSpPr txBox="1"/>
          <p:nvPr>
            <p:ph idx="1" type="body"/>
          </p:nvPr>
        </p:nvSpPr>
        <p:spPr>
          <a:xfrm>
            <a:off x="720091" y="1600203"/>
            <a:ext cx="129615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433e13d882_0_18"/>
          <p:cNvSpPr txBox="1"/>
          <p:nvPr>
            <p:ph type="title"/>
          </p:nvPr>
        </p:nvSpPr>
        <p:spPr>
          <a:xfrm>
            <a:off x="720091" y="274638"/>
            <a:ext cx="129615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55" name="Google Shape;255;g3433e13d882_0_18"/>
          <p:cNvSpPr txBox="1"/>
          <p:nvPr>
            <p:ph idx="1" type="body"/>
          </p:nvPr>
        </p:nvSpPr>
        <p:spPr>
          <a:xfrm>
            <a:off x="720091" y="1600203"/>
            <a:ext cx="129615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5.1 Programming Principles and Guidelines</a:t>
            </a:r>
            <a:endParaRPr b="1"/>
          </a:p>
        </p:txBody>
      </p:sp>
      <p:sp>
        <p:nvSpPr>
          <p:cNvPr id="94" name="Google Shape;94;p2"/>
          <p:cNvSpPr txBox="1"/>
          <p:nvPr>
            <p:ph idx="1" type="body"/>
          </p:nvPr>
        </p:nvSpPr>
        <p:spPr>
          <a:xfrm>
            <a:off x="288136" y="1129016"/>
            <a:ext cx="13825532" cy="568741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Writing a quality code with least number of bugs is a challenging task. Writing such code is a skilful activity and by practicing one can gain such skill. However, there are some guidelines used by the programmer while writing the code. </a:t>
            </a:r>
            <a:endParaRPr/>
          </a:p>
          <a:p>
            <a:pPr indent="-342900" lvl="0" marL="342900" rtl="0" algn="just">
              <a:spcBef>
                <a:spcPts val="560"/>
              </a:spcBef>
              <a:spcAft>
                <a:spcPts val="0"/>
              </a:spcAft>
              <a:buClr>
                <a:schemeClr val="dk1"/>
              </a:buClr>
              <a:buSzPts val="2800"/>
              <a:buChar char="•"/>
            </a:pPr>
            <a:r>
              <a:rPr lang="en-IN" sz="2800"/>
              <a:t>There are some programming practices as follow which helps  in avoiding the common errors:</a:t>
            </a:r>
            <a:endParaRPr/>
          </a:p>
          <a:p>
            <a:pPr indent="-285750" lvl="1" marL="742950" rtl="0" algn="just">
              <a:spcBef>
                <a:spcPts val="480"/>
              </a:spcBef>
              <a:spcAft>
                <a:spcPts val="0"/>
              </a:spcAft>
              <a:buClr>
                <a:schemeClr val="dk1"/>
              </a:buClr>
              <a:buSzPts val="2400"/>
              <a:buChar char="–"/>
            </a:pPr>
            <a:r>
              <a:rPr b="1" lang="en-IN" sz="2400"/>
              <a:t>Control structure: </a:t>
            </a:r>
            <a:r>
              <a:rPr lang="en-IN" sz="2400"/>
              <a:t>The standard control construct like single entry/exit must be used.</a:t>
            </a:r>
            <a:endParaRPr/>
          </a:p>
          <a:p>
            <a:pPr indent="-285750" lvl="1" marL="742950" rtl="0" algn="just">
              <a:spcBef>
                <a:spcPts val="480"/>
              </a:spcBef>
              <a:spcAft>
                <a:spcPts val="0"/>
              </a:spcAft>
              <a:buClr>
                <a:schemeClr val="dk1"/>
              </a:buClr>
              <a:buSzPts val="2400"/>
              <a:buChar char="–"/>
            </a:pPr>
            <a:r>
              <a:rPr b="1" lang="en-IN" sz="2400"/>
              <a:t>Use of goto statements: </a:t>
            </a:r>
            <a:r>
              <a:rPr lang="en-IN" sz="2400"/>
              <a:t>Avoid use of goto statements as it makes program unstructured and imposes overhead on compilation process.</a:t>
            </a:r>
            <a:endParaRPr/>
          </a:p>
          <a:p>
            <a:pPr indent="-285750" lvl="1" marL="742950" rtl="0" algn="just">
              <a:spcBef>
                <a:spcPts val="480"/>
              </a:spcBef>
              <a:spcAft>
                <a:spcPts val="0"/>
              </a:spcAft>
              <a:buClr>
                <a:schemeClr val="dk1"/>
              </a:buClr>
              <a:buSzPts val="2400"/>
              <a:buChar char="–"/>
            </a:pPr>
            <a:r>
              <a:rPr b="1" lang="en-IN" sz="2400"/>
              <a:t>Information hiding: </a:t>
            </a:r>
            <a:r>
              <a:rPr lang="en-IN" sz="2400"/>
              <a:t>It should be supported as far as possible.</a:t>
            </a:r>
            <a:endParaRPr b="1" sz="2400"/>
          </a:p>
          <a:p>
            <a:pPr indent="-285750" lvl="1" marL="742950" rtl="0" algn="just">
              <a:spcBef>
                <a:spcPts val="480"/>
              </a:spcBef>
              <a:spcAft>
                <a:spcPts val="0"/>
              </a:spcAft>
              <a:buClr>
                <a:schemeClr val="dk1"/>
              </a:buClr>
              <a:buSzPts val="2400"/>
              <a:buChar char="–"/>
            </a:pPr>
            <a:r>
              <a:rPr b="1" lang="en-IN" sz="2400"/>
              <a:t>Nesting: </a:t>
            </a:r>
            <a:r>
              <a:rPr lang="en-IN" sz="2400"/>
              <a:t>It means defining one structure inside another. Avoid deep nesting as then it becomes hard to understand the code.</a:t>
            </a:r>
            <a:endParaRPr b="1" sz="2400"/>
          </a:p>
          <a:p>
            <a:pPr indent="-285750" lvl="1" marL="742950" rtl="0" algn="just">
              <a:spcBef>
                <a:spcPts val="480"/>
              </a:spcBef>
              <a:spcAft>
                <a:spcPts val="0"/>
              </a:spcAft>
              <a:buClr>
                <a:schemeClr val="dk1"/>
              </a:buClr>
              <a:buSzPts val="2400"/>
              <a:buChar char="–"/>
            </a:pPr>
            <a:r>
              <a:rPr b="1" lang="en-IN" sz="2400"/>
              <a:t>User defined datatypes: </a:t>
            </a:r>
            <a:r>
              <a:rPr lang="en-IN" sz="2400"/>
              <a:t>In modern programming languages, it is allowed as enumerated types. Use of this kind of datatypes enhances readability of the code.</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261" name="Google Shape;261;p17"/>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Formal technical review guidelines are given below:</a:t>
            </a:r>
            <a:endParaRPr/>
          </a:p>
          <a:p>
            <a:pPr indent="-285750" lvl="1" marL="742950" rtl="0" algn="just">
              <a:spcBef>
                <a:spcPts val="480"/>
              </a:spcBef>
              <a:spcAft>
                <a:spcPts val="0"/>
              </a:spcAft>
              <a:buClr>
                <a:schemeClr val="dk1"/>
              </a:buClr>
              <a:buSzPts val="2400"/>
              <a:buChar char="–"/>
            </a:pPr>
            <a:r>
              <a:rPr lang="en-IN" sz="2400"/>
              <a:t>Review the product, not the producer.</a:t>
            </a:r>
            <a:endParaRPr/>
          </a:p>
          <a:p>
            <a:pPr indent="-285750" lvl="1" marL="742950" rtl="0" algn="just">
              <a:spcBef>
                <a:spcPts val="480"/>
              </a:spcBef>
              <a:spcAft>
                <a:spcPts val="0"/>
              </a:spcAft>
              <a:buClr>
                <a:schemeClr val="dk1"/>
              </a:buClr>
              <a:buSzPts val="2400"/>
              <a:buChar char="–"/>
            </a:pPr>
            <a:r>
              <a:rPr lang="en-IN" sz="2400"/>
              <a:t>Set an agenda for product review and maintain it.</a:t>
            </a:r>
            <a:endParaRPr/>
          </a:p>
          <a:p>
            <a:pPr indent="-285750" lvl="1" marL="742950" rtl="0" algn="just">
              <a:spcBef>
                <a:spcPts val="480"/>
              </a:spcBef>
              <a:spcAft>
                <a:spcPts val="0"/>
              </a:spcAft>
              <a:buClr>
                <a:schemeClr val="dk1"/>
              </a:buClr>
              <a:buSzPts val="2400"/>
              <a:buChar char="–"/>
            </a:pPr>
            <a:r>
              <a:rPr lang="en-IN" sz="2400"/>
              <a:t>Limit debate and rebuttal. It simply is waste of time.</a:t>
            </a:r>
            <a:endParaRPr/>
          </a:p>
          <a:p>
            <a:pPr indent="-285750" lvl="1" marL="742950" rtl="0" algn="just">
              <a:spcBef>
                <a:spcPts val="480"/>
              </a:spcBef>
              <a:spcAft>
                <a:spcPts val="0"/>
              </a:spcAft>
              <a:buClr>
                <a:schemeClr val="dk1"/>
              </a:buClr>
              <a:buSzPts val="2400"/>
              <a:buChar char="–"/>
            </a:pPr>
            <a:r>
              <a:rPr lang="en-IN" sz="2400"/>
              <a:t>Identify problem areas but don’t attempt to solve every problem.</a:t>
            </a:r>
            <a:endParaRPr/>
          </a:p>
          <a:p>
            <a:pPr indent="-285750" lvl="1" marL="742950" rtl="0" algn="just">
              <a:spcBef>
                <a:spcPts val="480"/>
              </a:spcBef>
              <a:spcAft>
                <a:spcPts val="0"/>
              </a:spcAft>
              <a:buClr>
                <a:schemeClr val="dk1"/>
              </a:buClr>
              <a:buSzPts val="2400"/>
              <a:buChar char="–"/>
            </a:pPr>
            <a:r>
              <a:rPr lang="en-IN" sz="2400"/>
              <a:t>Take written notes.</a:t>
            </a:r>
            <a:endParaRPr/>
          </a:p>
          <a:p>
            <a:pPr indent="-285750" lvl="1" marL="742950" rtl="0" algn="just">
              <a:spcBef>
                <a:spcPts val="480"/>
              </a:spcBef>
              <a:spcAft>
                <a:spcPts val="0"/>
              </a:spcAft>
              <a:buClr>
                <a:schemeClr val="dk1"/>
              </a:buClr>
              <a:buSzPts val="2400"/>
              <a:buChar char="–"/>
            </a:pPr>
            <a:r>
              <a:rPr lang="en-IN" sz="2400"/>
              <a:t>Limit the number of participants.</a:t>
            </a:r>
            <a:endParaRPr/>
          </a:p>
          <a:p>
            <a:pPr indent="-285750" lvl="1" marL="742950" rtl="0" algn="just">
              <a:spcBef>
                <a:spcPts val="480"/>
              </a:spcBef>
              <a:spcAft>
                <a:spcPts val="0"/>
              </a:spcAft>
              <a:buClr>
                <a:schemeClr val="dk1"/>
              </a:buClr>
              <a:buSzPts val="2400"/>
              <a:buChar char="–"/>
            </a:pPr>
            <a:r>
              <a:rPr lang="en-IN" sz="2400"/>
              <a:t>Insist on advance preparation.</a:t>
            </a:r>
            <a:endParaRPr/>
          </a:p>
          <a:p>
            <a:pPr indent="-285750" lvl="1" marL="742950" rtl="0" algn="just">
              <a:spcBef>
                <a:spcPts val="480"/>
              </a:spcBef>
              <a:spcAft>
                <a:spcPts val="0"/>
              </a:spcAft>
              <a:buClr>
                <a:schemeClr val="dk1"/>
              </a:buClr>
              <a:buSzPts val="2400"/>
              <a:buChar char="–"/>
            </a:pPr>
            <a:r>
              <a:rPr lang="en-IN" sz="2400"/>
              <a:t>Develop a checklist for each work product.</a:t>
            </a:r>
            <a:endParaRPr/>
          </a:p>
          <a:p>
            <a:pPr indent="-285750" lvl="1" marL="742950" rtl="0" algn="just">
              <a:spcBef>
                <a:spcPts val="480"/>
              </a:spcBef>
              <a:spcAft>
                <a:spcPts val="0"/>
              </a:spcAft>
              <a:buClr>
                <a:schemeClr val="dk1"/>
              </a:buClr>
              <a:buSzPts val="2400"/>
              <a:buChar char="–"/>
            </a:pPr>
            <a:r>
              <a:rPr lang="en-IN" sz="2400"/>
              <a:t>Allocate resources and time.</a:t>
            </a:r>
            <a:endParaRPr/>
          </a:p>
          <a:p>
            <a:pPr indent="-285750" lvl="1" marL="742950" rtl="0" algn="just">
              <a:spcBef>
                <a:spcPts val="480"/>
              </a:spcBef>
              <a:spcAft>
                <a:spcPts val="0"/>
              </a:spcAft>
              <a:buClr>
                <a:schemeClr val="dk1"/>
              </a:buClr>
              <a:buSzPts val="2400"/>
              <a:buChar char="–"/>
            </a:pPr>
            <a:r>
              <a:rPr lang="en-IN" sz="2400"/>
              <a:t>Conduct meaningful training.</a:t>
            </a:r>
            <a:endParaRPr/>
          </a:p>
          <a:p>
            <a:pPr indent="-285750" lvl="1" marL="742950" rtl="0" algn="just">
              <a:spcBef>
                <a:spcPts val="480"/>
              </a:spcBef>
              <a:spcAft>
                <a:spcPts val="0"/>
              </a:spcAft>
              <a:buClr>
                <a:schemeClr val="dk1"/>
              </a:buClr>
              <a:buSzPts val="2400"/>
              <a:buChar char="–"/>
            </a:pPr>
            <a:r>
              <a:rPr lang="en-IN" sz="2400"/>
              <a:t>Review earlier reviews. </a:t>
            </a:r>
            <a:endParaRPr/>
          </a:p>
          <a:p>
            <a:pPr indent="-342900" lvl="0" marL="342900" rtl="0" algn="just">
              <a:spcBef>
                <a:spcPts val="560"/>
              </a:spcBef>
              <a:spcAft>
                <a:spcPts val="0"/>
              </a:spcAft>
              <a:buClr>
                <a:schemeClr val="dk1"/>
              </a:buClr>
              <a:buSzPts val="2800"/>
              <a:buChar char="•"/>
            </a:pPr>
            <a:r>
              <a:rPr lang="en-IN" sz="2800"/>
              <a:t>The formal technical reviews are used to catch up 75% design errors.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720091" y="-18256"/>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 Metrics</a:t>
            </a:r>
            <a:endParaRPr b="1"/>
          </a:p>
        </p:txBody>
      </p:sp>
      <p:sp>
        <p:nvSpPr>
          <p:cNvPr id="267" name="Google Shape;267;p18"/>
          <p:cNvSpPr txBox="1"/>
          <p:nvPr>
            <p:ph idx="1" type="body"/>
          </p:nvPr>
        </p:nvSpPr>
        <p:spPr>
          <a:xfrm>
            <a:off x="288136" y="1268760"/>
            <a:ext cx="13825532" cy="558924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Metrics are the quantitative measures that enable the software engineers to gain the insight into the efficiency of software process.</a:t>
            </a:r>
            <a:endParaRPr/>
          </a:p>
          <a:p>
            <a:pPr indent="-342900" lvl="0" marL="342900" rtl="0" algn="just">
              <a:spcBef>
                <a:spcPts val="560"/>
              </a:spcBef>
              <a:spcAft>
                <a:spcPts val="0"/>
              </a:spcAft>
              <a:buClr>
                <a:schemeClr val="dk1"/>
              </a:buClr>
              <a:buSzPts val="2800"/>
              <a:buChar char="•"/>
            </a:pPr>
            <a:r>
              <a:rPr lang="en-IN" sz="2800"/>
              <a:t>The software measures are collected from the software engineers and software metrics are analysed by software managers.</a:t>
            </a:r>
            <a:endParaRPr/>
          </a:p>
          <a:p>
            <a:pPr indent="-342900" lvl="0" marL="342900" rtl="0" algn="just">
              <a:spcBef>
                <a:spcPts val="560"/>
              </a:spcBef>
              <a:spcAft>
                <a:spcPts val="0"/>
              </a:spcAft>
              <a:buClr>
                <a:schemeClr val="dk1"/>
              </a:buClr>
              <a:buSzPts val="2800"/>
              <a:buChar char="•"/>
            </a:pPr>
            <a:r>
              <a:rPr lang="en-IN" sz="2800"/>
              <a:t>The work product of software metrics is a set of productivity metrics and quality metrics.</a:t>
            </a:r>
            <a:endParaRPr/>
          </a:p>
          <a:p>
            <a:pPr indent="-241300" lvl="0" marL="342900" rtl="0" algn="just">
              <a:spcBef>
                <a:spcPts val="320"/>
              </a:spcBef>
              <a:spcAft>
                <a:spcPts val="0"/>
              </a:spcAft>
              <a:buClr>
                <a:schemeClr val="dk1"/>
              </a:buClr>
              <a:buSzPts val="1600"/>
              <a:buNone/>
            </a:pPr>
            <a:r>
              <a:t/>
            </a:r>
            <a:endParaRPr sz="1600"/>
          </a:p>
          <a:p>
            <a:pPr indent="0" lvl="0" marL="0" rtl="0" algn="just">
              <a:spcBef>
                <a:spcPts val="640"/>
              </a:spcBef>
              <a:spcAft>
                <a:spcPts val="0"/>
              </a:spcAft>
              <a:buClr>
                <a:schemeClr val="dk1"/>
              </a:buClr>
              <a:buSzPts val="3200"/>
              <a:buNone/>
            </a:pPr>
            <a:r>
              <a:rPr b="1" lang="en-IN"/>
              <a:t>5.8.1 Size Measure</a:t>
            </a:r>
            <a:endParaRPr/>
          </a:p>
          <a:p>
            <a:pPr indent="-342900" lvl="0" marL="342900" rtl="0" algn="just">
              <a:spcBef>
                <a:spcPts val="560"/>
              </a:spcBef>
              <a:spcAft>
                <a:spcPts val="0"/>
              </a:spcAft>
              <a:buClr>
                <a:schemeClr val="dk1"/>
              </a:buClr>
              <a:buSzPts val="2800"/>
              <a:buChar char="•"/>
            </a:pPr>
            <a:r>
              <a:rPr lang="en-IN" sz="2800"/>
              <a:t>Size oriented measure is derived by considering size of software that has been produced.</a:t>
            </a:r>
            <a:endParaRPr/>
          </a:p>
          <a:p>
            <a:pPr indent="-342900" lvl="0" marL="342900" rtl="0" algn="just">
              <a:spcBef>
                <a:spcPts val="560"/>
              </a:spcBef>
              <a:spcAft>
                <a:spcPts val="0"/>
              </a:spcAft>
              <a:buClr>
                <a:schemeClr val="dk1"/>
              </a:buClr>
              <a:buSzPts val="2800"/>
              <a:buChar char="•"/>
            </a:pPr>
            <a:r>
              <a:rPr lang="en-IN" sz="2800"/>
              <a:t>The organization builds a simple record of size measure for the software projects. It is built on past experiences of organizations.</a:t>
            </a:r>
            <a:endParaRPr/>
          </a:p>
          <a:p>
            <a:pPr indent="-342900" lvl="0" marL="342900" rtl="0" algn="just">
              <a:spcBef>
                <a:spcPts val="560"/>
              </a:spcBef>
              <a:spcAft>
                <a:spcPts val="0"/>
              </a:spcAft>
              <a:buClr>
                <a:schemeClr val="dk1"/>
              </a:buClr>
              <a:buSzPts val="2800"/>
              <a:buChar char="•"/>
            </a:pPr>
            <a:r>
              <a:rPr lang="en-IN" sz="2800"/>
              <a:t>It is a direct measure of software</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aphicFrame>
        <p:nvGraphicFramePr>
          <p:cNvPr id="272" name="Google Shape;272;p19"/>
          <p:cNvGraphicFramePr/>
          <p:nvPr/>
        </p:nvGraphicFramePr>
        <p:xfrm>
          <a:off x="432148" y="494680"/>
          <a:ext cx="3000000" cy="3000000"/>
        </p:xfrm>
        <a:graphic>
          <a:graphicData uri="http://schemas.openxmlformats.org/drawingml/2006/table">
            <a:tbl>
              <a:tblPr firstRow="1">
                <a:noFill/>
                <a:tableStyleId>{9CCA6494-C078-424A-8CAA-287DE6BE8397}</a:tableStyleId>
              </a:tblPr>
              <a:tblGrid>
                <a:gridCol w="1728000"/>
                <a:gridCol w="1728000"/>
                <a:gridCol w="1728000"/>
                <a:gridCol w="1728000"/>
                <a:gridCol w="1728000"/>
                <a:gridCol w="1728000"/>
                <a:gridCol w="1728000"/>
                <a:gridCol w="1728000"/>
              </a:tblGrid>
              <a:tr h="370850">
                <a:tc>
                  <a:txBody>
                    <a:bodyPr/>
                    <a:lstStyle/>
                    <a:p>
                      <a:pPr indent="0" lvl="0" marL="0" marR="0" rtl="0" algn="ctr">
                        <a:spcBef>
                          <a:spcPts val="0"/>
                        </a:spcBef>
                        <a:spcAft>
                          <a:spcPts val="0"/>
                        </a:spcAft>
                        <a:buNone/>
                      </a:pPr>
                      <a:r>
                        <a:rPr lang="en-IN" sz="1800" u="none" cap="none" strike="noStrike">
                          <a:solidFill>
                            <a:schemeClr val="dk1"/>
                          </a:solidFill>
                        </a:rPr>
                        <a:t>Project </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LOC</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Effort</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Cost($)</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Document(Pgs.)</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Errors</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Defects</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People</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ABC</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10000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20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170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400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4</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PQR</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20000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60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1000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129</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6</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XYZ</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35000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65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522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1290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280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87</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7</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3" name="Google Shape;273;p19"/>
          <p:cNvSpPr txBox="1"/>
          <p:nvPr/>
        </p:nvSpPr>
        <p:spPr>
          <a:xfrm>
            <a:off x="5184676" y="107340"/>
            <a:ext cx="40278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Table: Size Measure</a:t>
            </a:r>
            <a:endParaRPr b="1" sz="1800">
              <a:solidFill>
                <a:schemeClr val="dk1"/>
              </a:solidFill>
              <a:latin typeface="Calibri"/>
              <a:ea typeface="Calibri"/>
              <a:cs typeface="Calibri"/>
              <a:sym typeface="Calibri"/>
            </a:endParaRPr>
          </a:p>
        </p:txBody>
      </p:sp>
      <p:sp>
        <p:nvSpPr>
          <p:cNvPr id="274" name="Google Shape;274;p19"/>
          <p:cNvSpPr txBox="1"/>
          <p:nvPr/>
        </p:nvSpPr>
        <p:spPr>
          <a:xfrm>
            <a:off x="288136" y="2636912"/>
            <a:ext cx="13825532" cy="4221088"/>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 simple set  of size measure that can be developed is given below:</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Size = Kilo Lines of Code (KLOC)</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Effort = Person/month</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Productivity = KLOC/person-month</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Quality = Number of faults/KLOC</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Cost = $/KLOC</a:t>
            </a:r>
            <a:endParaRPr/>
          </a:p>
          <a:p>
            <a:pPr indent="-285750" lvl="1" marL="742950" marR="0" rtl="0" algn="just">
              <a:spcBef>
                <a:spcPts val="48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Documentation = Pages of documentation/KLOC</a:t>
            </a:r>
            <a:endParaRPr/>
          </a:p>
          <a:p>
            <a:pPr indent="-342900" lvl="0" marL="342900" marR="0" rtl="0" algn="just">
              <a:spcBef>
                <a:spcPts val="56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size measure is based on the lines of code computation. The lines of code is defined as one line of text in a source file.</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280" name="Google Shape;280;p20"/>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600"/>
              <a:buChar char="•"/>
            </a:pPr>
            <a:r>
              <a:rPr lang="en-IN" sz="2600"/>
              <a:t>While counting the lines of code the Simplest Standard is:</a:t>
            </a:r>
            <a:endParaRPr/>
          </a:p>
          <a:p>
            <a:pPr indent="-285750" lvl="1" marL="742950" rtl="0" algn="just">
              <a:spcBef>
                <a:spcPts val="480"/>
              </a:spcBef>
              <a:spcAft>
                <a:spcPts val="0"/>
              </a:spcAft>
              <a:buClr>
                <a:schemeClr val="dk1"/>
              </a:buClr>
              <a:buSzPts val="2400"/>
              <a:buChar char="–"/>
            </a:pPr>
            <a:r>
              <a:rPr lang="en-IN" sz="2400"/>
              <a:t>Don’t count blank lines.</a:t>
            </a:r>
            <a:endParaRPr/>
          </a:p>
          <a:p>
            <a:pPr indent="-285750" lvl="1" marL="742950" rtl="0" algn="just">
              <a:spcBef>
                <a:spcPts val="480"/>
              </a:spcBef>
              <a:spcAft>
                <a:spcPts val="0"/>
              </a:spcAft>
              <a:buClr>
                <a:schemeClr val="dk1"/>
              </a:buClr>
              <a:buSzPts val="2400"/>
              <a:buChar char="–"/>
            </a:pPr>
            <a:r>
              <a:rPr lang="en-IN" sz="2400"/>
              <a:t>Don’t count comments.</a:t>
            </a:r>
            <a:endParaRPr/>
          </a:p>
          <a:p>
            <a:pPr indent="-285750" lvl="1" marL="742950" rtl="0" algn="just">
              <a:spcBef>
                <a:spcPts val="480"/>
              </a:spcBef>
              <a:spcAft>
                <a:spcPts val="0"/>
              </a:spcAft>
              <a:buClr>
                <a:schemeClr val="dk1"/>
              </a:buClr>
              <a:buSzPts val="2400"/>
              <a:buChar char="–"/>
            </a:pPr>
            <a:r>
              <a:rPr lang="en-IN" sz="2400"/>
              <a:t>Count everything else.</a:t>
            </a:r>
            <a:endParaRPr/>
          </a:p>
          <a:p>
            <a:pPr indent="-342900" lvl="0" marL="342900" rtl="0" algn="just">
              <a:spcBef>
                <a:spcPts val="520"/>
              </a:spcBef>
              <a:spcAft>
                <a:spcPts val="0"/>
              </a:spcAft>
              <a:buClr>
                <a:schemeClr val="dk1"/>
              </a:buClr>
              <a:buSzPts val="2600"/>
              <a:buChar char="•"/>
            </a:pPr>
            <a:r>
              <a:rPr lang="en-IN" sz="2600"/>
              <a:t>The size oriented measure is not universally accepted method.</a:t>
            </a:r>
            <a:endParaRPr/>
          </a:p>
          <a:p>
            <a:pPr indent="-342900" lvl="0" marL="342900" rtl="0" algn="just">
              <a:spcBef>
                <a:spcPts val="560"/>
              </a:spcBef>
              <a:spcAft>
                <a:spcPts val="0"/>
              </a:spcAft>
              <a:buClr>
                <a:schemeClr val="dk1"/>
              </a:buClr>
              <a:buSzPts val="2800"/>
              <a:buChar char="•"/>
            </a:pPr>
            <a:r>
              <a:rPr b="1" lang="en-IN" sz="2800"/>
              <a:t>Advantages</a:t>
            </a:r>
            <a:endParaRPr/>
          </a:p>
          <a:p>
            <a:pPr indent="-285750" lvl="1" marL="742950" rtl="0" algn="just">
              <a:spcBef>
                <a:spcPts val="440"/>
              </a:spcBef>
              <a:spcAft>
                <a:spcPts val="0"/>
              </a:spcAft>
              <a:buClr>
                <a:schemeClr val="dk1"/>
              </a:buClr>
              <a:buSzPts val="2200"/>
              <a:buChar char="–"/>
            </a:pPr>
            <a:r>
              <a:rPr lang="en-IN" sz="2200"/>
              <a:t>Artefact of software development which is easily counted.</a:t>
            </a:r>
            <a:endParaRPr/>
          </a:p>
          <a:p>
            <a:pPr indent="-285750" lvl="1" marL="742950" rtl="0" algn="just">
              <a:spcBef>
                <a:spcPts val="440"/>
              </a:spcBef>
              <a:spcAft>
                <a:spcPts val="0"/>
              </a:spcAft>
              <a:buClr>
                <a:schemeClr val="dk1"/>
              </a:buClr>
              <a:buSzPts val="2200"/>
              <a:buChar char="–"/>
            </a:pPr>
            <a:r>
              <a:rPr lang="en-IN" sz="2200"/>
              <a:t>Many existing methods use LOC as a key input.</a:t>
            </a:r>
            <a:endParaRPr/>
          </a:p>
          <a:p>
            <a:pPr indent="-285750" lvl="1" marL="742950" rtl="0" algn="just">
              <a:spcBef>
                <a:spcPts val="440"/>
              </a:spcBef>
              <a:spcAft>
                <a:spcPts val="0"/>
              </a:spcAft>
              <a:buClr>
                <a:schemeClr val="dk1"/>
              </a:buClr>
              <a:buSzPts val="2200"/>
              <a:buChar char="–"/>
            </a:pPr>
            <a:r>
              <a:rPr lang="en-IN" sz="2200"/>
              <a:t>A large body of literature and data based on LOC already exists.</a:t>
            </a:r>
            <a:endParaRPr/>
          </a:p>
          <a:p>
            <a:pPr indent="-342900" lvl="0" marL="342900" rtl="0" algn="just">
              <a:spcBef>
                <a:spcPts val="560"/>
              </a:spcBef>
              <a:spcAft>
                <a:spcPts val="0"/>
              </a:spcAft>
              <a:buClr>
                <a:schemeClr val="dk1"/>
              </a:buClr>
              <a:buSzPts val="2800"/>
              <a:buChar char="•"/>
            </a:pPr>
            <a:r>
              <a:rPr b="1" lang="en-IN" sz="2800"/>
              <a:t>Disadvantages</a:t>
            </a:r>
            <a:endParaRPr/>
          </a:p>
          <a:p>
            <a:pPr indent="-285750" lvl="1" marL="742950" rtl="0" algn="just">
              <a:spcBef>
                <a:spcPts val="440"/>
              </a:spcBef>
              <a:spcAft>
                <a:spcPts val="0"/>
              </a:spcAft>
              <a:buClr>
                <a:schemeClr val="dk1"/>
              </a:buClr>
              <a:buSzPts val="2200"/>
              <a:buChar char="–"/>
            </a:pPr>
            <a:r>
              <a:rPr lang="en-IN" sz="2200"/>
              <a:t>This measure is dependent upon the programming language.</a:t>
            </a:r>
            <a:endParaRPr/>
          </a:p>
          <a:p>
            <a:pPr indent="-285750" lvl="1" marL="742950" rtl="0" algn="just">
              <a:spcBef>
                <a:spcPts val="440"/>
              </a:spcBef>
              <a:spcAft>
                <a:spcPts val="0"/>
              </a:spcAft>
              <a:buClr>
                <a:schemeClr val="dk1"/>
              </a:buClr>
              <a:buSzPts val="2200"/>
              <a:buChar char="–"/>
            </a:pPr>
            <a:r>
              <a:rPr lang="en-IN" sz="2200"/>
              <a:t>This method is well designed but shorter program may get suffered.</a:t>
            </a:r>
            <a:endParaRPr/>
          </a:p>
          <a:p>
            <a:pPr indent="-285750" lvl="1" marL="742950" rtl="0" algn="just">
              <a:spcBef>
                <a:spcPts val="440"/>
              </a:spcBef>
              <a:spcAft>
                <a:spcPts val="0"/>
              </a:spcAft>
              <a:buClr>
                <a:schemeClr val="dk1"/>
              </a:buClr>
              <a:buSzPts val="2200"/>
              <a:buChar char="–"/>
            </a:pPr>
            <a:r>
              <a:rPr lang="en-IN" sz="2200"/>
              <a:t>It does not accommodate non procedural languages.</a:t>
            </a:r>
            <a:endParaRPr/>
          </a:p>
          <a:p>
            <a:pPr indent="-285750" lvl="1" marL="742950" rtl="0" algn="just">
              <a:spcBef>
                <a:spcPts val="440"/>
              </a:spcBef>
              <a:spcAft>
                <a:spcPts val="0"/>
              </a:spcAft>
              <a:buClr>
                <a:schemeClr val="dk1"/>
              </a:buClr>
              <a:buSzPts val="2200"/>
              <a:buChar char="–"/>
            </a:pPr>
            <a:r>
              <a:rPr lang="en-IN" sz="2200"/>
              <a:t>In early stage of development it is difficult to estimate LOC.</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720091" y="19776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5.8.2 Complexity Measure</a:t>
            </a:r>
            <a:endParaRPr b="1"/>
          </a:p>
        </p:txBody>
      </p:sp>
      <p:sp>
        <p:nvSpPr>
          <p:cNvPr id="286" name="Google Shape;286;p21"/>
          <p:cNvSpPr txBox="1"/>
          <p:nvPr>
            <p:ph idx="1" type="body"/>
          </p:nvPr>
        </p:nvSpPr>
        <p:spPr>
          <a:xfrm>
            <a:off x="288136" y="1484784"/>
            <a:ext cx="13825532" cy="537321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If the complexity is measured in terms of lines of code then it may vary from system to system.</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For more complex programs use of lines of code as a metric is not sufficient.</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Hence the complexity measure can be done by various methods such as cyclomatic complexity, Halstead measure and Knot count measure.</a:t>
            </a:r>
            <a:endParaRPr/>
          </a:p>
          <a:p>
            <a:pPr indent="-228600" lvl="0" marL="342900" rtl="0" algn="just">
              <a:spcBef>
                <a:spcPts val="360"/>
              </a:spcBef>
              <a:spcAft>
                <a:spcPts val="0"/>
              </a:spcAft>
              <a:buClr>
                <a:schemeClr val="dk1"/>
              </a:buClr>
              <a:buSzPts val="18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5.8.2.1 Cyclomatic Complexity</a:t>
            </a:r>
            <a:endParaRPr b="1"/>
          </a:p>
        </p:txBody>
      </p:sp>
      <p:sp>
        <p:nvSpPr>
          <p:cNvPr id="292" name="Google Shape;292;p22"/>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Cyclomatic complexity is a software metric that gives the quantitative measure of logical complexity of the program.</a:t>
            </a:r>
            <a:endParaRPr/>
          </a:p>
          <a:p>
            <a:pPr indent="-342900" lvl="0" marL="342900" rtl="0" algn="just">
              <a:spcBef>
                <a:spcPts val="560"/>
              </a:spcBef>
              <a:spcAft>
                <a:spcPts val="0"/>
              </a:spcAft>
              <a:buClr>
                <a:schemeClr val="dk1"/>
              </a:buClr>
              <a:buSzPts val="2800"/>
              <a:buChar char="•"/>
            </a:pPr>
            <a:r>
              <a:rPr lang="en-IN" sz="2800"/>
              <a:t>The cyclomatic complexity defines the number of independent paths in the basis set of the program that provides the upper bound for the number of tests that must be conducted to ensure that all the statements have been executed at least once.</a:t>
            </a:r>
            <a:endParaRPr/>
          </a:p>
          <a:p>
            <a:pPr indent="-342900" lvl="0" marL="342900" rtl="0" algn="just">
              <a:spcBef>
                <a:spcPts val="560"/>
              </a:spcBef>
              <a:spcAft>
                <a:spcPts val="0"/>
              </a:spcAft>
              <a:buClr>
                <a:schemeClr val="dk1"/>
              </a:buClr>
              <a:buSzPts val="2800"/>
              <a:buChar char="•"/>
            </a:pPr>
            <a:r>
              <a:rPr lang="en-IN" sz="2800"/>
              <a:t>There are three methods to calculate cyclomatic complexities.</a:t>
            </a:r>
            <a:endParaRPr/>
          </a:p>
          <a:p>
            <a:pPr indent="-342900" lvl="0" marL="342900" rtl="0" algn="just">
              <a:spcBef>
                <a:spcPts val="560"/>
              </a:spcBef>
              <a:spcAft>
                <a:spcPts val="0"/>
              </a:spcAft>
              <a:buClr>
                <a:schemeClr val="dk1"/>
              </a:buClr>
              <a:buSzPts val="2800"/>
              <a:buChar char="•"/>
            </a:pPr>
            <a:r>
              <a:rPr b="1" lang="en-IN" sz="2800"/>
              <a:t>Method 1: </a:t>
            </a:r>
            <a:r>
              <a:rPr lang="en-IN" sz="2800"/>
              <a:t>The total number of regions in the flow graph is a cyclomatic complexity.</a:t>
            </a:r>
            <a:endParaRPr/>
          </a:p>
          <a:p>
            <a:pPr indent="-342900" lvl="0" marL="342900" rtl="0" algn="just">
              <a:spcBef>
                <a:spcPts val="560"/>
              </a:spcBef>
              <a:spcAft>
                <a:spcPts val="0"/>
              </a:spcAft>
              <a:buClr>
                <a:srgbClr val="000000"/>
              </a:buClr>
              <a:buSzPts val="2800"/>
              <a:buChar char="•"/>
            </a:pPr>
            <a:r>
              <a:rPr b="1" lang="en-IN" sz="2800">
                <a:solidFill>
                  <a:srgbClr val="000000"/>
                </a:solidFill>
              </a:rPr>
              <a:t>Method 2: </a:t>
            </a:r>
            <a:r>
              <a:rPr lang="en-IN" sz="2800">
                <a:solidFill>
                  <a:srgbClr val="000000"/>
                </a:solidFill>
              </a:rPr>
              <a:t>The cyclomatic complexity, V(G) for a graph G can be defined as</a:t>
            </a:r>
            <a:endParaRPr/>
          </a:p>
          <a:p>
            <a:pPr indent="0" lvl="0" marL="0" rtl="0" algn="just">
              <a:spcBef>
                <a:spcPts val="560"/>
              </a:spcBef>
              <a:spcAft>
                <a:spcPts val="0"/>
              </a:spcAft>
              <a:buClr>
                <a:srgbClr val="000000"/>
              </a:buClr>
              <a:buSzPts val="2800"/>
              <a:buNone/>
            </a:pPr>
            <a:r>
              <a:rPr b="1" lang="en-IN" sz="2800">
                <a:solidFill>
                  <a:srgbClr val="000000"/>
                </a:solidFill>
              </a:rPr>
              <a:t>	V(G) = E – N + 2   </a:t>
            </a:r>
            <a:r>
              <a:rPr lang="en-IN" sz="2400"/>
              <a:t>Where E and N is number of edges and nodes in the flow graph respectively.</a:t>
            </a:r>
            <a:endParaRPr/>
          </a:p>
          <a:p>
            <a:pPr indent="-342900" lvl="0" marL="342900" rtl="0" algn="just">
              <a:spcBef>
                <a:spcPts val="560"/>
              </a:spcBef>
              <a:spcAft>
                <a:spcPts val="0"/>
              </a:spcAft>
              <a:buClr>
                <a:srgbClr val="000000"/>
              </a:buClr>
              <a:buSzPts val="2800"/>
              <a:buChar char="•"/>
            </a:pPr>
            <a:r>
              <a:rPr b="1" lang="en-IN" sz="2800">
                <a:solidFill>
                  <a:srgbClr val="000000"/>
                </a:solidFill>
              </a:rPr>
              <a:t>Method 3: </a:t>
            </a:r>
            <a:r>
              <a:rPr lang="en-IN" sz="2800">
                <a:solidFill>
                  <a:srgbClr val="000000"/>
                </a:solidFill>
              </a:rPr>
              <a:t>The cyclomatic complexity, V(G) for a graph G can be defined as</a:t>
            </a:r>
            <a:endParaRPr/>
          </a:p>
          <a:p>
            <a:pPr indent="0" lvl="0" marL="0" rtl="0" algn="just">
              <a:spcBef>
                <a:spcPts val="560"/>
              </a:spcBef>
              <a:spcAft>
                <a:spcPts val="0"/>
              </a:spcAft>
              <a:buClr>
                <a:srgbClr val="000000"/>
              </a:buClr>
              <a:buSzPts val="2800"/>
              <a:buNone/>
            </a:pPr>
            <a:r>
              <a:rPr b="1" lang="en-IN" sz="2800">
                <a:solidFill>
                  <a:srgbClr val="000000"/>
                </a:solidFill>
              </a:rPr>
              <a:t>	V(G) = P + 1   </a:t>
            </a:r>
            <a:r>
              <a:rPr lang="en-IN" sz="2400">
                <a:solidFill>
                  <a:srgbClr val="000000"/>
                </a:solidFill>
              </a:rPr>
              <a:t>Where P is total number of predicate nodes in the flow graph.</a:t>
            </a:r>
            <a:endParaRPr sz="2400">
              <a:solidFill>
                <a:srgbClr val="000000"/>
              </a:solidFill>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Example</a:t>
            </a:r>
            <a:endParaRPr b="1"/>
          </a:p>
        </p:txBody>
      </p:sp>
      <p:sp>
        <p:nvSpPr>
          <p:cNvPr id="298" name="Google Shape;298;p23"/>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Char char="•"/>
            </a:pPr>
            <a:r>
              <a:rPr lang="en-IN" sz="2800"/>
              <a:t>Consider the following code fragment with line numbered.</a:t>
            </a:r>
            <a:endParaRPr/>
          </a:p>
          <a:p>
            <a:pPr indent="0" lvl="0" marL="0" rtl="0" algn="just">
              <a:spcBef>
                <a:spcPts val="560"/>
              </a:spcBef>
              <a:spcAft>
                <a:spcPts val="0"/>
              </a:spcAft>
              <a:buClr>
                <a:schemeClr val="dk1"/>
              </a:buClr>
              <a:buSzPts val="2800"/>
              <a:buNone/>
            </a:pPr>
            <a:r>
              <a:rPr lang="en-IN" sz="2800"/>
              <a:t>{</a:t>
            </a:r>
            <a:endParaRPr/>
          </a:p>
          <a:p>
            <a:pPr indent="-514350" lvl="0" marL="514350" rtl="0" algn="just">
              <a:spcBef>
                <a:spcPts val="560"/>
              </a:spcBef>
              <a:spcAft>
                <a:spcPts val="0"/>
              </a:spcAft>
              <a:buClr>
                <a:schemeClr val="dk1"/>
              </a:buClr>
              <a:buSzPts val="2800"/>
              <a:buFont typeface="Calibri"/>
              <a:buAutoNum type="arabicPeriod"/>
            </a:pPr>
            <a:r>
              <a:rPr lang="en-IN" sz="2800"/>
              <a:t>if (a&lt;b)</a:t>
            </a:r>
            <a:endParaRPr/>
          </a:p>
          <a:p>
            <a:pPr indent="-514350" lvl="0" marL="514350" rtl="0" algn="just">
              <a:spcBef>
                <a:spcPts val="560"/>
              </a:spcBef>
              <a:spcAft>
                <a:spcPts val="0"/>
              </a:spcAft>
              <a:buClr>
                <a:schemeClr val="dk1"/>
              </a:buClr>
              <a:buSzPts val="2800"/>
              <a:buFont typeface="Calibri"/>
              <a:buAutoNum type="arabicPeriod"/>
            </a:pPr>
            <a:r>
              <a:rPr lang="en-IN" sz="2800"/>
              <a:t>F1();</a:t>
            </a:r>
            <a:endParaRPr/>
          </a:p>
          <a:p>
            <a:pPr indent="0" lvl="0" marL="0" rtl="0" algn="just">
              <a:spcBef>
                <a:spcPts val="560"/>
              </a:spcBef>
              <a:spcAft>
                <a:spcPts val="0"/>
              </a:spcAft>
              <a:buClr>
                <a:schemeClr val="dk1"/>
              </a:buClr>
              <a:buSzPts val="2800"/>
              <a:buNone/>
            </a:pPr>
            <a:r>
              <a:rPr lang="en-IN" sz="2800"/>
              <a:t>else</a:t>
            </a:r>
            <a:endParaRPr/>
          </a:p>
          <a:p>
            <a:pPr indent="0" lvl="0" marL="0" rtl="0" algn="just">
              <a:spcBef>
                <a:spcPts val="560"/>
              </a:spcBef>
              <a:spcAft>
                <a:spcPts val="0"/>
              </a:spcAft>
              <a:buClr>
                <a:schemeClr val="dk1"/>
              </a:buClr>
              <a:buSzPts val="2800"/>
              <a:buNone/>
            </a:pPr>
            <a:r>
              <a:rPr lang="en-IN" sz="2800"/>
              <a:t>{</a:t>
            </a:r>
            <a:endParaRPr/>
          </a:p>
          <a:p>
            <a:pPr indent="-514350" lvl="0" marL="514350" rtl="0" algn="just">
              <a:spcBef>
                <a:spcPts val="560"/>
              </a:spcBef>
              <a:spcAft>
                <a:spcPts val="0"/>
              </a:spcAft>
              <a:buClr>
                <a:schemeClr val="dk1"/>
              </a:buClr>
              <a:buSzPts val="2800"/>
              <a:buFont typeface="Calibri"/>
              <a:buAutoNum type="arabicPeriod" startAt="3"/>
            </a:pPr>
            <a:r>
              <a:rPr lang="en-IN" sz="2800"/>
              <a:t>if (a&lt;c)</a:t>
            </a:r>
            <a:endParaRPr/>
          </a:p>
          <a:p>
            <a:pPr indent="-514350" lvl="0" marL="514350" rtl="0" algn="just">
              <a:spcBef>
                <a:spcPts val="560"/>
              </a:spcBef>
              <a:spcAft>
                <a:spcPts val="0"/>
              </a:spcAft>
              <a:buClr>
                <a:schemeClr val="dk1"/>
              </a:buClr>
              <a:buSzPts val="2800"/>
              <a:buFont typeface="Calibri"/>
              <a:buAutoNum type="arabicPeriod" startAt="3"/>
            </a:pPr>
            <a:r>
              <a:rPr lang="en-IN" sz="2800"/>
              <a:t>F2();</a:t>
            </a:r>
            <a:endParaRPr/>
          </a:p>
          <a:p>
            <a:pPr indent="0" lvl="0" marL="0" rtl="0" algn="just">
              <a:spcBef>
                <a:spcPts val="560"/>
              </a:spcBef>
              <a:spcAft>
                <a:spcPts val="0"/>
              </a:spcAft>
              <a:buClr>
                <a:schemeClr val="dk1"/>
              </a:buClr>
              <a:buSzPts val="2800"/>
              <a:buNone/>
            </a:pPr>
            <a:r>
              <a:rPr lang="en-IN" sz="2800"/>
              <a:t>else</a:t>
            </a:r>
            <a:endParaRPr/>
          </a:p>
          <a:p>
            <a:pPr indent="-514350" lvl="0" marL="514350" rtl="0" algn="just">
              <a:spcBef>
                <a:spcPts val="560"/>
              </a:spcBef>
              <a:spcAft>
                <a:spcPts val="0"/>
              </a:spcAft>
              <a:buClr>
                <a:schemeClr val="dk1"/>
              </a:buClr>
              <a:buSzPts val="2800"/>
              <a:buFont typeface="Calibri"/>
              <a:buAutoNum type="arabicPeriod" startAt="5"/>
            </a:pPr>
            <a:r>
              <a:rPr lang="en-IN" sz="2800"/>
              <a:t>F3();</a:t>
            </a:r>
            <a:endParaRPr/>
          </a:p>
          <a:p>
            <a:pPr indent="0" lvl="0" marL="0" rtl="0" algn="just">
              <a:spcBef>
                <a:spcPts val="560"/>
              </a:spcBef>
              <a:spcAft>
                <a:spcPts val="0"/>
              </a:spcAft>
              <a:buClr>
                <a:schemeClr val="dk1"/>
              </a:buClr>
              <a:buSzPts val="2800"/>
              <a:buNone/>
            </a:pPr>
            <a:r>
              <a:rPr lang="en-IN" sz="2800"/>
              <a:t>}</a:t>
            </a:r>
            <a:endParaRPr/>
          </a:p>
          <a:p>
            <a:pPr indent="-514350" lvl="0" marL="514350" rtl="0" algn="just">
              <a:spcBef>
                <a:spcPts val="560"/>
              </a:spcBef>
              <a:spcAft>
                <a:spcPts val="0"/>
              </a:spcAft>
              <a:buClr>
                <a:schemeClr val="dk1"/>
              </a:buClr>
              <a:buSzPts val="2800"/>
              <a:buFont typeface="Calibri"/>
              <a:buAutoNum type="arabicPeriod" startAt="7"/>
            </a:pPr>
            <a:r>
              <a:rPr lang="en-IN" sz="2800"/>
              <a:t>}</a:t>
            </a:r>
            <a:endParaRPr/>
          </a:p>
          <a:p>
            <a:pPr indent="0" lvl="0" marL="0" rtl="0" algn="just">
              <a:spcBef>
                <a:spcPts val="560"/>
              </a:spcBef>
              <a:spcAft>
                <a:spcPts val="0"/>
              </a:spcAft>
              <a:buClr>
                <a:schemeClr val="dk1"/>
              </a:buClr>
              <a:buSzPts val="2800"/>
              <a:buNone/>
            </a:pPr>
            <a:r>
              <a:t/>
            </a:r>
            <a:endParaRPr sz="2800"/>
          </a:p>
          <a:p>
            <a:pPr indent="0" lvl="0" marL="0" rtl="0" algn="just">
              <a:spcBef>
                <a:spcPts val="400"/>
              </a:spcBef>
              <a:spcAft>
                <a:spcPts val="0"/>
              </a:spcAft>
              <a:buClr>
                <a:schemeClr val="dk1"/>
              </a:buClr>
              <a:buSzPts val="2000"/>
              <a:buNone/>
            </a:pPr>
            <a:r>
              <a:t/>
            </a:r>
            <a:endParaRPr sz="2000"/>
          </a:p>
        </p:txBody>
      </p:sp>
      <p:sp>
        <p:nvSpPr>
          <p:cNvPr id="299" name="Google Shape;299;p23"/>
          <p:cNvSpPr txBox="1"/>
          <p:nvPr/>
        </p:nvSpPr>
        <p:spPr>
          <a:xfrm>
            <a:off x="2664396" y="1472485"/>
            <a:ext cx="307462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dk1"/>
                </a:solidFill>
                <a:latin typeface="Calibri"/>
                <a:ea typeface="Calibri"/>
                <a:cs typeface="Calibri"/>
                <a:sym typeface="Calibri"/>
              </a:rPr>
              <a:t>Control Flow Graph</a:t>
            </a:r>
            <a:endParaRPr b="1" sz="2800">
              <a:solidFill>
                <a:schemeClr val="dk1"/>
              </a:solidFill>
              <a:latin typeface="Calibri"/>
              <a:ea typeface="Calibri"/>
              <a:cs typeface="Calibri"/>
              <a:sym typeface="Calibri"/>
            </a:endParaRPr>
          </a:p>
        </p:txBody>
      </p:sp>
      <p:grpSp>
        <p:nvGrpSpPr>
          <p:cNvPr id="300" name="Google Shape;300;p23"/>
          <p:cNvGrpSpPr/>
          <p:nvPr/>
        </p:nvGrpSpPr>
        <p:grpSpPr>
          <a:xfrm>
            <a:off x="2808412" y="2132856"/>
            <a:ext cx="3384376" cy="4176464"/>
            <a:chOff x="4680620" y="2132856"/>
            <a:chExt cx="3384376" cy="4176464"/>
          </a:xfrm>
        </p:grpSpPr>
        <p:grpSp>
          <p:nvGrpSpPr>
            <p:cNvPr id="301" name="Google Shape;301;p23"/>
            <p:cNvGrpSpPr/>
            <p:nvPr/>
          </p:nvGrpSpPr>
          <p:grpSpPr>
            <a:xfrm>
              <a:off x="5616724" y="2132856"/>
              <a:ext cx="720080" cy="648072"/>
              <a:chOff x="5616724" y="2132856"/>
              <a:chExt cx="720080" cy="648072"/>
            </a:xfrm>
          </p:grpSpPr>
          <p:sp>
            <p:nvSpPr>
              <p:cNvPr id="302" name="Google Shape;302;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304" name="Google Shape;304;p23"/>
            <p:cNvGrpSpPr/>
            <p:nvPr/>
          </p:nvGrpSpPr>
          <p:grpSpPr>
            <a:xfrm>
              <a:off x="4680620" y="3429000"/>
              <a:ext cx="720080" cy="648072"/>
              <a:chOff x="5616724" y="2132856"/>
              <a:chExt cx="720080" cy="648072"/>
            </a:xfrm>
          </p:grpSpPr>
          <p:sp>
            <p:nvSpPr>
              <p:cNvPr id="305" name="Google Shape;305;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grpSp>
          <p:nvGrpSpPr>
            <p:cNvPr id="307" name="Google Shape;307;p23"/>
            <p:cNvGrpSpPr/>
            <p:nvPr/>
          </p:nvGrpSpPr>
          <p:grpSpPr>
            <a:xfrm>
              <a:off x="6624836" y="3438582"/>
              <a:ext cx="720080" cy="648072"/>
              <a:chOff x="5616724" y="2132856"/>
              <a:chExt cx="720080" cy="648072"/>
            </a:xfrm>
          </p:grpSpPr>
          <p:sp>
            <p:nvSpPr>
              <p:cNvPr id="308" name="Google Shape;308;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grpSp>
        <p:grpSp>
          <p:nvGrpSpPr>
            <p:cNvPr id="310" name="Google Shape;310;p23"/>
            <p:cNvGrpSpPr/>
            <p:nvPr/>
          </p:nvGrpSpPr>
          <p:grpSpPr>
            <a:xfrm>
              <a:off x="5952189" y="4581128"/>
              <a:ext cx="720080" cy="648072"/>
              <a:chOff x="5616724" y="2132856"/>
              <a:chExt cx="720080" cy="648072"/>
            </a:xfrm>
          </p:grpSpPr>
          <p:sp>
            <p:nvSpPr>
              <p:cNvPr id="311" name="Google Shape;311;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grpSp>
        <p:grpSp>
          <p:nvGrpSpPr>
            <p:cNvPr id="313" name="Google Shape;313;p23"/>
            <p:cNvGrpSpPr/>
            <p:nvPr/>
          </p:nvGrpSpPr>
          <p:grpSpPr>
            <a:xfrm>
              <a:off x="7344916" y="4581128"/>
              <a:ext cx="720080" cy="648072"/>
              <a:chOff x="5616724" y="2132856"/>
              <a:chExt cx="720080" cy="648072"/>
            </a:xfrm>
          </p:grpSpPr>
          <p:sp>
            <p:nvSpPr>
              <p:cNvPr id="314" name="Google Shape;314;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grpSp>
        <p:grpSp>
          <p:nvGrpSpPr>
            <p:cNvPr id="316" name="Google Shape;316;p23"/>
            <p:cNvGrpSpPr/>
            <p:nvPr/>
          </p:nvGrpSpPr>
          <p:grpSpPr>
            <a:xfrm>
              <a:off x="6840860" y="5661248"/>
              <a:ext cx="720080" cy="648072"/>
              <a:chOff x="5616724" y="2132856"/>
              <a:chExt cx="720080" cy="648072"/>
            </a:xfrm>
          </p:grpSpPr>
          <p:sp>
            <p:nvSpPr>
              <p:cNvPr id="317" name="Google Shape;317;p23"/>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23"/>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grpSp>
        <p:cxnSp>
          <p:nvCxnSpPr>
            <p:cNvPr id="319" name="Google Shape;319;p23"/>
            <p:cNvCxnSpPr>
              <a:stCxn id="302" idx="3"/>
              <a:endCxn id="305" idx="0"/>
            </p:cNvCxnSpPr>
            <p:nvPr/>
          </p:nvCxnSpPr>
          <p:spPr>
            <a:xfrm flipH="1">
              <a:off x="5040577" y="2686020"/>
              <a:ext cx="681600" cy="743100"/>
            </a:xfrm>
            <a:prstGeom prst="straightConnector1">
              <a:avLst/>
            </a:prstGeom>
            <a:noFill/>
            <a:ln cap="flat" cmpd="sng" w="28575">
              <a:solidFill>
                <a:schemeClr val="dk1"/>
              </a:solidFill>
              <a:prstDash val="solid"/>
              <a:round/>
              <a:headEnd len="sm" w="sm" type="none"/>
              <a:tailEnd len="med" w="med" type="stealth"/>
            </a:ln>
          </p:spPr>
        </p:cxnSp>
        <p:cxnSp>
          <p:nvCxnSpPr>
            <p:cNvPr id="320" name="Google Shape;320;p23"/>
            <p:cNvCxnSpPr>
              <a:stCxn id="302" idx="5"/>
              <a:endCxn id="308" idx="0"/>
            </p:cNvCxnSpPr>
            <p:nvPr/>
          </p:nvCxnSpPr>
          <p:spPr>
            <a:xfrm>
              <a:off x="6231351" y="2686020"/>
              <a:ext cx="753600" cy="752700"/>
            </a:xfrm>
            <a:prstGeom prst="straightConnector1">
              <a:avLst/>
            </a:prstGeom>
            <a:noFill/>
            <a:ln cap="flat" cmpd="sng" w="28575">
              <a:solidFill>
                <a:schemeClr val="dk1"/>
              </a:solidFill>
              <a:prstDash val="solid"/>
              <a:round/>
              <a:headEnd len="sm" w="sm" type="none"/>
              <a:tailEnd len="med" w="med" type="stealth"/>
            </a:ln>
          </p:spPr>
        </p:cxnSp>
        <p:cxnSp>
          <p:nvCxnSpPr>
            <p:cNvPr id="321" name="Google Shape;321;p23"/>
            <p:cNvCxnSpPr>
              <a:stCxn id="308" idx="3"/>
              <a:endCxn id="311" idx="0"/>
            </p:cNvCxnSpPr>
            <p:nvPr/>
          </p:nvCxnSpPr>
          <p:spPr>
            <a:xfrm flipH="1">
              <a:off x="6312089" y="3991746"/>
              <a:ext cx="418200" cy="589500"/>
            </a:xfrm>
            <a:prstGeom prst="straightConnector1">
              <a:avLst/>
            </a:prstGeom>
            <a:noFill/>
            <a:ln cap="flat" cmpd="sng" w="28575">
              <a:solidFill>
                <a:schemeClr val="dk1"/>
              </a:solidFill>
              <a:prstDash val="solid"/>
              <a:round/>
              <a:headEnd len="sm" w="sm" type="none"/>
              <a:tailEnd len="med" w="med" type="stealth"/>
            </a:ln>
          </p:spPr>
        </p:cxnSp>
        <p:cxnSp>
          <p:nvCxnSpPr>
            <p:cNvPr id="322" name="Google Shape;322;p23"/>
            <p:cNvCxnSpPr>
              <a:stCxn id="308" idx="5"/>
              <a:endCxn id="314" idx="0"/>
            </p:cNvCxnSpPr>
            <p:nvPr/>
          </p:nvCxnSpPr>
          <p:spPr>
            <a:xfrm>
              <a:off x="7239463" y="3991746"/>
              <a:ext cx="465600" cy="589500"/>
            </a:xfrm>
            <a:prstGeom prst="straightConnector1">
              <a:avLst/>
            </a:prstGeom>
            <a:noFill/>
            <a:ln cap="flat" cmpd="sng" w="28575">
              <a:solidFill>
                <a:schemeClr val="dk1"/>
              </a:solidFill>
              <a:prstDash val="solid"/>
              <a:round/>
              <a:headEnd len="sm" w="sm" type="none"/>
              <a:tailEnd len="med" w="med" type="stealth"/>
            </a:ln>
          </p:spPr>
        </p:cxnSp>
        <p:cxnSp>
          <p:nvCxnSpPr>
            <p:cNvPr id="323" name="Google Shape;323;p23"/>
            <p:cNvCxnSpPr>
              <a:endCxn id="317" idx="7"/>
            </p:cNvCxnSpPr>
            <p:nvPr/>
          </p:nvCxnSpPr>
          <p:spPr>
            <a:xfrm flipH="1">
              <a:off x="7455487" y="5176256"/>
              <a:ext cx="402300" cy="579900"/>
            </a:xfrm>
            <a:prstGeom prst="straightConnector1">
              <a:avLst/>
            </a:prstGeom>
            <a:noFill/>
            <a:ln cap="flat" cmpd="sng" w="28575">
              <a:solidFill>
                <a:schemeClr val="dk1"/>
              </a:solidFill>
              <a:prstDash val="solid"/>
              <a:round/>
              <a:headEnd len="sm" w="sm" type="none"/>
              <a:tailEnd len="med" w="med" type="stealth"/>
            </a:ln>
          </p:spPr>
        </p:cxnSp>
        <p:cxnSp>
          <p:nvCxnSpPr>
            <p:cNvPr id="324" name="Google Shape;324;p23"/>
            <p:cNvCxnSpPr>
              <a:stCxn id="311" idx="5"/>
              <a:endCxn id="317" idx="1"/>
            </p:cNvCxnSpPr>
            <p:nvPr/>
          </p:nvCxnSpPr>
          <p:spPr>
            <a:xfrm>
              <a:off x="6566816" y="5134292"/>
              <a:ext cx="379500" cy="621900"/>
            </a:xfrm>
            <a:prstGeom prst="straightConnector1">
              <a:avLst/>
            </a:prstGeom>
            <a:noFill/>
            <a:ln cap="flat" cmpd="sng" w="28575">
              <a:solidFill>
                <a:schemeClr val="dk1"/>
              </a:solidFill>
              <a:prstDash val="solid"/>
              <a:round/>
              <a:headEnd len="sm" w="sm" type="none"/>
              <a:tailEnd len="med" w="med" type="stealth"/>
            </a:ln>
          </p:spPr>
        </p:cxnSp>
        <p:cxnSp>
          <p:nvCxnSpPr>
            <p:cNvPr id="325" name="Google Shape;325;p23"/>
            <p:cNvCxnSpPr>
              <a:stCxn id="305" idx="4"/>
              <a:endCxn id="317" idx="2"/>
            </p:cNvCxnSpPr>
            <p:nvPr/>
          </p:nvCxnSpPr>
          <p:spPr>
            <a:xfrm flipH="1" rot="-5400000">
              <a:off x="4986660" y="4131072"/>
              <a:ext cx="1908300" cy="1800300"/>
            </a:xfrm>
            <a:prstGeom prst="curvedConnector2">
              <a:avLst/>
            </a:prstGeom>
            <a:noFill/>
            <a:ln cap="flat" cmpd="sng" w="28575">
              <a:solidFill>
                <a:schemeClr val="dk1"/>
              </a:solidFill>
              <a:prstDash val="solid"/>
              <a:round/>
              <a:headEnd len="sm" w="sm" type="none"/>
              <a:tailEnd len="med" w="med" type="stealth"/>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332" name="Google Shape;332;p24"/>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241300" lvl="0" marL="342900" rtl="0" algn="just">
              <a:spcBef>
                <a:spcPts val="0"/>
              </a:spcBef>
              <a:spcAft>
                <a:spcPts val="0"/>
              </a:spcAft>
              <a:buClr>
                <a:schemeClr val="dk1"/>
              </a:buClr>
              <a:buSzPts val="1600"/>
              <a:buNone/>
            </a:pPr>
            <a:r>
              <a:t/>
            </a:r>
            <a:endParaRPr sz="1600"/>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To compute cyclomatic complexity follow below steps:</a:t>
            </a:r>
            <a:endParaRPr/>
          </a:p>
          <a:p>
            <a:pPr indent="-342900" lvl="0" marL="342900" rtl="0" algn="just">
              <a:spcBef>
                <a:spcPts val="560"/>
              </a:spcBef>
              <a:spcAft>
                <a:spcPts val="0"/>
              </a:spcAft>
              <a:buClr>
                <a:schemeClr val="dk1"/>
              </a:buClr>
              <a:buSzPts val="2800"/>
              <a:buChar char="•"/>
            </a:pPr>
            <a:r>
              <a:rPr b="1" lang="en-IN" sz="2800"/>
              <a:t>Step - 1: </a:t>
            </a:r>
            <a:r>
              <a:rPr lang="en-IN" sz="2800"/>
              <a:t>Design flow graph for given code fragment.</a:t>
            </a:r>
            <a:endParaRPr/>
          </a:p>
          <a:p>
            <a:pPr indent="-342900" lvl="0" marL="342900" rtl="0" algn="just">
              <a:spcBef>
                <a:spcPts val="560"/>
              </a:spcBef>
              <a:spcAft>
                <a:spcPts val="0"/>
              </a:spcAft>
              <a:buClr>
                <a:schemeClr val="dk1"/>
              </a:buClr>
              <a:buSzPts val="2800"/>
              <a:buChar char="•"/>
            </a:pPr>
            <a:r>
              <a:rPr b="1" lang="en-IN" sz="2800"/>
              <a:t>Step - 2: </a:t>
            </a:r>
            <a:r>
              <a:rPr lang="en-IN" sz="2800"/>
              <a:t>Compute regions, predicate edges and total nodes in the flow graph.</a:t>
            </a:r>
            <a:endParaRPr/>
          </a:p>
          <a:p>
            <a:pPr indent="-342900" lvl="0" marL="342900" rtl="0" algn="just">
              <a:spcBef>
                <a:spcPts val="560"/>
              </a:spcBef>
              <a:spcAft>
                <a:spcPts val="0"/>
              </a:spcAft>
              <a:buClr>
                <a:schemeClr val="dk1"/>
              </a:buClr>
              <a:buSzPts val="2800"/>
              <a:buChar char="•"/>
            </a:pPr>
            <a:r>
              <a:rPr b="1" lang="en-IN" sz="2800"/>
              <a:t>Step - 3: </a:t>
            </a:r>
            <a:r>
              <a:rPr lang="en-IN" sz="2800"/>
              <a:t>Apply formula in order to compute cyclomatic complexity.</a:t>
            </a:r>
            <a:endParaRPr/>
          </a:p>
          <a:p>
            <a:pPr indent="-285750" lvl="1" marL="742950" rtl="0" algn="just">
              <a:spcBef>
                <a:spcPts val="520"/>
              </a:spcBef>
              <a:spcAft>
                <a:spcPts val="0"/>
              </a:spcAft>
              <a:buClr>
                <a:schemeClr val="dk1"/>
              </a:buClr>
              <a:buSzPts val="2600"/>
              <a:buChar char="–"/>
            </a:pPr>
            <a:r>
              <a:rPr b="1" lang="en-IN" sz="2600"/>
              <a:t>Cyclomatic complexity: </a:t>
            </a:r>
            <a:r>
              <a:rPr lang="en-IN" sz="2600"/>
              <a:t>Total number of regions = 3</a:t>
            </a:r>
            <a:endParaRPr/>
          </a:p>
          <a:p>
            <a:pPr indent="-285750" lvl="1" marL="742950" rtl="0" algn="just">
              <a:spcBef>
                <a:spcPts val="520"/>
              </a:spcBef>
              <a:spcAft>
                <a:spcPts val="0"/>
              </a:spcAft>
              <a:buClr>
                <a:srgbClr val="000000"/>
              </a:buClr>
              <a:buSzPts val="2600"/>
              <a:buChar char="–"/>
            </a:pPr>
            <a:r>
              <a:rPr b="1" lang="en-IN" sz="2600">
                <a:solidFill>
                  <a:srgbClr val="000000"/>
                </a:solidFill>
              </a:rPr>
              <a:t>Cyclomatic complexity: </a:t>
            </a:r>
            <a:r>
              <a:rPr lang="en-IN" sz="2600">
                <a:solidFill>
                  <a:srgbClr val="000000"/>
                </a:solidFill>
              </a:rPr>
              <a:t>E – N + 2 = 7 – 6 + 2= 3</a:t>
            </a:r>
            <a:endParaRPr/>
          </a:p>
          <a:p>
            <a:pPr indent="-285750" lvl="1" marL="742950" rtl="0" algn="just">
              <a:spcBef>
                <a:spcPts val="520"/>
              </a:spcBef>
              <a:spcAft>
                <a:spcPts val="0"/>
              </a:spcAft>
              <a:buClr>
                <a:srgbClr val="000000"/>
              </a:buClr>
              <a:buSzPts val="2600"/>
              <a:buChar char="–"/>
            </a:pPr>
            <a:r>
              <a:rPr b="1" lang="en-IN" sz="2600">
                <a:solidFill>
                  <a:srgbClr val="000000"/>
                </a:solidFill>
              </a:rPr>
              <a:t>Cyclomatic complexity: </a:t>
            </a:r>
            <a:r>
              <a:rPr lang="en-IN" sz="2600">
                <a:solidFill>
                  <a:srgbClr val="000000"/>
                </a:solidFill>
              </a:rPr>
              <a:t>P + 1 = 2 + 1 = 3</a:t>
            </a:r>
            <a:endParaRPr b="1" sz="2600"/>
          </a:p>
          <a:p>
            <a:pPr indent="0" lvl="0" marL="0" rtl="0" algn="just">
              <a:spcBef>
                <a:spcPts val="560"/>
              </a:spcBef>
              <a:spcAft>
                <a:spcPts val="0"/>
              </a:spcAft>
              <a:buClr>
                <a:schemeClr val="dk1"/>
              </a:buClr>
              <a:buSzPts val="2800"/>
              <a:buNone/>
            </a:pPr>
            <a:r>
              <a:t/>
            </a:r>
            <a:endParaRPr sz="2800"/>
          </a:p>
          <a:p>
            <a:pPr indent="0" lvl="0" marL="0" rtl="0" algn="just">
              <a:spcBef>
                <a:spcPts val="400"/>
              </a:spcBef>
              <a:spcAft>
                <a:spcPts val="0"/>
              </a:spcAft>
              <a:buClr>
                <a:schemeClr val="dk1"/>
              </a:buClr>
              <a:buSzPts val="2000"/>
              <a:buNone/>
            </a:pPr>
            <a:r>
              <a:t/>
            </a:r>
            <a:endParaRPr sz="2000"/>
          </a:p>
        </p:txBody>
      </p:sp>
      <p:sp>
        <p:nvSpPr>
          <p:cNvPr id="333" name="Google Shape;333;p24"/>
          <p:cNvSpPr txBox="1"/>
          <p:nvPr/>
        </p:nvSpPr>
        <p:spPr>
          <a:xfrm>
            <a:off x="10897646" y="188640"/>
            <a:ext cx="265694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latin typeface="Calibri"/>
                <a:ea typeface="Calibri"/>
                <a:cs typeface="Calibri"/>
                <a:sym typeface="Calibri"/>
              </a:rPr>
              <a:t>Control Flow Graph</a:t>
            </a:r>
            <a:endParaRPr b="1" sz="2400">
              <a:solidFill>
                <a:schemeClr val="dk1"/>
              </a:solidFill>
              <a:latin typeface="Calibri"/>
              <a:ea typeface="Calibri"/>
              <a:cs typeface="Calibri"/>
              <a:sym typeface="Calibri"/>
            </a:endParaRPr>
          </a:p>
        </p:txBody>
      </p:sp>
      <p:grpSp>
        <p:nvGrpSpPr>
          <p:cNvPr id="334" name="Google Shape;334;p24"/>
          <p:cNvGrpSpPr/>
          <p:nvPr/>
        </p:nvGrpSpPr>
        <p:grpSpPr>
          <a:xfrm>
            <a:off x="10657284" y="796950"/>
            <a:ext cx="3384376" cy="3640161"/>
            <a:chOff x="10801300" y="2203959"/>
            <a:chExt cx="3384376" cy="4176464"/>
          </a:xfrm>
        </p:grpSpPr>
        <p:grpSp>
          <p:nvGrpSpPr>
            <p:cNvPr id="335" name="Google Shape;335;p24"/>
            <p:cNvGrpSpPr/>
            <p:nvPr/>
          </p:nvGrpSpPr>
          <p:grpSpPr>
            <a:xfrm>
              <a:off x="10801300" y="2203959"/>
              <a:ext cx="3384376" cy="4176464"/>
              <a:chOff x="4680620" y="2132856"/>
              <a:chExt cx="3384376" cy="4176464"/>
            </a:xfrm>
          </p:grpSpPr>
          <p:grpSp>
            <p:nvGrpSpPr>
              <p:cNvPr id="336" name="Google Shape;336;p24"/>
              <p:cNvGrpSpPr/>
              <p:nvPr/>
            </p:nvGrpSpPr>
            <p:grpSpPr>
              <a:xfrm>
                <a:off x="5616724" y="2132856"/>
                <a:ext cx="720080" cy="648072"/>
                <a:chOff x="5616724" y="2132856"/>
                <a:chExt cx="720080" cy="648072"/>
              </a:xfrm>
            </p:grpSpPr>
            <p:sp>
              <p:nvSpPr>
                <p:cNvPr id="337" name="Google Shape;337;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339" name="Google Shape;339;p24"/>
              <p:cNvGrpSpPr/>
              <p:nvPr/>
            </p:nvGrpSpPr>
            <p:grpSpPr>
              <a:xfrm>
                <a:off x="4680620" y="3429000"/>
                <a:ext cx="720080" cy="648072"/>
                <a:chOff x="5616724" y="2132856"/>
                <a:chExt cx="720080" cy="648072"/>
              </a:xfrm>
            </p:grpSpPr>
            <p:sp>
              <p:nvSpPr>
                <p:cNvPr id="340" name="Google Shape;340;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grpSp>
            <p:nvGrpSpPr>
              <p:cNvPr id="342" name="Google Shape;342;p24"/>
              <p:cNvGrpSpPr/>
              <p:nvPr/>
            </p:nvGrpSpPr>
            <p:grpSpPr>
              <a:xfrm>
                <a:off x="6624836" y="3438582"/>
                <a:ext cx="720080" cy="648072"/>
                <a:chOff x="5616724" y="2132856"/>
                <a:chExt cx="720080" cy="648072"/>
              </a:xfrm>
            </p:grpSpPr>
            <p:sp>
              <p:nvSpPr>
                <p:cNvPr id="343" name="Google Shape;343;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grpSp>
          <p:grpSp>
            <p:nvGrpSpPr>
              <p:cNvPr id="345" name="Google Shape;345;p24"/>
              <p:cNvGrpSpPr/>
              <p:nvPr/>
            </p:nvGrpSpPr>
            <p:grpSpPr>
              <a:xfrm>
                <a:off x="5952189" y="4581128"/>
                <a:ext cx="720080" cy="648072"/>
                <a:chOff x="5616724" y="2132856"/>
                <a:chExt cx="720080" cy="648072"/>
              </a:xfrm>
            </p:grpSpPr>
            <p:sp>
              <p:nvSpPr>
                <p:cNvPr id="346" name="Google Shape;346;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grpSp>
          <p:grpSp>
            <p:nvGrpSpPr>
              <p:cNvPr id="348" name="Google Shape;348;p24"/>
              <p:cNvGrpSpPr/>
              <p:nvPr/>
            </p:nvGrpSpPr>
            <p:grpSpPr>
              <a:xfrm>
                <a:off x="7344916" y="4581128"/>
                <a:ext cx="720080" cy="648072"/>
                <a:chOff x="5616724" y="2132856"/>
                <a:chExt cx="720080" cy="648072"/>
              </a:xfrm>
            </p:grpSpPr>
            <p:sp>
              <p:nvSpPr>
                <p:cNvPr id="349" name="Google Shape;349;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grpSp>
          <p:grpSp>
            <p:nvGrpSpPr>
              <p:cNvPr id="351" name="Google Shape;351;p24"/>
              <p:cNvGrpSpPr/>
              <p:nvPr/>
            </p:nvGrpSpPr>
            <p:grpSpPr>
              <a:xfrm>
                <a:off x="6840860" y="5661248"/>
                <a:ext cx="720080" cy="648072"/>
                <a:chOff x="5616724" y="2132856"/>
                <a:chExt cx="720080" cy="648072"/>
              </a:xfrm>
            </p:grpSpPr>
            <p:sp>
              <p:nvSpPr>
                <p:cNvPr id="352" name="Google Shape;352;p24"/>
                <p:cNvSpPr/>
                <p:nvPr/>
              </p:nvSpPr>
              <p:spPr>
                <a:xfrm>
                  <a:off x="5616724" y="2132856"/>
                  <a:ext cx="720080" cy="648072"/>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24"/>
                <p:cNvSpPr txBox="1"/>
                <p:nvPr/>
              </p:nvSpPr>
              <p:spPr>
                <a:xfrm>
                  <a:off x="5832748" y="2204864"/>
                  <a:ext cx="238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grpSp>
          <p:cxnSp>
            <p:nvCxnSpPr>
              <p:cNvPr id="354" name="Google Shape;354;p24"/>
              <p:cNvCxnSpPr>
                <a:stCxn id="337" idx="3"/>
                <a:endCxn id="340" idx="0"/>
              </p:cNvCxnSpPr>
              <p:nvPr/>
            </p:nvCxnSpPr>
            <p:spPr>
              <a:xfrm flipH="1">
                <a:off x="5040577" y="2686020"/>
                <a:ext cx="681600" cy="743100"/>
              </a:xfrm>
              <a:prstGeom prst="straightConnector1">
                <a:avLst/>
              </a:prstGeom>
              <a:noFill/>
              <a:ln cap="flat" cmpd="sng" w="28575">
                <a:solidFill>
                  <a:schemeClr val="dk1"/>
                </a:solidFill>
                <a:prstDash val="solid"/>
                <a:round/>
                <a:headEnd len="sm" w="sm" type="none"/>
                <a:tailEnd len="med" w="med" type="stealth"/>
              </a:ln>
            </p:spPr>
          </p:cxnSp>
          <p:cxnSp>
            <p:nvCxnSpPr>
              <p:cNvPr id="355" name="Google Shape;355;p24"/>
              <p:cNvCxnSpPr>
                <a:stCxn id="337" idx="5"/>
                <a:endCxn id="343" idx="0"/>
              </p:cNvCxnSpPr>
              <p:nvPr/>
            </p:nvCxnSpPr>
            <p:spPr>
              <a:xfrm>
                <a:off x="6231351" y="2686020"/>
                <a:ext cx="753600" cy="752700"/>
              </a:xfrm>
              <a:prstGeom prst="straightConnector1">
                <a:avLst/>
              </a:prstGeom>
              <a:noFill/>
              <a:ln cap="flat" cmpd="sng" w="28575">
                <a:solidFill>
                  <a:schemeClr val="dk1"/>
                </a:solidFill>
                <a:prstDash val="solid"/>
                <a:round/>
                <a:headEnd len="sm" w="sm" type="none"/>
                <a:tailEnd len="med" w="med" type="stealth"/>
              </a:ln>
            </p:spPr>
          </p:cxnSp>
          <p:cxnSp>
            <p:nvCxnSpPr>
              <p:cNvPr id="356" name="Google Shape;356;p24"/>
              <p:cNvCxnSpPr>
                <a:stCxn id="343" idx="3"/>
                <a:endCxn id="346" idx="0"/>
              </p:cNvCxnSpPr>
              <p:nvPr/>
            </p:nvCxnSpPr>
            <p:spPr>
              <a:xfrm flipH="1">
                <a:off x="6312089" y="3991746"/>
                <a:ext cx="418200" cy="589500"/>
              </a:xfrm>
              <a:prstGeom prst="straightConnector1">
                <a:avLst/>
              </a:prstGeom>
              <a:noFill/>
              <a:ln cap="flat" cmpd="sng" w="28575">
                <a:solidFill>
                  <a:schemeClr val="dk1"/>
                </a:solidFill>
                <a:prstDash val="solid"/>
                <a:round/>
                <a:headEnd len="sm" w="sm" type="none"/>
                <a:tailEnd len="med" w="med" type="stealth"/>
              </a:ln>
            </p:spPr>
          </p:cxnSp>
          <p:cxnSp>
            <p:nvCxnSpPr>
              <p:cNvPr id="357" name="Google Shape;357;p24"/>
              <p:cNvCxnSpPr>
                <a:stCxn id="343" idx="5"/>
                <a:endCxn id="349" idx="0"/>
              </p:cNvCxnSpPr>
              <p:nvPr/>
            </p:nvCxnSpPr>
            <p:spPr>
              <a:xfrm>
                <a:off x="7239463" y="3991746"/>
                <a:ext cx="465600" cy="589500"/>
              </a:xfrm>
              <a:prstGeom prst="straightConnector1">
                <a:avLst/>
              </a:prstGeom>
              <a:noFill/>
              <a:ln cap="flat" cmpd="sng" w="28575">
                <a:solidFill>
                  <a:schemeClr val="dk1"/>
                </a:solidFill>
                <a:prstDash val="solid"/>
                <a:round/>
                <a:headEnd len="sm" w="sm" type="none"/>
                <a:tailEnd len="med" w="med" type="stealth"/>
              </a:ln>
            </p:spPr>
          </p:cxnSp>
          <p:cxnSp>
            <p:nvCxnSpPr>
              <p:cNvPr id="358" name="Google Shape;358;p24"/>
              <p:cNvCxnSpPr>
                <a:endCxn id="352" idx="7"/>
              </p:cNvCxnSpPr>
              <p:nvPr/>
            </p:nvCxnSpPr>
            <p:spPr>
              <a:xfrm flipH="1">
                <a:off x="7455487" y="5176256"/>
                <a:ext cx="402300" cy="579900"/>
              </a:xfrm>
              <a:prstGeom prst="straightConnector1">
                <a:avLst/>
              </a:prstGeom>
              <a:noFill/>
              <a:ln cap="flat" cmpd="sng" w="28575">
                <a:solidFill>
                  <a:schemeClr val="dk1"/>
                </a:solidFill>
                <a:prstDash val="solid"/>
                <a:round/>
                <a:headEnd len="sm" w="sm" type="none"/>
                <a:tailEnd len="med" w="med" type="stealth"/>
              </a:ln>
            </p:spPr>
          </p:cxnSp>
          <p:cxnSp>
            <p:nvCxnSpPr>
              <p:cNvPr id="359" name="Google Shape;359;p24"/>
              <p:cNvCxnSpPr>
                <a:stCxn id="346" idx="5"/>
                <a:endCxn id="352" idx="1"/>
              </p:cNvCxnSpPr>
              <p:nvPr/>
            </p:nvCxnSpPr>
            <p:spPr>
              <a:xfrm>
                <a:off x="6566816" y="5134292"/>
                <a:ext cx="379500" cy="621900"/>
              </a:xfrm>
              <a:prstGeom prst="straightConnector1">
                <a:avLst/>
              </a:prstGeom>
              <a:noFill/>
              <a:ln cap="flat" cmpd="sng" w="28575">
                <a:solidFill>
                  <a:schemeClr val="dk1"/>
                </a:solidFill>
                <a:prstDash val="solid"/>
                <a:round/>
                <a:headEnd len="sm" w="sm" type="none"/>
                <a:tailEnd len="med" w="med" type="stealth"/>
              </a:ln>
            </p:spPr>
          </p:cxnSp>
          <p:cxnSp>
            <p:nvCxnSpPr>
              <p:cNvPr id="360" name="Google Shape;360;p24"/>
              <p:cNvCxnSpPr>
                <a:stCxn id="340" idx="4"/>
                <a:endCxn id="352" idx="2"/>
              </p:cNvCxnSpPr>
              <p:nvPr/>
            </p:nvCxnSpPr>
            <p:spPr>
              <a:xfrm flipH="1" rot="-5400000">
                <a:off x="4986660" y="4131072"/>
                <a:ext cx="1908300" cy="1800300"/>
              </a:xfrm>
              <a:prstGeom prst="curvedConnector2">
                <a:avLst/>
              </a:prstGeom>
              <a:noFill/>
              <a:ln cap="flat" cmpd="sng" w="28575">
                <a:solidFill>
                  <a:schemeClr val="dk1"/>
                </a:solidFill>
                <a:prstDash val="solid"/>
                <a:round/>
                <a:headEnd len="sm" w="sm" type="none"/>
                <a:tailEnd len="med" w="med" type="stealth"/>
              </a:ln>
            </p:spPr>
          </p:cxnSp>
        </p:grpSp>
        <p:sp>
          <p:nvSpPr>
            <p:cNvPr id="361" name="Google Shape;361;p24"/>
            <p:cNvSpPr txBox="1"/>
            <p:nvPr/>
          </p:nvSpPr>
          <p:spPr>
            <a:xfrm>
              <a:off x="11722929" y="3666068"/>
              <a:ext cx="59053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R1</a:t>
              </a:r>
              <a:endParaRPr sz="1800">
                <a:solidFill>
                  <a:schemeClr val="dk1"/>
                </a:solidFill>
                <a:latin typeface="Calibri"/>
                <a:ea typeface="Calibri"/>
                <a:cs typeface="Calibri"/>
                <a:sym typeface="Calibri"/>
              </a:endParaRPr>
            </a:p>
          </p:txBody>
        </p:sp>
        <p:sp>
          <p:nvSpPr>
            <p:cNvPr id="362" name="Google Shape;362;p24"/>
            <p:cNvSpPr txBox="1"/>
            <p:nvPr/>
          </p:nvSpPr>
          <p:spPr>
            <a:xfrm>
              <a:off x="12817524" y="4437112"/>
              <a:ext cx="61462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R2</a:t>
              </a:r>
              <a:endParaRPr sz="1800">
                <a:solidFill>
                  <a:schemeClr val="dk1"/>
                </a:solidFill>
                <a:latin typeface="Calibri"/>
                <a:ea typeface="Calibri"/>
                <a:cs typeface="Calibri"/>
                <a:sym typeface="Calibri"/>
              </a:endParaRPr>
            </a:p>
          </p:txBody>
        </p:sp>
        <p:sp>
          <p:nvSpPr>
            <p:cNvPr id="363" name="Google Shape;363;p24"/>
            <p:cNvSpPr txBox="1"/>
            <p:nvPr/>
          </p:nvSpPr>
          <p:spPr>
            <a:xfrm>
              <a:off x="13451121" y="3048891"/>
              <a:ext cx="59053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Calibri"/>
                  <a:ea typeface="Calibri"/>
                  <a:cs typeface="Calibri"/>
                  <a:sym typeface="Calibri"/>
                </a:rPr>
                <a:t>R3</a:t>
              </a:r>
              <a:endParaRPr sz="1800">
                <a:solidFill>
                  <a:schemeClr val="dk1"/>
                </a:solidFill>
                <a:latin typeface="Calibri"/>
                <a:ea typeface="Calibri"/>
                <a:cs typeface="Calibri"/>
                <a:sym typeface="Calibri"/>
              </a:endParaRPr>
            </a:p>
          </p:txBody>
        </p:sp>
      </p:grpSp>
      <p:sp>
        <p:nvSpPr>
          <p:cNvPr id="364" name="Google Shape;364;p24"/>
          <p:cNvSpPr txBox="1"/>
          <p:nvPr/>
        </p:nvSpPr>
        <p:spPr>
          <a:xfrm>
            <a:off x="288132" y="893038"/>
            <a:ext cx="9804572" cy="181588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There are three regions denoted by R1, R2 and R3.</a:t>
            </a:r>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Node 1 and 3 are predicate node because which branch to be followed is decided at these point i.e. P = 2.</a:t>
            </a:r>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Total edges (E) = 7 and Total nodes (N) =6.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5.8.2.2 Halstead Measure</a:t>
            </a:r>
            <a:endParaRPr b="1"/>
          </a:p>
        </p:txBody>
      </p:sp>
      <p:sp>
        <p:nvSpPr>
          <p:cNvPr id="370" name="Google Shape;370;p25"/>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Halstead’s complexity measurement was developed to measure a program module’s complexity directly from source code, with emphasis on computational complexity. </a:t>
            </a:r>
            <a:endParaRPr/>
          </a:p>
          <a:p>
            <a:pPr indent="-342900" lvl="0" marL="342900" rtl="0" algn="just">
              <a:spcBef>
                <a:spcPts val="480"/>
              </a:spcBef>
              <a:spcAft>
                <a:spcPts val="0"/>
              </a:spcAft>
              <a:buClr>
                <a:srgbClr val="000000"/>
              </a:buClr>
              <a:buSzPts val="2400"/>
              <a:buChar char="•"/>
            </a:pPr>
            <a:r>
              <a:rPr lang="en-IN" sz="2400">
                <a:solidFill>
                  <a:srgbClr val="000000"/>
                </a:solidFill>
              </a:rPr>
              <a:t>The Halstead’s measure are based on four scalar numbers derived directly from a program’s source code:</a:t>
            </a:r>
            <a:endParaRPr/>
          </a:p>
          <a:p>
            <a:pPr indent="-285750" lvl="1" marL="742950" rtl="0" algn="just">
              <a:spcBef>
                <a:spcPts val="440"/>
              </a:spcBef>
              <a:spcAft>
                <a:spcPts val="0"/>
              </a:spcAft>
              <a:buClr>
                <a:srgbClr val="000000"/>
              </a:buClr>
              <a:buSzPts val="2200"/>
              <a:buChar char="–"/>
            </a:pPr>
            <a:r>
              <a:rPr lang="en-IN" sz="2200">
                <a:solidFill>
                  <a:srgbClr val="000000"/>
                </a:solidFill>
              </a:rPr>
              <a:t>n</a:t>
            </a:r>
            <a:r>
              <a:rPr baseline="-25000" lang="en-IN" sz="2200">
                <a:solidFill>
                  <a:srgbClr val="000000"/>
                </a:solidFill>
              </a:rPr>
              <a:t>1</a:t>
            </a:r>
            <a:r>
              <a:rPr lang="en-IN" sz="2200">
                <a:solidFill>
                  <a:srgbClr val="000000"/>
                </a:solidFill>
              </a:rPr>
              <a:t> is number of distinct operators</a:t>
            </a:r>
            <a:endParaRPr/>
          </a:p>
          <a:p>
            <a:pPr indent="-285750" lvl="1" marL="742950" rtl="0" algn="just">
              <a:spcBef>
                <a:spcPts val="440"/>
              </a:spcBef>
              <a:spcAft>
                <a:spcPts val="0"/>
              </a:spcAft>
              <a:buClr>
                <a:srgbClr val="000000"/>
              </a:buClr>
              <a:buSzPts val="2200"/>
              <a:buChar char="–"/>
            </a:pPr>
            <a:r>
              <a:rPr lang="en-IN" sz="2200">
                <a:solidFill>
                  <a:srgbClr val="000000"/>
                </a:solidFill>
              </a:rPr>
              <a:t>n</a:t>
            </a:r>
            <a:r>
              <a:rPr baseline="-25000" lang="en-IN" sz="2200">
                <a:solidFill>
                  <a:srgbClr val="000000"/>
                </a:solidFill>
              </a:rPr>
              <a:t>2 </a:t>
            </a:r>
            <a:r>
              <a:rPr lang="en-IN" sz="2200">
                <a:solidFill>
                  <a:srgbClr val="000000"/>
                </a:solidFill>
              </a:rPr>
              <a:t> is number of distinct operands</a:t>
            </a:r>
            <a:endParaRPr/>
          </a:p>
          <a:p>
            <a:pPr indent="-285750" lvl="1" marL="742950" rtl="0" algn="just">
              <a:spcBef>
                <a:spcPts val="440"/>
              </a:spcBef>
              <a:spcAft>
                <a:spcPts val="0"/>
              </a:spcAft>
              <a:buClr>
                <a:srgbClr val="000000"/>
              </a:buClr>
              <a:buSzPts val="2200"/>
              <a:buChar char="–"/>
            </a:pPr>
            <a:r>
              <a:rPr lang="en-IN" sz="2200">
                <a:solidFill>
                  <a:srgbClr val="000000"/>
                </a:solidFill>
              </a:rPr>
              <a:t>N</a:t>
            </a:r>
            <a:r>
              <a:rPr baseline="-25000" lang="en-IN" sz="2200">
                <a:solidFill>
                  <a:srgbClr val="000000"/>
                </a:solidFill>
              </a:rPr>
              <a:t>1</a:t>
            </a:r>
            <a:r>
              <a:rPr lang="en-IN" sz="2200">
                <a:solidFill>
                  <a:srgbClr val="000000"/>
                </a:solidFill>
              </a:rPr>
              <a:t> is total number of operators</a:t>
            </a:r>
            <a:endParaRPr/>
          </a:p>
          <a:p>
            <a:pPr indent="-285750" lvl="1" marL="742950" rtl="0" algn="just">
              <a:spcBef>
                <a:spcPts val="440"/>
              </a:spcBef>
              <a:spcAft>
                <a:spcPts val="0"/>
              </a:spcAft>
              <a:buClr>
                <a:srgbClr val="000000"/>
              </a:buClr>
              <a:buSzPts val="2200"/>
              <a:buChar char="–"/>
            </a:pPr>
            <a:r>
              <a:rPr lang="en-IN" sz="2200">
                <a:solidFill>
                  <a:srgbClr val="000000"/>
                </a:solidFill>
              </a:rPr>
              <a:t>N</a:t>
            </a:r>
            <a:r>
              <a:rPr baseline="-25000" lang="en-IN" sz="2200">
                <a:solidFill>
                  <a:srgbClr val="000000"/>
                </a:solidFill>
              </a:rPr>
              <a:t>2</a:t>
            </a:r>
            <a:r>
              <a:rPr lang="en-IN" sz="2200">
                <a:solidFill>
                  <a:srgbClr val="000000"/>
                </a:solidFill>
              </a:rPr>
              <a:t> is total number of operands</a:t>
            </a:r>
            <a:endParaRPr sz="2400">
              <a:solidFill>
                <a:srgbClr val="000000"/>
              </a:solidFill>
            </a:endParaRPr>
          </a:p>
          <a:p>
            <a:pPr indent="-342900" lvl="0" marL="342900" rtl="0" algn="just">
              <a:spcBef>
                <a:spcPts val="480"/>
              </a:spcBef>
              <a:spcAft>
                <a:spcPts val="0"/>
              </a:spcAft>
              <a:buClr>
                <a:schemeClr val="dk1"/>
              </a:buClr>
              <a:buSzPts val="2400"/>
              <a:buChar char="•"/>
            </a:pPr>
            <a:r>
              <a:rPr lang="en-IN" sz="2400"/>
              <a:t>Halstead’s uses certain measures such as program length, program vocabulary, volume, difficulty and effort for the given algorithm. </a:t>
            </a:r>
            <a:endParaRPr/>
          </a:p>
          <a:p>
            <a:pPr indent="-342900" lvl="0" marL="342900" rtl="0" algn="just">
              <a:spcBef>
                <a:spcPts val="480"/>
              </a:spcBef>
              <a:spcAft>
                <a:spcPts val="0"/>
              </a:spcAft>
              <a:buClr>
                <a:schemeClr val="dk1"/>
              </a:buClr>
              <a:buSzPts val="2400"/>
              <a:buChar char="•"/>
            </a:pPr>
            <a:r>
              <a:rPr lang="en-IN" sz="2400"/>
              <a:t>By this Halstead’s is trying to show that the program length can be calculated, volume of the algorithm can be estimated. The table shows how actually these measures can be obtained.</a:t>
            </a:r>
            <a:endParaRPr/>
          </a:p>
          <a:p>
            <a:pPr indent="-342900" lvl="0" marL="342900" rtl="0" algn="just">
              <a:spcBef>
                <a:spcPts val="480"/>
              </a:spcBef>
              <a:spcAft>
                <a:spcPts val="0"/>
              </a:spcAft>
              <a:buClr>
                <a:srgbClr val="000000"/>
              </a:buClr>
              <a:buSzPts val="2400"/>
              <a:buChar char="•"/>
            </a:pPr>
            <a:r>
              <a:rPr lang="en-IN" sz="2400">
                <a:solidFill>
                  <a:srgbClr val="000000"/>
                </a:solidFill>
              </a:rPr>
              <a:t>The Halstead’s measures are applicable to operational systems and to development efforts once the code has been written. </a:t>
            </a:r>
            <a:endParaRPr/>
          </a:p>
          <a:p>
            <a:pPr indent="-342900" lvl="0" marL="342900" rtl="0" algn="just">
              <a:spcBef>
                <a:spcPts val="480"/>
              </a:spcBef>
              <a:spcAft>
                <a:spcPts val="0"/>
              </a:spcAft>
              <a:buClr>
                <a:srgbClr val="000000"/>
              </a:buClr>
              <a:buSzPts val="2400"/>
              <a:buChar char="•"/>
            </a:pPr>
            <a:r>
              <a:rPr lang="en-IN" sz="2400">
                <a:solidFill>
                  <a:srgbClr val="000000"/>
                </a:solidFill>
              </a:rPr>
              <a:t>Thus using Halstead’s measurement experimental verification can be performed in software science.</a:t>
            </a:r>
            <a:endParaRPr sz="2000">
              <a:solidFill>
                <a:srgbClr val="000000"/>
              </a:solidFill>
            </a:endParaRPr>
          </a:p>
          <a:p>
            <a:pPr indent="-190500" lvl="0" marL="342900" rtl="0" algn="just">
              <a:spcBef>
                <a:spcPts val="480"/>
              </a:spcBef>
              <a:spcAft>
                <a:spcPts val="0"/>
              </a:spcAft>
              <a:buClr>
                <a:schemeClr val="dk1"/>
              </a:buClr>
              <a:buSzPts val="2400"/>
              <a:buNone/>
            </a:pPr>
            <a:r>
              <a:t/>
            </a:r>
            <a:endParaRPr sz="2400">
              <a:solidFill>
                <a:srgbClr val="000000"/>
              </a:solidFill>
            </a:endParaRPr>
          </a:p>
          <a:p>
            <a:pPr indent="-190500" lvl="0" marL="342900" rtl="0" algn="just">
              <a:spcBef>
                <a:spcPts val="480"/>
              </a:spcBef>
              <a:spcAft>
                <a:spcPts val="0"/>
              </a:spcAft>
              <a:buClr>
                <a:schemeClr val="dk1"/>
              </a:buClr>
              <a:buSzPts val="2400"/>
              <a:buNone/>
            </a:pPr>
            <a:r>
              <a:t/>
            </a:r>
            <a:endParaRPr sz="2400">
              <a:solidFill>
                <a:srgbClr val="000000"/>
              </a:solidFill>
            </a:endParaRPr>
          </a:p>
          <a:p>
            <a:pPr indent="-146050" lvl="1" marL="742950" rtl="0" algn="just">
              <a:spcBef>
                <a:spcPts val="440"/>
              </a:spcBef>
              <a:spcAft>
                <a:spcPts val="0"/>
              </a:spcAft>
              <a:buClr>
                <a:schemeClr val="dk1"/>
              </a:buClr>
              <a:buSzPts val="2200"/>
              <a:buNone/>
            </a:pPr>
            <a:r>
              <a:t/>
            </a:r>
            <a:endParaRPr sz="2200">
              <a:solidFill>
                <a:srgbClr val="000000"/>
              </a:solidFill>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idx="1" type="body"/>
          </p:nvPr>
        </p:nvSpPr>
        <p:spPr>
          <a:xfrm>
            <a:off x="288136" y="116632"/>
            <a:ext cx="13825532" cy="674136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600"/>
              <a:buChar char="•"/>
            </a:pPr>
            <a:r>
              <a:rPr lang="en-IN" sz="2600">
                <a:solidFill>
                  <a:srgbClr val="000000"/>
                </a:solidFill>
              </a:rPr>
              <a:t>From these numbers, five measures are derived</a:t>
            </a:r>
            <a:endParaRPr/>
          </a:p>
          <a:p>
            <a:pPr indent="-514350" lvl="0" marL="514350" rtl="0" algn="just">
              <a:spcBef>
                <a:spcPts val="520"/>
              </a:spcBef>
              <a:spcAft>
                <a:spcPts val="0"/>
              </a:spcAft>
              <a:buClr>
                <a:srgbClr val="000000"/>
              </a:buClr>
              <a:buSzPts val="2600"/>
              <a:buFont typeface="Calibri"/>
              <a:buAutoNum type="arabicPeriod"/>
            </a:pPr>
            <a:r>
              <a:rPr b="1" lang="en-IN" sz="2600">
                <a:solidFill>
                  <a:srgbClr val="000000"/>
                </a:solidFill>
              </a:rPr>
              <a:t>Program length</a:t>
            </a:r>
            <a:endParaRPr/>
          </a:p>
          <a:p>
            <a:pPr indent="-514350" lvl="1" marL="914400" rtl="0" algn="just">
              <a:spcBef>
                <a:spcPts val="440"/>
              </a:spcBef>
              <a:spcAft>
                <a:spcPts val="0"/>
              </a:spcAft>
              <a:buClr>
                <a:srgbClr val="000000"/>
              </a:buClr>
              <a:buSzPts val="2200"/>
              <a:buChar char="–"/>
            </a:pPr>
            <a:r>
              <a:rPr lang="en-IN" sz="2200">
                <a:solidFill>
                  <a:srgbClr val="000000"/>
                </a:solidFill>
              </a:rPr>
              <a:t>The length of a program is total usage of operators and operands in the program.  Length = N</a:t>
            </a:r>
            <a:r>
              <a:rPr baseline="-25000" lang="en-IN" sz="2200">
                <a:solidFill>
                  <a:srgbClr val="000000"/>
                </a:solidFill>
              </a:rPr>
              <a:t>1</a:t>
            </a:r>
            <a:r>
              <a:rPr lang="en-IN" sz="2200">
                <a:solidFill>
                  <a:srgbClr val="000000"/>
                </a:solidFill>
              </a:rPr>
              <a:t> + N</a:t>
            </a:r>
            <a:r>
              <a:rPr baseline="-25000" lang="en-IN" sz="2200">
                <a:solidFill>
                  <a:srgbClr val="000000"/>
                </a:solidFill>
              </a:rPr>
              <a:t>2</a:t>
            </a:r>
            <a:r>
              <a:rPr lang="en-IN" sz="2200">
                <a:solidFill>
                  <a:srgbClr val="000000"/>
                </a:solidFill>
              </a:rPr>
              <a:t> </a:t>
            </a:r>
            <a:endParaRPr sz="2200">
              <a:solidFill>
                <a:srgbClr val="000000"/>
              </a:solidFill>
            </a:endParaRPr>
          </a:p>
          <a:p>
            <a:pPr indent="-514350" lvl="0" marL="514350" rtl="0" algn="just">
              <a:spcBef>
                <a:spcPts val="520"/>
              </a:spcBef>
              <a:spcAft>
                <a:spcPts val="0"/>
              </a:spcAft>
              <a:buClr>
                <a:srgbClr val="000000"/>
              </a:buClr>
              <a:buSzPts val="2600"/>
              <a:buFont typeface="Calibri"/>
              <a:buAutoNum type="arabicPeriod"/>
            </a:pPr>
            <a:r>
              <a:rPr b="1" lang="en-IN" sz="2600">
                <a:solidFill>
                  <a:srgbClr val="000000"/>
                </a:solidFill>
              </a:rPr>
              <a:t>Program vocabulary</a:t>
            </a:r>
            <a:endParaRPr/>
          </a:p>
          <a:p>
            <a:pPr indent="-514350" lvl="1" marL="914400" rtl="0" algn="just">
              <a:spcBef>
                <a:spcPts val="440"/>
              </a:spcBef>
              <a:spcAft>
                <a:spcPts val="0"/>
              </a:spcAft>
              <a:buClr>
                <a:srgbClr val="000000"/>
              </a:buClr>
              <a:buSzPts val="2200"/>
              <a:buChar char="–"/>
            </a:pPr>
            <a:r>
              <a:rPr lang="en-IN" sz="2200">
                <a:solidFill>
                  <a:srgbClr val="000000"/>
                </a:solidFill>
              </a:rPr>
              <a:t>The program vocabulary is the number of unique operators and operands used in the program. </a:t>
            </a:r>
            <a:r>
              <a:rPr lang="en-IN" sz="2200"/>
              <a:t>n = n</a:t>
            </a:r>
            <a:r>
              <a:rPr baseline="-25000" lang="en-IN" sz="2200"/>
              <a:t>1</a:t>
            </a:r>
            <a:r>
              <a:rPr lang="en-IN" sz="2200"/>
              <a:t> + n</a:t>
            </a:r>
            <a:r>
              <a:rPr baseline="-25000" lang="en-IN" sz="2200"/>
              <a:t>2</a:t>
            </a:r>
            <a:endParaRPr sz="2200">
              <a:solidFill>
                <a:srgbClr val="000000"/>
              </a:solidFill>
            </a:endParaRPr>
          </a:p>
          <a:p>
            <a:pPr indent="-514350" lvl="0" marL="514350" rtl="0" algn="just">
              <a:spcBef>
                <a:spcPts val="520"/>
              </a:spcBef>
              <a:spcAft>
                <a:spcPts val="0"/>
              </a:spcAft>
              <a:buClr>
                <a:srgbClr val="000000"/>
              </a:buClr>
              <a:buSzPts val="2600"/>
              <a:buFont typeface="Calibri"/>
              <a:buAutoNum type="arabicPeriod"/>
            </a:pPr>
            <a:r>
              <a:rPr b="1" lang="en-IN" sz="2600">
                <a:solidFill>
                  <a:srgbClr val="000000"/>
                </a:solidFill>
              </a:rPr>
              <a:t>Program volume</a:t>
            </a:r>
            <a:endParaRPr/>
          </a:p>
          <a:p>
            <a:pPr indent="-514350" lvl="1" marL="914400" rtl="0" algn="just">
              <a:spcBef>
                <a:spcPts val="440"/>
              </a:spcBef>
              <a:spcAft>
                <a:spcPts val="0"/>
              </a:spcAft>
              <a:buClr>
                <a:srgbClr val="000000"/>
              </a:buClr>
              <a:buSzPts val="2200"/>
              <a:buChar char="–"/>
            </a:pPr>
            <a:r>
              <a:rPr lang="en-IN" sz="2200">
                <a:solidFill>
                  <a:srgbClr val="000000"/>
                </a:solidFill>
              </a:rPr>
              <a:t>The program volume can be defined as minimum number of bits needed to encode the program. </a:t>
            </a:r>
            <a:r>
              <a:rPr lang="en-IN" sz="2200"/>
              <a:t>V = N log</a:t>
            </a:r>
            <a:r>
              <a:rPr baseline="-25000" lang="en-IN" sz="2200"/>
              <a:t>2</a:t>
            </a:r>
            <a:r>
              <a:rPr lang="en-IN" sz="2200"/>
              <a:t> n</a:t>
            </a:r>
            <a:endParaRPr/>
          </a:p>
          <a:p>
            <a:pPr indent="-514350" lvl="0" marL="514350" rtl="0" algn="just">
              <a:spcBef>
                <a:spcPts val="520"/>
              </a:spcBef>
              <a:spcAft>
                <a:spcPts val="0"/>
              </a:spcAft>
              <a:buClr>
                <a:srgbClr val="000000"/>
              </a:buClr>
              <a:buSzPts val="2600"/>
              <a:buFont typeface="Calibri"/>
              <a:buAutoNum type="arabicPeriod"/>
            </a:pPr>
            <a:r>
              <a:rPr b="1" lang="en-IN" sz="2600">
                <a:solidFill>
                  <a:srgbClr val="000000"/>
                </a:solidFill>
              </a:rPr>
              <a:t>Length estimation</a:t>
            </a:r>
            <a:endParaRPr/>
          </a:p>
          <a:p>
            <a:pPr indent="-514350" lvl="1" marL="914400" rtl="0" algn="just">
              <a:spcBef>
                <a:spcPts val="440"/>
              </a:spcBef>
              <a:spcAft>
                <a:spcPts val="0"/>
              </a:spcAft>
              <a:buClr>
                <a:srgbClr val="000000"/>
              </a:buClr>
              <a:buSzPts val="2200"/>
              <a:buChar char="–"/>
            </a:pPr>
            <a:r>
              <a:rPr lang="en-IN" sz="2200">
                <a:solidFill>
                  <a:srgbClr val="000000"/>
                </a:solidFill>
              </a:rPr>
              <a:t>N = n</a:t>
            </a:r>
            <a:r>
              <a:rPr baseline="-25000" lang="en-IN" sz="2200">
                <a:solidFill>
                  <a:srgbClr val="000000"/>
                </a:solidFill>
              </a:rPr>
              <a:t>1</a:t>
            </a:r>
            <a:r>
              <a:rPr lang="en-IN" sz="2200">
                <a:solidFill>
                  <a:srgbClr val="000000"/>
                </a:solidFill>
              </a:rPr>
              <a:t> </a:t>
            </a:r>
            <a:r>
              <a:rPr lang="en-IN" sz="2200"/>
              <a:t>log</a:t>
            </a:r>
            <a:r>
              <a:rPr baseline="-25000" lang="en-IN" sz="2200"/>
              <a:t>2</a:t>
            </a:r>
            <a:r>
              <a:rPr lang="en-IN" sz="2200"/>
              <a:t> </a:t>
            </a:r>
            <a:r>
              <a:rPr lang="en-IN" sz="2200">
                <a:solidFill>
                  <a:srgbClr val="000000"/>
                </a:solidFill>
              </a:rPr>
              <a:t>n</a:t>
            </a:r>
            <a:r>
              <a:rPr baseline="-25000" lang="en-IN" sz="2200">
                <a:solidFill>
                  <a:srgbClr val="000000"/>
                </a:solidFill>
              </a:rPr>
              <a:t>1</a:t>
            </a:r>
            <a:r>
              <a:rPr lang="en-IN" sz="2200"/>
              <a:t> + n</a:t>
            </a:r>
            <a:r>
              <a:rPr baseline="-25000" lang="en-IN" sz="2200"/>
              <a:t>2</a:t>
            </a:r>
            <a:r>
              <a:rPr lang="en-IN" sz="2200"/>
              <a:t> log</a:t>
            </a:r>
            <a:r>
              <a:rPr baseline="-25000" lang="en-IN" sz="2200"/>
              <a:t>2</a:t>
            </a:r>
            <a:r>
              <a:rPr lang="en-IN" sz="2200"/>
              <a:t> </a:t>
            </a:r>
            <a:r>
              <a:rPr lang="en-IN" sz="2200">
                <a:solidFill>
                  <a:srgbClr val="000000"/>
                </a:solidFill>
              </a:rPr>
              <a:t>n</a:t>
            </a:r>
            <a:r>
              <a:rPr baseline="-25000" lang="en-IN" sz="2200">
                <a:solidFill>
                  <a:srgbClr val="000000"/>
                </a:solidFill>
              </a:rPr>
              <a:t>2</a:t>
            </a:r>
            <a:endParaRPr sz="2200">
              <a:solidFill>
                <a:srgbClr val="000000"/>
              </a:solidFill>
            </a:endParaRPr>
          </a:p>
          <a:p>
            <a:pPr indent="-349250" lvl="0" marL="514350" rtl="0" algn="just">
              <a:spcBef>
                <a:spcPts val="520"/>
              </a:spcBef>
              <a:spcAft>
                <a:spcPts val="0"/>
              </a:spcAft>
              <a:buClr>
                <a:schemeClr val="dk1"/>
              </a:buClr>
              <a:buSzPts val="2600"/>
              <a:buFont typeface="Calibri"/>
              <a:buNone/>
            </a:pPr>
            <a:r>
              <a:t/>
            </a:r>
            <a:endParaRPr b="1" sz="2600"/>
          </a:p>
        </p:txBody>
      </p:sp>
      <p:graphicFrame>
        <p:nvGraphicFramePr>
          <p:cNvPr id="376" name="Google Shape;376;p26"/>
          <p:cNvGraphicFramePr/>
          <p:nvPr/>
        </p:nvGraphicFramePr>
        <p:xfrm>
          <a:off x="4728492" y="4005064"/>
          <a:ext cx="3000000" cy="3000000"/>
        </p:xfrm>
        <a:graphic>
          <a:graphicData uri="http://schemas.openxmlformats.org/drawingml/2006/table">
            <a:tbl>
              <a:tblPr bandRow="1" firstRow="1">
                <a:noFill/>
                <a:tableStyleId>{F097D608-9338-495D-9EBA-E604F05951AB}</a:tableStyleId>
              </a:tblPr>
              <a:tblGrid>
                <a:gridCol w="3200400"/>
                <a:gridCol w="3200400"/>
                <a:gridCol w="3200400"/>
              </a:tblGrid>
              <a:tr h="370850">
                <a:tc>
                  <a:txBody>
                    <a:bodyPr/>
                    <a:lstStyle/>
                    <a:p>
                      <a:pPr indent="0" lvl="0" marL="0" marR="0" rtl="0" algn="ctr">
                        <a:spcBef>
                          <a:spcPts val="0"/>
                        </a:spcBef>
                        <a:spcAft>
                          <a:spcPts val="0"/>
                        </a:spcAft>
                        <a:buNone/>
                      </a:pPr>
                      <a:r>
                        <a:rPr b="1" lang="en-IN" sz="2400" u="none" cap="none" strike="noStrike">
                          <a:solidFill>
                            <a:schemeClr val="dk1"/>
                          </a:solidFill>
                        </a:rPr>
                        <a:t>Measure</a:t>
                      </a:r>
                      <a:endParaRPr b="1"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2400" u="none" cap="none" strike="noStrike">
                          <a:solidFill>
                            <a:schemeClr val="dk1"/>
                          </a:solidFill>
                        </a:rPr>
                        <a:t>Symbol</a:t>
                      </a:r>
                      <a:endParaRPr b="1"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2400" u="none" cap="none" strike="noStrike">
                          <a:solidFill>
                            <a:schemeClr val="dk1"/>
                          </a:solidFill>
                        </a:rPr>
                        <a:t>Formula</a:t>
                      </a:r>
                      <a:endParaRPr b="1"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0" lang="en-IN" sz="2400" u="none" cap="none" strike="noStrike"/>
                        <a:t>Program Length</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IN" sz="2400" u="none" cap="none" strike="noStrike"/>
                        <a:t>N</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IN" sz="2400" u="none" cap="none" strike="noStrike"/>
                        <a:t>N = N</a:t>
                      </a:r>
                      <a:r>
                        <a:rPr b="0" baseline="-25000" lang="en-IN" sz="2400" u="none" cap="none" strike="noStrike"/>
                        <a:t>1 </a:t>
                      </a:r>
                      <a:r>
                        <a:rPr b="0" lang="en-IN" sz="2400" u="none" cap="none" strike="noStrike"/>
                        <a:t>+ N</a:t>
                      </a:r>
                      <a:r>
                        <a:rPr b="0" baseline="-25000" lang="en-IN" sz="2400" u="none" cap="none" strike="noStrike"/>
                        <a:t>2</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0" lang="en-IN" sz="2400" u="none" cap="none" strike="noStrike"/>
                        <a:t>Program Vocabulary</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IN" sz="2400" u="none" cap="none" strike="noStrike"/>
                        <a:t>n</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IN" sz="2400" u="none" cap="none" strike="noStrike"/>
                        <a:t>n = n</a:t>
                      </a:r>
                      <a:r>
                        <a:rPr b="0" baseline="-25000" lang="en-IN" sz="2400" u="none" cap="none" strike="noStrike"/>
                        <a:t>1</a:t>
                      </a:r>
                      <a:r>
                        <a:rPr b="0" lang="en-IN" sz="2400" u="none" cap="none" strike="noStrike"/>
                        <a:t> + n</a:t>
                      </a:r>
                      <a:r>
                        <a:rPr b="0" baseline="-25000" lang="en-IN" sz="2400" u="none" cap="none" strike="noStrike"/>
                        <a:t>2</a:t>
                      </a:r>
                      <a:endParaRPr b="0" baseline="-2500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0" lang="en-IN" sz="2400" u="none" cap="none" strike="noStrike"/>
                        <a:t>Volume</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IN" sz="2400" u="none" cap="none" strike="noStrike"/>
                        <a:t>V</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IN" sz="2400" u="none" cap="none" strike="noStrike"/>
                        <a:t>V = N * (log</a:t>
                      </a:r>
                      <a:r>
                        <a:rPr b="0" baseline="-25000" lang="en-IN" sz="2400" u="none" cap="none" strike="noStrike"/>
                        <a:t>2</a:t>
                      </a:r>
                      <a:r>
                        <a:rPr b="0" lang="en-IN" sz="2400" u="none" cap="none" strike="noStrike"/>
                        <a:t> n)</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0" lang="en-IN" sz="2400" u="none" cap="none" strike="noStrike"/>
                        <a:t>Difficulty</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IN" sz="2400" u="none" cap="none" strike="noStrike"/>
                        <a:t>D</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IN" sz="2400" u="none" cap="none" strike="noStrike"/>
                        <a:t>D = (n</a:t>
                      </a:r>
                      <a:r>
                        <a:rPr b="0" baseline="-25000" lang="en-IN" sz="2400" u="none" cap="none" strike="noStrike"/>
                        <a:t>1</a:t>
                      </a:r>
                      <a:r>
                        <a:rPr b="0" lang="en-IN" sz="2400" u="none" cap="none" strike="noStrike"/>
                        <a:t> / 2) * (N</a:t>
                      </a:r>
                      <a:r>
                        <a:rPr b="0" baseline="-25000" lang="en-IN" sz="2400" u="none" cap="none" strike="noStrike"/>
                        <a:t>2</a:t>
                      </a:r>
                      <a:r>
                        <a:rPr b="0" lang="en-IN" sz="2400" u="none" cap="none" strike="noStrike"/>
                        <a:t> / 2)</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0" lang="en-IN" sz="2400" u="none" cap="none" strike="noStrike"/>
                        <a:t>Effort</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IN" sz="2400" u="none" cap="none" strike="noStrike"/>
                        <a:t>E</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IN" sz="2400" u="none" cap="none" strike="noStrike"/>
                        <a:t>E = D * V</a:t>
                      </a:r>
                      <a:endParaRPr b="0" sz="2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00" name="Google Shape;100;p3"/>
          <p:cNvSpPr txBox="1"/>
          <p:nvPr>
            <p:ph idx="1" type="body"/>
          </p:nvPr>
        </p:nvSpPr>
        <p:spPr>
          <a:xfrm>
            <a:off x="288136" y="908720"/>
            <a:ext cx="13825532" cy="5907715"/>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600"/>
              <a:buChar char="–"/>
            </a:pPr>
            <a:r>
              <a:rPr b="1" lang="en-IN" sz="2600"/>
              <a:t>Module size: </a:t>
            </a:r>
            <a:r>
              <a:rPr lang="en-IN" sz="2600"/>
              <a:t>There is no standard rule for size of module. But large size of module will not be functionally cohesive. </a:t>
            </a:r>
            <a:endParaRPr b="1" sz="2600"/>
          </a:p>
          <a:p>
            <a:pPr indent="-285750" lvl="1" marL="742950" rtl="0" algn="just">
              <a:spcBef>
                <a:spcPts val="520"/>
              </a:spcBef>
              <a:spcAft>
                <a:spcPts val="0"/>
              </a:spcAft>
              <a:buClr>
                <a:schemeClr val="dk1"/>
              </a:buClr>
              <a:buSzPts val="2600"/>
              <a:buChar char="–"/>
            </a:pPr>
            <a:r>
              <a:rPr b="1" lang="en-IN" sz="2600"/>
              <a:t>Module interface: </a:t>
            </a:r>
            <a:r>
              <a:rPr lang="en-IN" sz="2600"/>
              <a:t>Complex module  interface must be carefully examined. A simple rule of thumb is that the module interface with more than five parameters must be broken into multiple modules with simple interface.</a:t>
            </a:r>
            <a:endParaRPr b="1" sz="2600"/>
          </a:p>
          <a:p>
            <a:pPr indent="-285750" lvl="1" marL="742950" rtl="0" algn="just">
              <a:spcBef>
                <a:spcPts val="520"/>
              </a:spcBef>
              <a:spcAft>
                <a:spcPts val="0"/>
              </a:spcAft>
              <a:buClr>
                <a:schemeClr val="dk1"/>
              </a:buClr>
              <a:buSzPts val="2600"/>
              <a:buChar char="–"/>
            </a:pPr>
            <a:r>
              <a:rPr b="1" lang="en-IN" sz="2600"/>
              <a:t>Side effects: </a:t>
            </a:r>
            <a:r>
              <a:rPr lang="en-IN" sz="2600"/>
              <a:t>Avoid obscure side effects. If some part of the code is changed randomly then it will cause some side effect. E.g. if number of parameters passed to the function is changed then it will be difficult to understand the purpose of the function.</a:t>
            </a:r>
            <a:endParaRPr b="1" sz="2600"/>
          </a:p>
          <a:p>
            <a:pPr indent="-285750" lvl="1" marL="742950" rtl="0" algn="just">
              <a:spcBef>
                <a:spcPts val="520"/>
              </a:spcBef>
              <a:spcAft>
                <a:spcPts val="0"/>
              </a:spcAft>
              <a:buClr>
                <a:schemeClr val="dk1"/>
              </a:buClr>
              <a:buSzPts val="2600"/>
              <a:buChar char="–"/>
            </a:pPr>
            <a:r>
              <a:rPr b="1" lang="en-IN" sz="2600"/>
              <a:t>Robustness: </a:t>
            </a:r>
            <a:r>
              <a:rPr lang="en-IN" sz="2600"/>
              <a:t>The program is said to robust if it does something even though some unexceptional condition occurs. In such situations the programs do not crash but it exists gracefully.</a:t>
            </a:r>
            <a:endParaRPr b="1" sz="2600"/>
          </a:p>
          <a:p>
            <a:pPr indent="-285750" lvl="1" marL="742950" rtl="0" algn="just">
              <a:spcBef>
                <a:spcPts val="520"/>
              </a:spcBef>
              <a:spcAft>
                <a:spcPts val="0"/>
              </a:spcAft>
              <a:buClr>
                <a:schemeClr val="dk1"/>
              </a:buClr>
              <a:buSzPts val="2600"/>
              <a:buChar char="–"/>
            </a:pPr>
            <a:r>
              <a:rPr b="1" lang="en-IN" sz="2600"/>
              <a:t>Switch case with defaults: </a:t>
            </a:r>
            <a:r>
              <a:rPr lang="en-IN" sz="2600"/>
              <a:t>The choice being passed to the switch case statement may have some unpredictable value, and then the default case will help to execute the switch case statement without any problem.</a:t>
            </a:r>
            <a:endParaRPr b="1"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382" name="Google Shape;382;p27"/>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266700" lvl="0" marL="342900" rtl="0" algn="just">
              <a:spcBef>
                <a:spcPts val="0"/>
              </a:spcBef>
              <a:spcAft>
                <a:spcPts val="0"/>
              </a:spcAft>
              <a:buClr>
                <a:schemeClr val="dk1"/>
              </a:buClr>
              <a:buSzPts val="1200"/>
              <a:buNone/>
            </a:pPr>
            <a:r>
              <a:t/>
            </a:r>
            <a:endParaRPr sz="1200"/>
          </a:p>
          <a:p>
            <a:pPr indent="-342900" lvl="0" marL="342900" rtl="0" algn="just">
              <a:spcBef>
                <a:spcPts val="560"/>
              </a:spcBef>
              <a:spcAft>
                <a:spcPts val="0"/>
              </a:spcAft>
              <a:buClr>
                <a:schemeClr val="dk1"/>
              </a:buClr>
              <a:buSzPts val="2800"/>
              <a:buChar char="•"/>
            </a:pPr>
            <a:r>
              <a:rPr lang="en-IN" sz="2800"/>
              <a:t>Guidelines for calculating operands and operators:</a:t>
            </a:r>
            <a:endParaRPr/>
          </a:p>
          <a:p>
            <a:pPr indent="-457200" lvl="1" marL="914400" rtl="0" algn="just">
              <a:spcBef>
                <a:spcPts val="480"/>
              </a:spcBef>
              <a:spcAft>
                <a:spcPts val="0"/>
              </a:spcAft>
              <a:buClr>
                <a:schemeClr val="dk1"/>
              </a:buClr>
              <a:buSzPts val="2400"/>
              <a:buFont typeface="Calibri"/>
              <a:buAutoNum type="arabicPeriod"/>
            </a:pPr>
            <a:r>
              <a:rPr lang="en-IN" sz="2400"/>
              <a:t>All the variables and constants are considered as operands.</a:t>
            </a:r>
            <a:endParaRPr/>
          </a:p>
          <a:p>
            <a:pPr indent="-457200" lvl="1" marL="914400" rtl="0" algn="just">
              <a:spcBef>
                <a:spcPts val="480"/>
              </a:spcBef>
              <a:spcAft>
                <a:spcPts val="0"/>
              </a:spcAft>
              <a:buClr>
                <a:schemeClr val="dk1"/>
              </a:buClr>
              <a:buSzPts val="2400"/>
              <a:buFont typeface="Calibri"/>
              <a:buAutoNum type="arabicPeriod"/>
            </a:pPr>
            <a:r>
              <a:rPr lang="en-IN" sz="2400"/>
              <a:t>Local variables with same name, if occurring in different functions are counted as unique operand.</a:t>
            </a:r>
            <a:endParaRPr/>
          </a:p>
          <a:p>
            <a:pPr indent="-457200" lvl="1" marL="914400" rtl="0" algn="just">
              <a:spcBef>
                <a:spcPts val="480"/>
              </a:spcBef>
              <a:spcAft>
                <a:spcPts val="0"/>
              </a:spcAft>
              <a:buClr>
                <a:schemeClr val="dk1"/>
              </a:buClr>
              <a:buSzPts val="2400"/>
              <a:buFont typeface="Calibri"/>
              <a:buAutoNum type="arabicPeriod"/>
            </a:pPr>
            <a:r>
              <a:rPr lang="en-IN" sz="2400"/>
              <a:t>Function calls are considered as operators.</a:t>
            </a:r>
            <a:endParaRPr/>
          </a:p>
          <a:p>
            <a:pPr indent="-457200" lvl="1" marL="914400" rtl="0" algn="just">
              <a:spcBef>
                <a:spcPts val="480"/>
              </a:spcBef>
              <a:spcAft>
                <a:spcPts val="0"/>
              </a:spcAft>
              <a:buClr>
                <a:schemeClr val="dk1"/>
              </a:buClr>
              <a:buSzPts val="2400"/>
              <a:buFont typeface="Calibri"/>
              <a:buAutoNum type="arabicPeriod"/>
            </a:pPr>
            <a:r>
              <a:rPr lang="en-IN" sz="2400"/>
              <a:t>The looping statements, do…while, while, for are operators. The statements if, if…else are operators. The  switch…case statements are considered as operators.</a:t>
            </a:r>
            <a:endParaRPr/>
          </a:p>
          <a:p>
            <a:pPr indent="-457200" lvl="1" marL="914400" rtl="0" algn="just">
              <a:spcBef>
                <a:spcPts val="480"/>
              </a:spcBef>
              <a:spcAft>
                <a:spcPts val="0"/>
              </a:spcAft>
              <a:buClr>
                <a:schemeClr val="dk1"/>
              </a:buClr>
              <a:buSzPts val="2400"/>
              <a:buFont typeface="Calibri"/>
              <a:buAutoNum type="arabicPeriod"/>
            </a:pPr>
            <a:r>
              <a:rPr lang="en-IN" sz="2400"/>
              <a:t>The reserve words, return, default, continue, break, sizeof are all operators.</a:t>
            </a:r>
            <a:endParaRPr/>
          </a:p>
          <a:p>
            <a:pPr indent="-457200" lvl="1" marL="914400" rtl="0" algn="just">
              <a:spcBef>
                <a:spcPts val="480"/>
              </a:spcBef>
              <a:spcAft>
                <a:spcPts val="0"/>
              </a:spcAft>
              <a:buClr>
                <a:schemeClr val="dk1"/>
              </a:buClr>
              <a:buSzPts val="2400"/>
              <a:buFont typeface="Calibri"/>
              <a:buAutoNum type="arabicPeriod"/>
            </a:pPr>
            <a:r>
              <a:rPr lang="en-IN" sz="2400"/>
              <a:t>The brackets, commas, semicolons are operators.</a:t>
            </a:r>
            <a:endParaRPr/>
          </a:p>
          <a:p>
            <a:pPr indent="-457200" lvl="1" marL="914400" rtl="0" algn="just">
              <a:spcBef>
                <a:spcPts val="480"/>
              </a:spcBef>
              <a:spcAft>
                <a:spcPts val="0"/>
              </a:spcAft>
              <a:buClr>
                <a:schemeClr val="dk1"/>
              </a:buClr>
              <a:buSzPts val="2400"/>
              <a:buFont typeface="Calibri"/>
              <a:buAutoNum type="arabicPeriod"/>
            </a:pPr>
            <a:r>
              <a:rPr lang="en-IN" sz="2400"/>
              <a:t>The unary and binary operators are considered as operators. The &amp; is considered as operator.</a:t>
            </a:r>
            <a:endParaRPr/>
          </a:p>
          <a:p>
            <a:pPr indent="-457200" lvl="1" marL="914400" rtl="0" algn="just">
              <a:spcBef>
                <a:spcPts val="480"/>
              </a:spcBef>
              <a:spcAft>
                <a:spcPts val="0"/>
              </a:spcAft>
              <a:buClr>
                <a:schemeClr val="dk1"/>
              </a:buClr>
              <a:buSzPts val="2400"/>
              <a:buFont typeface="Calibri"/>
              <a:buAutoNum type="arabicPeriod"/>
            </a:pPr>
            <a:r>
              <a:rPr lang="en-IN" sz="2400"/>
              <a:t>In arrays, array name and index are considered as operands and [ ] is considered as operator.</a:t>
            </a:r>
            <a:endParaRPr/>
          </a:p>
          <a:p>
            <a:pPr indent="-457200" lvl="1" marL="914400" rtl="0" algn="just">
              <a:spcBef>
                <a:spcPts val="480"/>
              </a:spcBef>
              <a:spcAft>
                <a:spcPts val="0"/>
              </a:spcAft>
              <a:buClr>
                <a:schemeClr val="dk1"/>
              </a:buClr>
              <a:buSzPts val="2400"/>
              <a:buFont typeface="Calibri"/>
              <a:buAutoNum type="arabicPeriod"/>
            </a:pPr>
            <a:r>
              <a:rPr lang="en-IN" sz="2400"/>
              <a:t>All hash directives can be ignored.</a:t>
            </a:r>
            <a:endParaRPr/>
          </a:p>
          <a:p>
            <a:pPr indent="-457200" lvl="1" marL="914400" rtl="0" algn="just">
              <a:spcBef>
                <a:spcPts val="480"/>
              </a:spcBef>
              <a:spcAft>
                <a:spcPts val="0"/>
              </a:spcAft>
              <a:buClr>
                <a:schemeClr val="dk1"/>
              </a:buClr>
              <a:buSzPts val="2400"/>
              <a:buFont typeface="Calibri"/>
              <a:buAutoNum type="arabicPeriod"/>
            </a:pPr>
            <a:r>
              <a:rPr lang="en-IN" sz="2400"/>
              <a:t>Comments are not considered.</a:t>
            </a:r>
            <a:endParaRPr/>
          </a:p>
          <a:p>
            <a:pPr indent="-457200" lvl="1" marL="914400" rtl="0" algn="just">
              <a:spcBef>
                <a:spcPts val="480"/>
              </a:spcBef>
              <a:spcAft>
                <a:spcPts val="0"/>
              </a:spcAft>
              <a:buClr>
                <a:schemeClr val="dk1"/>
              </a:buClr>
              <a:buSzPts val="2400"/>
              <a:buFont typeface="Calibri"/>
              <a:buAutoNum type="arabicPeriod"/>
            </a:pPr>
            <a:r>
              <a:rPr lang="en-IN" sz="2400"/>
              <a:t>In goto statement, goto is considered as operator and label is considered as operand.</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Example </a:t>
            </a:r>
            <a:endParaRPr b="1"/>
          </a:p>
        </p:txBody>
      </p:sp>
      <p:sp>
        <p:nvSpPr>
          <p:cNvPr id="388" name="Google Shape;388;p28"/>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void swap (int a[ ], int i)</a:t>
            </a:r>
            <a:endParaRPr/>
          </a:p>
          <a:p>
            <a:pPr indent="0" lvl="0" marL="0" rtl="0" algn="just">
              <a:spcBef>
                <a:spcPts val="480"/>
              </a:spcBef>
              <a:spcAft>
                <a:spcPts val="0"/>
              </a:spcAft>
              <a:buClr>
                <a:schemeClr val="dk1"/>
              </a:buClr>
              <a:buSzPts val="2400"/>
              <a:buNone/>
            </a:pPr>
            <a:r>
              <a:rPr lang="en-IN" sz="2400"/>
              <a:t>     {   int temp;</a:t>
            </a:r>
            <a:endParaRPr/>
          </a:p>
          <a:p>
            <a:pPr indent="0" lvl="0" marL="0" rtl="0" algn="just">
              <a:spcBef>
                <a:spcPts val="480"/>
              </a:spcBef>
              <a:spcAft>
                <a:spcPts val="0"/>
              </a:spcAft>
              <a:buClr>
                <a:schemeClr val="dk1"/>
              </a:buClr>
              <a:buSzPts val="2400"/>
              <a:buNone/>
            </a:pPr>
            <a:r>
              <a:rPr lang="en-IN" sz="2400"/>
              <a:t>         temp = a[i];</a:t>
            </a:r>
            <a:endParaRPr/>
          </a:p>
          <a:p>
            <a:pPr indent="0" lvl="0" marL="0" rtl="0" algn="just">
              <a:spcBef>
                <a:spcPts val="480"/>
              </a:spcBef>
              <a:spcAft>
                <a:spcPts val="0"/>
              </a:spcAft>
              <a:buClr>
                <a:schemeClr val="dk1"/>
              </a:buClr>
              <a:buSzPts val="2400"/>
              <a:buNone/>
            </a:pPr>
            <a:r>
              <a:rPr lang="en-IN" sz="2400"/>
              <a:t>         a[i] = a[i+1];</a:t>
            </a:r>
            <a:endParaRPr/>
          </a:p>
          <a:p>
            <a:pPr indent="0" lvl="0" marL="0" rtl="0" algn="just">
              <a:spcBef>
                <a:spcPts val="480"/>
              </a:spcBef>
              <a:spcAft>
                <a:spcPts val="0"/>
              </a:spcAft>
              <a:buClr>
                <a:schemeClr val="dk1"/>
              </a:buClr>
              <a:buSzPts val="2400"/>
              <a:buNone/>
            </a:pPr>
            <a:r>
              <a:rPr lang="en-IN" sz="2400"/>
              <a:t>         a[i+1] = temp;     }</a:t>
            </a:r>
            <a:endParaRPr/>
          </a:p>
          <a:p>
            <a:pPr indent="0" lvl="0" marL="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N = N</a:t>
            </a:r>
            <a:r>
              <a:rPr baseline="-25000" lang="en-IN" sz="2400"/>
              <a:t>1 </a:t>
            </a:r>
            <a:r>
              <a:rPr lang="en-IN" sz="2400"/>
              <a:t>+ N</a:t>
            </a:r>
            <a:r>
              <a:rPr baseline="-25000" lang="en-IN" sz="2400"/>
              <a:t>2 </a:t>
            </a:r>
            <a:r>
              <a:rPr lang="en-IN" sz="2400"/>
              <a:t>= 21 + 16 = 37</a:t>
            </a:r>
            <a:endParaRPr/>
          </a:p>
          <a:p>
            <a:pPr indent="-342900" lvl="0" marL="342900" rtl="0" algn="just">
              <a:spcBef>
                <a:spcPts val="480"/>
              </a:spcBef>
              <a:spcAft>
                <a:spcPts val="0"/>
              </a:spcAft>
              <a:buClr>
                <a:schemeClr val="dk1"/>
              </a:buClr>
              <a:buSzPts val="2400"/>
              <a:buChar char="•"/>
            </a:pPr>
            <a:r>
              <a:rPr lang="en-IN" sz="2400"/>
              <a:t>n = n</a:t>
            </a:r>
            <a:r>
              <a:rPr baseline="-25000" lang="en-IN" sz="2400"/>
              <a:t>1 </a:t>
            </a:r>
            <a:r>
              <a:rPr lang="en-IN" sz="2400"/>
              <a:t>+ n</a:t>
            </a:r>
            <a:r>
              <a:rPr baseline="-25000" lang="en-IN" sz="2400"/>
              <a:t>2</a:t>
            </a:r>
            <a:r>
              <a:rPr lang="en-IN" sz="2400"/>
              <a:t> = 9 + 5 = 14</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80"/>
              </a:spcBef>
              <a:spcAft>
                <a:spcPts val="0"/>
              </a:spcAft>
              <a:buClr>
                <a:schemeClr val="dk1"/>
              </a:buClr>
              <a:buSzPts val="2400"/>
              <a:buChar char="•"/>
            </a:pPr>
            <a:r>
              <a:rPr lang="en-IN" sz="2400"/>
              <a:t>Estimated length = </a:t>
            </a:r>
            <a:r>
              <a:rPr lang="en-IN" sz="2400">
                <a:solidFill>
                  <a:srgbClr val="000000"/>
                </a:solidFill>
              </a:rPr>
              <a:t>n</a:t>
            </a:r>
            <a:r>
              <a:rPr baseline="-25000" lang="en-IN" sz="2400">
                <a:solidFill>
                  <a:srgbClr val="000000"/>
                </a:solidFill>
              </a:rPr>
              <a:t>1</a:t>
            </a:r>
            <a:r>
              <a:rPr lang="en-IN" sz="2400">
                <a:solidFill>
                  <a:srgbClr val="000000"/>
                </a:solidFill>
              </a:rPr>
              <a:t> </a:t>
            </a:r>
            <a:r>
              <a:rPr lang="en-IN" sz="2400"/>
              <a:t>log</a:t>
            </a:r>
            <a:r>
              <a:rPr baseline="-25000" lang="en-IN" sz="2400"/>
              <a:t>2</a:t>
            </a:r>
            <a:r>
              <a:rPr lang="en-IN" sz="2400"/>
              <a:t> </a:t>
            </a:r>
            <a:r>
              <a:rPr lang="en-IN" sz="2400">
                <a:solidFill>
                  <a:srgbClr val="000000"/>
                </a:solidFill>
              </a:rPr>
              <a:t>n</a:t>
            </a:r>
            <a:r>
              <a:rPr baseline="-25000" lang="en-IN" sz="2400">
                <a:solidFill>
                  <a:srgbClr val="000000"/>
                </a:solidFill>
              </a:rPr>
              <a:t>1</a:t>
            </a:r>
            <a:r>
              <a:rPr lang="en-IN" sz="2400"/>
              <a:t> + n</a:t>
            </a:r>
            <a:r>
              <a:rPr baseline="-25000" lang="en-IN" sz="2400"/>
              <a:t>2</a:t>
            </a:r>
            <a:r>
              <a:rPr lang="en-IN" sz="2400"/>
              <a:t> log</a:t>
            </a:r>
            <a:r>
              <a:rPr baseline="-25000" lang="en-IN" sz="2400"/>
              <a:t>2</a:t>
            </a:r>
            <a:r>
              <a:rPr lang="en-IN" sz="2400"/>
              <a:t> </a:t>
            </a:r>
            <a:r>
              <a:rPr lang="en-IN" sz="2400">
                <a:solidFill>
                  <a:srgbClr val="000000"/>
                </a:solidFill>
              </a:rPr>
              <a:t>n</a:t>
            </a:r>
            <a:r>
              <a:rPr baseline="-25000" lang="en-IN" sz="2400">
                <a:solidFill>
                  <a:srgbClr val="000000"/>
                </a:solidFill>
              </a:rPr>
              <a:t>2 </a:t>
            </a:r>
            <a:endParaRPr/>
          </a:p>
          <a:p>
            <a:pPr indent="0" lvl="0" marL="0" rtl="0" algn="just">
              <a:spcBef>
                <a:spcPts val="480"/>
              </a:spcBef>
              <a:spcAft>
                <a:spcPts val="0"/>
              </a:spcAft>
              <a:buClr>
                <a:srgbClr val="000000"/>
              </a:buClr>
              <a:buSzPts val="2400"/>
              <a:buNone/>
            </a:pPr>
            <a:r>
              <a:rPr lang="en-IN" sz="2400">
                <a:solidFill>
                  <a:srgbClr val="000000"/>
                </a:solidFill>
              </a:rPr>
              <a:t>                                     = 9(</a:t>
            </a:r>
            <a:r>
              <a:rPr lang="en-IN" sz="2400"/>
              <a:t>log</a:t>
            </a:r>
            <a:r>
              <a:rPr baseline="-25000" lang="en-IN" sz="2400"/>
              <a:t>2 </a:t>
            </a:r>
            <a:r>
              <a:rPr lang="en-IN" sz="2400"/>
              <a:t>9</a:t>
            </a:r>
            <a:r>
              <a:rPr lang="en-IN" sz="2400">
                <a:solidFill>
                  <a:srgbClr val="000000"/>
                </a:solidFill>
              </a:rPr>
              <a:t>) + 5(</a:t>
            </a:r>
            <a:r>
              <a:rPr lang="en-IN" sz="2400"/>
              <a:t>log</a:t>
            </a:r>
            <a:r>
              <a:rPr baseline="-25000" lang="en-IN" sz="2400"/>
              <a:t>2 </a:t>
            </a:r>
            <a:r>
              <a:rPr lang="en-IN" sz="2400">
                <a:solidFill>
                  <a:srgbClr val="000000"/>
                </a:solidFill>
              </a:rPr>
              <a:t>5) = 9(3.17) + 5(2.32)</a:t>
            </a:r>
            <a:endParaRPr/>
          </a:p>
          <a:p>
            <a:pPr indent="0" lvl="0" marL="0" rtl="0" algn="just">
              <a:spcBef>
                <a:spcPts val="480"/>
              </a:spcBef>
              <a:spcAft>
                <a:spcPts val="0"/>
              </a:spcAft>
              <a:buClr>
                <a:srgbClr val="000000"/>
              </a:buClr>
              <a:buSzPts val="2400"/>
              <a:buNone/>
            </a:pPr>
            <a:r>
              <a:rPr lang="en-IN" sz="2400">
                <a:solidFill>
                  <a:srgbClr val="000000"/>
                </a:solidFill>
              </a:rPr>
              <a:t>                                     =  28.53 + 11.6 = 40.13</a:t>
            </a:r>
            <a:endParaRPr/>
          </a:p>
          <a:p>
            <a:pPr indent="-342900" lvl="0" marL="342900" rtl="0" algn="just">
              <a:spcBef>
                <a:spcPts val="480"/>
              </a:spcBef>
              <a:spcAft>
                <a:spcPts val="0"/>
              </a:spcAft>
              <a:buClr>
                <a:srgbClr val="000000"/>
              </a:buClr>
              <a:buSzPts val="2400"/>
              <a:buChar char="•"/>
            </a:pPr>
            <a:r>
              <a:rPr lang="en-IN" sz="2400">
                <a:solidFill>
                  <a:srgbClr val="000000"/>
                </a:solidFill>
              </a:rPr>
              <a:t>Volume = </a:t>
            </a:r>
            <a:r>
              <a:rPr lang="en-IN" sz="2400"/>
              <a:t>V = N * (log</a:t>
            </a:r>
            <a:r>
              <a:rPr baseline="-25000" lang="en-IN" sz="2400"/>
              <a:t>2</a:t>
            </a:r>
            <a:r>
              <a:rPr lang="en-IN" sz="2400"/>
              <a:t> n)</a:t>
            </a:r>
            <a:endParaRPr/>
          </a:p>
          <a:p>
            <a:pPr indent="0" lvl="0" marL="0" rtl="0" algn="just">
              <a:spcBef>
                <a:spcPts val="480"/>
              </a:spcBef>
              <a:spcAft>
                <a:spcPts val="0"/>
              </a:spcAft>
              <a:buClr>
                <a:schemeClr val="dk1"/>
              </a:buClr>
              <a:buSzPts val="2400"/>
              <a:buNone/>
            </a:pPr>
            <a:r>
              <a:rPr lang="en-IN" sz="2400"/>
              <a:t>                           = 37 (log</a:t>
            </a:r>
            <a:r>
              <a:rPr baseline="-25000" lang="en-IN" sz="2400"/>
              <a:t>2 </a:t>
            </a:r>
            <a:r>
              <a:rPr lang="en-IN" sz="2400"/>
              <a:t>14) = 37(3.80) = 140.88</a:t>
            </a:r>
            <a:endParaRPr sz="2400"/>
          </a:p>
          <a:p>
            <a:pPr indent="-190500" lvl="0" marL="342900" rtl="0" algn="just">
              <a:spcBef>
                <a:spcPts val="480"/>
              </a:spcBef>
              <a:spcAft>
                <a:spcPts val="0"/>
              </a:spcAft>
              <a:buClr>
                <a:schemeClr val="dk1"/>
              </a:buClr>
              <a:buSzPts val="2400"/>
              <a:buNone/>
            </a:pPr>
            <a:r>
              <a:t/>
            </a:r>
            <a:endParaRPr sz="2400">
              <a:solidFill>
                <a:srgbClr val="000000"/>
              </a:solidFill>
            </a:endParaRPr>
          </a:p>
          <a:p>
            <a:pPr indent="-190500" lvl="0" marL="342900" rtl="0" algn="just">
              <a:spcBef>
                <a:spcPts val="480"/>
              </a:spcBef>
              <a:spcAft>
                <a:spcPts val="0"/>
              </a:spcAft>
              <a:buClr>
                <a:schemeClr val="dk1"/>
              </a:buClr>
              <a:buSzPts val="2400"/>
              <a:buNone/>
            </a:pPr>
            <a:r>
              <a:t/>
            </a:r>
            <a:endParaRPr sz="2400">
              <a:solidFill>
                <a:srgbClr val="000000"/>
              </a:solidFill>
            </a:endParaRPr>
          </a:p>
          <a:p>
            <a:pPr indent="0" lvl="0" marL="0" rtl="0" algn="just">
              <a:spcBef>
                <a:spcPts val="480"/>
              </a:spcBef>
              <a:spcAft>
                <a:spcPts val="0"/>
              </a:spcAft>
              <a:buClr>
                <a:schemeClr val="dk1"/>
              </a:buClr>
              <a:buSzPts val="2400"/>
              <a:buNone/>
            </a:pPr>
            <a:r>
              <a:t/>
            </a:r>
            <a:endParaRPr sz="2400"/>
          </a:p>
        </p:txBody>
      </p:sp>
      <p:graphicFrame>
        <p:nvGraphicFramePr>
          <p:cNvPr id="389" name="Google Shape;389;p28"/>
          <p:cNvGraphicFramePr/>
          <p:nvPr/>
        </p:nvGraphicFramePr>
        <p:xfrm>
          <a:off x="4320580" y="188640"/>
          <a:ext cx="3000000" cy="3000000"/>
        </p:xfrm>
        <a:graphic>
          <a:graphicData uri="http://schemas.openxmlformats.org/drawingml/2006/table">
            <a:tbl>
              <a:tblPr bandRow="1" firstRow="1">
                <a:noFill/>
                <a:tableStyleId>{F097D608-9338-495D-9EBA-E604F05951AB}</a:tableStyleId>
              </a:tblPr>
              <a:tblGrid>
                <a:gridCol w="2400300"/>
                <a:gridCol w="2400300"/>
                <a:gridCol w="2400300"/>
                <a:gridCol w="2400300"/>
              </a:tblGrid>
              <a:tr h="370850">
                <a:tc>
                  <a:txBody>
                    <a:bodyPr/>
                    <a:lstStyle/>
                    <a:p>
                      <a:pPr indent="0" lvl="0" marL="0" marR="0" rtl="0" algn="ctr">
                        <a:spcBef>
                          <a:spcPts val="0"/>
                        </a:spcBef>
                        <a:spcAft>
                          <a:spcPts val="0"/>
                        </a:spcAft>
                        <a:buNone/>
                      </a:pPr>
                      <a:r>
                        <a:rPr lang="en-IN" sz="1800" u="none" cap="none" strike="noStrike">
                          <a:solidFill>
                            <a:schemeClr val="dk1"/>
                          </a:solidFill>
                        </a:rPr>
                        <a:t>Operands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Occurrences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Operators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Occurrences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swap</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a</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i</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void</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temp</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int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4</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3</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IN" sz="1800" u="none" cap="none" strike="noStrike">
                          <a:solidFill>
                            <a:schemeClr val="dk1"/>
                          </a:solidFill>
                        </a:rPr>
                        <a:t>n</a:t>
                      </a:r>
                      <a:r>
                        <a:rPr baseline="-25000" lang="en-IN" sz="1800" u="none" cap="none" strike="noStrike">
                          <a:solidFill>
                            <a:schemeClr val="dk1"/>
                          </a:solidFill>
                        </a:rPr>
                        <a:t>2 </a:t>
                      </a:r>
                      <a:r>
                        <a:rPr lang="en-IN" sz="1800" u="none" cap="none" strike="noStrike">
                          <a:solidFill>
                            <a:schemeClr val="dk1"/>
                          </a:solidFill>
                        </a:rPr>
                        <a:t> = 5</a:t>
                      </a:r>
                      <a:endParaRPr baseline="-2500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N</a:t>
                      </a:r>
                      <a:r>
                        <a:rPr baseline="-25000" lang="en-IN" sz="1800" u="none" cap="none" strike="noStrike">
                          <a:solidFill>
                            <a:schemeClr val="dk1"/>
                          </a:solidFill>
                        </a:rPr>
                        <a:t>2  </a:t>
                      </a:r>
                      <a:r>
                        <a:rPr lang="en-IN" sz="1800" u="none" cap="none" strike="noStrike">
                          <a:solidFill>
                            <a:schemeClr val="dk1"/>
                          </a:solidFill>
                        </a:rPr>
                        <a:t>= 16</a:t>
                      </a:r>
                      <a:endParaRPr baseline="-2500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n</a:t>
                      </a:r>
                      <a:r>
                        <a:rPr baseline="-25000" lang="en-IN" sz="1800" u="none" cap="none" strike="noStrike">
                          <a:solidFill>
                            <a:schemeClr val="dk1"/>
                          </a:solidFill>
                        </a:rPr>
                        <a:t>1</a:t>
                      </a:r>
                      <a:r>
                        <a:rPr lang="en-IN" sz="1800" u="none" cap="none" strike="noStrike">
                          <a:solidFill>
                            <a:schemeClr val="dk1"/>
                          </a:solidFill>
                        </a:rPr>
                        <a:t>= 9</a:t>
                      </a:r>
                      <a:endParaRPr baseline="-2500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800" u="none" cap="none" strike="noStrike">
                          <a:solidFill>
                            <a:schemeClr val="dk1"/>
                          </a:solidFill>
                        </a:rPr>
                        <a:t>N</a:t>
                      </a:r>
                      <a:r>
                        <a:rPr baseline="-25000" lang="en-IN" sz="1800" u="none" cap="none" strike="noStrike">
                          <a:solidFill>
                            <a:schemeClr val="dk1"/>
                          </a:solidFill>
                        </a:rPr>
                        <a:t>1</a:t>
                      </a:r>
                      <a:r>
                        <a:rPr lang="en-IN" sz="1800" u="none" cap="none" strike="noStrike">
                          <a:solidFill>
                            <a:schemeClr val="dk1"/>
                          </a:solidFill>
                        </a:rPr>
                        <a:t>= 21</a:t>
                      </a:r>
                      <a:endParaRPr baseline="-2500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720091" y="-243408"/>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5.8.2.3 Knot Count</a:t>
            </a:r>
            <a:endParaRPr b="1"/>
          </a:p>
        </p:txBody>
      </p:sp>
      <p:sp>
        <p:nvSpPr>
          <p:cNvPr id="395" name="Google Shape;395;p29"/>
          <p:cNvSpPr txBox="1"/>
          <p:nvPr>
            <p:ph idx="1" type="body"/>
          </p:nvPr>
        </p:nvSpPr>
        <p:spPr>
          <a:xfrm>
            <a:off x="288136" y="692696"/>
            <a:ext cx="13825532" cy="616530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Knot is a crossing of control flows.</a:t>
            </a:r>
            <a:endParaRPr/>
          </a:p>
          <a:p>
            <a:pPr indent="-342900" lvl="0" marL="342900" rtl="0" algn="just">
              <a:spcBef>
                <a:spcPts val="480"/>
              </a:spcBef>
              <a:spcAft>
                <a:spcPts val="0"/>
              </a:spcAft>
              <a:buClr>
                <a:schemeClr val="dk1"/>
              </a:buClr>
              <a:buSzPts val="2400"/>
              <a:buChar char="•"/>
            </a:pPr>
            <a:r>
              <a:rPr lang="en-IN" sz="2400"/>
              <a:t>These crossings occur due to non structural jumps in the program.</a:t>
            </a:r>
            <a:endParaRPr/>
          </a:p>
          <a:p>
            <a:pPr indent="-342900" lvl="0" marL="342900" rtl="0" algn="just">
              <a:spcBef>
                <a:spcPts val="480"/>
              </a:spcBef>
              <a:spcAft>
                <a:spcPts val="0"/>
              </a:spcAft>
              <a:buClr>
                <a:schemeClr val="dk1"/>
              </a:buClr>
              <a:buSzPts val="2400"/>
              <a:buChar char="•"/>
            </a:pPr>
            <a:r>
              <a:rPr lang="en-IN" sz="2400"/>
              <a:t>Typically the goto statements cause this kind non structural jumps</a:t>
            </a:r>
            <a:endParaRPr/>
          </a:p>
          <a:p>
            <a:pPr indent="-342900" lvl="0" marL="342900" rtl="0" algn="just">
              <a:spcBef>
                <a:spcPts val="480"/>
              </a:spcBef>
              <a:spcAft>
                <a:spcPts val="0"/>
              </a:spcAft>
              <a:buClr>
                <a:schemeClr val="dk1"/>
              </a:buClr>
              <a:buSzPts val="2400"/>
              <a:buChar char="•"/>
            </a:pPr>
            <a:r>
              <a:rPr lang="en-IN" sz="2400"/>
              <a:t>This metric designed for FORTAN language.</a:t>
            </a:r>
            <a:endParaRPr/>
          </a:p>
          <a:p>
            <a:pPr indent="-342900" lvl="0" marL="342900" rtl="0" algn="just">
              <a:spcBef>
                <a:spcPts val="480"/>
              </a:spcBef>
              <a:spcAft>
                <a:spcPts val="0"/>
              </a:spcAft>
              <a:buClr>
                <a:schemeClr val="dk1"/>
              </a:buClr>
              <a:buSzPts val="2400"/>
              <a:buChar char="•"/>
            </a:pPr>
            <a:r>
              <a:rPr lang="en-IN" sz="2400"/>
              <a:t>If the knot is more intertwined then that means the program is more complex.</a:t>
            </a:r>
            <a:endParaRPr/>
          </a:p>
          <a:p>
            <a:pPr indent="-342900" lvl="0" marL="342900" rtl="0" algn="just">
              <a:spcBef>
                <a:spcPts val="480"/>
              </a:spcBef>
              <a:spcAft>
                <a:spcPts val="0"/>
              </a:spcAft>
              <a:buClr>
                <a:schemeClr val="dk1"/>
              </a:buClr>
              <a:buSzPts val="2400"/>
              <a:buChar char="•"/>
            </a:pPr>
            <a:r>
              <a:rPr lang="en-IN" sz="2400"/>
              <a:t>The code with large knots is generally extremely difficult to read and understand.</a:t>
            </a:r>
            <a:endParaRPr/>
          </a:p>
          <a:p>
            <a:pPr indent="-190500" lvl="0" marL="342900" rtl="0" algn="just">
              <a:spcBef>
                <a:spcPts val="480"/>
              </a:spcBef>
              <a:spcAft>
                <a:spcPts val="0"/>
              </a:spcAft>
              <a:buClr>
                <a:schemeClr val="dk1"/>
              </a:buClr>
              <a:buSzPts val="2400"/>
              <a:buNone/>
            </a:pPr>
            <a:r>
              <a:t/>
            </a:r>
            <a:endParaRPr sz="2400"/>
          </a:p>
          <a:p>
            <a:pPr indent="0" lvl="0" marL="0" rtl="0" algn="just">
              <a:spcBef>
                <a:spcPts val="400"/>
              </a:spcBef>
              <a:spcAft>
                <a:spcPts val="0"/>
              </a:spcAft>
              <a:buClr>
                <a:schemeClr val="dk1"/>
              </a:buClr>
              <a:buSzPts val="2000"/>
              <a:buNone/>
            </a:pPr>
            <a:r>
              <a:t/>
            </a:r>
            <a:endParaRPr sz="2000"/>
          </a:p>
        </p:txBody>
      </p:sp>
      <p:sp>
        <p:nvSpPr>
          <p:cNvPr id="396" name="Google Shape;396;p29"/>
          <p:cNvSpPr/>
          <p:nvPr/>
        </p:nvSpPr>
        <p:spPr>
          <a:xfrm>
            <a:off x="7056884" y="4869160"/>
            <a:ext cx="576064" cy="64807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29"/>
          <p:cNvSpPr txBox="1"/>
          <p:nvPr/>
        </p:nvSpPr>
        <p:spPr>
          <a:xfrm>
            <a:off x="4104556" y="3645024"/>
            <a:ext cx="237301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For example if (a &lt; 5) goto L1</a:t>
            </a:r>
            <a:endParaRPr sz="1800">
              <a:solidFill>
                <a:schemeClr val="dk1"/>
              </a:solidFill>
              <a:latin typeface="Calibri"/>
              <a:ea typeface="Calibri"/>
              <a:cs typeface="Calibri"/>
              <a:sym typeface="Calibri"/>
            </a:endParaRPr>
          </a:p>
        </p:txBody>
      </p:sp>
      <p:sp>
        <p:nvSpPr>
          <p:cNvPr id="398" name="Google Shape;398;p29"/>
          <p:cNvSpPr txBox="1"/>
          <p:nvPr/>
        </p:nvSpPr>
        <p:spPr>
          <a:xfrm>
            <a:off x="3320010" y="4545994"/>
            <a:ext cx="1486192"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x=10</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goto L2</a:t>
            </a:r>
            <a:endParaRPr sz="1800">
              <a:solidFill>
                <a:schemeClr val="dk1"/>
              </a:solidFill>
              <a:latin typeface="Calibri"/>
              <a:ea typeface="Calibri"/>
              <a:cs typeface="Calibri"/>
              <a:sym typeface="Calibri"/>
            </a:endParaRPr>
          </a:p>
        </p:txBody>
      </p:sp>
      <p:sp>
        <p:nvSpPr>
          <p:cNvPr id="399" name="Google Shape;399;p29"/>
          <p:cNvSpPr txBox="1"/>
          <p:nvPr/>
        </p:nvSpPr>
        <p:spPr>
          <a:xfrm>
            <a:off x="2088332" y="5466671"/>
            <a:ext cx="237301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L1           x = 15</a:t>
            </a:r>
            <a:endParaRPr sz="1800">
              <a:solidFill>
                <a:schemeClr val="dk1"/>
              </a:solidFill>
              <a:latin typeface="Calibri"/>
              <a:ea typeface="Calibri"/>
              <a:cs typeface="Calibri"/>
              <a:sym typeface="Calibri"/>
            </a:endParaRPr>
          </a:p>
        </p:txBody>
      </p:sp>
      <p:sp>
        <p:nvSpPr>
          <p:cNvPr id="400" name="Google Shape;400;p29"/>
          <p:cNvSpPr txBox="1"/>
          <p:nvPr/>
        </p:nvSpPr>
        <p:spPr>
          <a:xfrm>
            <a:off x="2133505" y="6165502"/>
            <a:ext cx="237301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L2      continue</a:t>
            </a:r>
            <a:endParaRPr sz="1800">
              <a:solidFill>
                <a:schemeClr val="dk1"/>
              </a:solidFill>
              <a:latin typeface="Calibri"/>
              <a:ea typeface="Calibri"/>
              <a:cs typeface="Calibri"/>
              <a:sym typeface="Calibri"/>
            </a:endParaRPr>
          </a:p>
        </p:txBody>
      </p:sp>
      <p:sp>
        <p:nvSpPr>
          <p:cNvPr id="401" name="Google Shape;401;p29"/>
          <p:cNvSpPr txBox="1"/>
          <p:nvPr/>
        </p:nvSpPr>
        <p:spPr>
          <a:xfrm>
            <a:off x="9073108" y="5842336"/>
            <a:ext cx="23730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Knot </a:t>
            </a:r>
            <a:endParaRPr sz="1800">
              <a:solidFill>
                <a:schemeClr val="dk1"/>
              </a:solidFill>
              <a:latin typeface="Calibri"/>
              <a:ea typeface="Calibri"/>
              <a:cs typeface="Calibri"/>
              <a:sym typeface="Calibri"/>
            </a:endParaRPr>
          </a:p>
        </p:txBody>
      </p:sp>
      <p:cxnSp>
        <p:nvCxnSpPr>
          <p:cNvPr id="402" name="Google Shape;402;p29"/>
          <p:cNvCxnSpPr>
            <a:stCxn id="396" idx="6"/>
          </p:cNvCxnSpPr>
          <p:nvPr/>
        </p:nvCxnSpPr>
        <p:spPr>
          <a:xfrm>
            <a:off x="7632948" y="5193196"/>
            <a:ext cx="1440300" cy="642900"/>
          </a:xfrm>
          <a:prstGeom prst="straightConnector1">
            <a:avLst/>
          </a:prstGeom>
          <a:noFill/>
          <a:ln cap="flat" cmpd="sng" w="28575">
            <a:solidFill>
              <a:schemeClr val="dk1"/>
            </a:solidFill>
            <a:prstDash val="solid"/>
            <a:round/>
            <a:headEnd len="sm" w="sm" type="none"/>
            <a:tailEnd len="med" w="med" type="stealth"/>
          </a:ln>
        </p:spPr>
      </p:cxnSp>
      <p:cxnSp>
        <p:nvCxnSpPr>
          <p:cNvPr id="403" name="Google Shape;403;p29"/>
          <p:cNvCxnSpPr>
            <a:stCxn id="396" idx="0"/>
            <a:endCxn id="397" idx="3"/>
          </p:cNvCxnSpPr>
          <p:nvPr/>
        </p:nvCxnSpPr>
        <p:spPr>
          <a:xfrm flipH="1" rot="5400000">
            <a:off x="6460816" y="3985060"/>
            <a:ext cx="900900" cy="867300"/>
          </a:xfrm>
          <a:prstGeom prst="bentConnector2">
            <a:avLst/>
          </a:prstGeom>
          <a:noFill/>
          <a:ln cap="flat" cmpd="sng" w="12700">
            <a:solidFill>
              <a:schemeClr val="dk1"/>
            </a:solidFill>
            <a:prstDash val="solid"/>
            <a:round/>
            <a:headEnd len="sm" w="sm" type="none"/>
            <a:tailEnd len="sm" w="sm" type="none"/>
          </a:ln>
        </p:spPr>
      </p:cxnSp>
      <p:cxnSp>
        <p:nvCxnSpPr>
          <p:cNvPr id="404" name="Google Shape;404;p29"/>
          <p:cNvCxnSpPr>
            <a:stCxn id="396" idx="2"/>
            <a:endCxn id="398" idx="3"/>
          </p:cNvCxnSpPr>
          <p:nvPr/>
        </p:nvCxnSpPr>
        <p:spPr>
          <a:xfrm rot="10800000">
            <a:off x="4806284" y="4869196"/>
            <a:ext cx="2250600" cy="324000"/>
          </a:xfrm>
          <a:prstGeom prst="bentConnector3">
            <a:avLst>
              <a:gd fmla="val 50002" name="adj1"/>
            </a:avLst>
          </a:prstGeom>
          <a:noFill/>
          <a:ln cap="flat" cmpd="sng" w="12700">
            <a:solidFill>
              <a:schemeClr val="dk1"/>
            </a:solidFill>
            <a:prstDash val="solid"/>
            <a:round/>
            <a:headEnd len="sm" w="sm" type="none"/>
            <a:tailEnd len="sm" w="sm" type="none"/>
          </a:ln>
        </p:spPr>
      </p:cxnSp>
      <p:cxnSp>
        <p:nvCxnSpPr>
          <p:cNvPr id="405" name="Google Shape;405;p29"/>
          <p:cNvCxnSpPr>
            <a:stCxn id="396" idx="3"/>
            <a:endCxn id="399" idx="3"/>
          </p:cNvCxnSpPr>
          <p:nvPr/>
        </p:nvCxnSpPr>
        <p:spPr>
          <a:xfrm rot="5400000">
            <a:off x="5686847" y="4196824"/>
            <a:ext cx="228900" cy="2679900"/>
          </a:xfrm>
          <a:prstGeom prst="bentConnector2">
            <a:avLst/>
          </a:prstGeom>
          <a:noFill/>
          <a:ln cap="flat" cmpd="sng" w="12700">
            <a:solidFill>
              <a:schemeClr val="dk1"/>
            </a:solidFill>
            <a:prstDash val="solid"/>
            <a:round/>
            <a:headEnd len="sm" w="sm" type="none"/>
            <a:tailEnd len="med" w="med" type="stealth"/>
          </a:ln>
        </p:spPr>
      </p:cxnSp>
      <p:cxnSp>
        <p:nvCxnSpPr>
          <p:cNvPr id="406" name="Google Shape;406;p29"/>
          <p:cNvCxnSpPr>
            <a:stCxn id="396" idx="5"/>
            <a:endCxn id="400" idx="3"/>
          </p:cNvCxnSpPr>
          <p:nvPr/>
        </p:nvCxnSpPr>
        <p:spPr>
          <a:xfrm rot="5400000">
            <a:off x="5563635" y="4365274"/>
            <a:ext cx="927900" cy="3042000"/>
          </a:xfrm>
          <a:prstGeom prst="bentConnector2">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720091" y="-27384"/>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5.8.3 Comparison of Different Metrics</a:t>
            </a:r>
            <a:endParaRPr b="1"/>
          </a:p>
        </p:txBody>
      </p:sp>
      <p:graphicFrame>
        <p:nvGraphicFramePr>
          <p:cNvPr id="412" name="Google Shape;412;p30"/>
          <p:cNvGraphicFramePr/>
          <p:nvPr/>
        </p:nvGraphicFramePr>
        <p:xfrm>
          <a:off x="144116" y="1340768"/>
          <a:ext cx="3000000" cy="3000000"/>
        </p:xfrm>
        <a:graphic>
          <a:graphicData uri="http://schemas.openxmlformats.org/drawingml/2006/table">
            <a:tbl>
              <a:tblPr bandRow="1" firstRow="1">
                <a:noFill/>
                <a:tableStyleId>{F097D608-9338-495D-9EBA-E604F05951AB}</a:tableStyleId>
              </a:tblPr>
              <a:tblGrid>
                <a:gridCol w="3384375"/>
                <a:gridCol w="3744425"/>
                <a:gridCol w="3384375"/>
                <a:gridCol w="3672400"/>
              </a:tblGrid>
              <a:tr h="370850">
                <a:tc>
                  <a:txBody>
                    <a:bodyPr/>
                    <a:lstStyle/>
                    <a:p>
                      <a:pPr indent="0" lvl="0" marL="0" marR="0" rtl="0" algn="ctr">
                        <a:spcBef>
                          <a:spcPts val="0"/>
                        </a:spcBef>
                        <a:spcAft>
                          <a:spcPts val="0"/>
                        </a:spcAft>
                        <a:buNone/>
                      </a:pPr>
                      <a:r>
                        <a:rPr lang="en-IN" sz="2400" u="none" cap="none" strike="noStrike">
                          <a:solidFill>
                            <a:schemeClr val="dk1"/>
                          </a:solidFill>
                        </a:rPr>
                        <a:t>Size Measure</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2400" u="none" cap="none" strike="noStrike">
                          <a:solidFill>
                            <a:schemeClr val="dk1"/>
                          </a:solidFill>
                        </a:rPr>
                        <a:t>Cyclomatic Complexity</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2400" u="none" cap="none" strike="noStrike">
                          <a:solidFill>
                            <a:schemeClr val="dk1"/>
                          </a:solidFill>
                        </a:rPr>
                        <a:t>Halstead’s Measure</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2400" u="none" cap="none" strike="noStrike">
                          <a:solidFill>
                            <a:schemeClr val="dk1"/>
                          </a:solidFill>
                        </a:rPr>
                        <a:t>Knot Count</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07100">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rPr>
                        <a:t>This is simple method of obtaining the metrics. It is based on lines of code.</a:t>
                      </a:r>
                      <a:endParaRPr/>
                    </a:p>
                    <a:p>
                      <a:pPr indent="-133350" lvl="0" marL="285750" marR="0" rtl="0" algn="just">
                        <a:spcBef>
                          <a:spcPts val="0"/>
                        </a:spcBef>
                        <a:spcAft>
                          <a:spcPts val="0"/>
                        </a:spcAft>
                        <a:buClr>
                          <a:schemeClr val="dk1"/>
                        </a:buClr>
                        <a:buSzPts val="2400"/>
                        <a:buFont typeface="Arial"/>
                        <a:buNone/>
                      </a:pPr>
                      <a:r>
                        <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This measure is based on the control flow of the programming constructs such as if-then-else, do-while, repeat until and so on.</a:t>
                      </a:r>
                      <a:endParaRPr/>
                    </a:p>
                    <a:p>
                      <a:pPr indent="-133350" lvl="0" marL="285750" marR="0" rtl="0" algn="just">
                        <a:spcBef>
                          <a:spcPts val="0"/>
                        </a:spcBef>
                        <a:spcAft>
                          <a:spcPts val="0"/>
                        </a:spcAft>
                        <a:buClr>
                          <a:schemeClr val="dk1"/>
                        </a:buClr>
                        <a:buSzPts val="2400"/>
                        <a:buFont typeface="Arial"/>
                        <a:buNone/>
                      </a:pPr>
                      <a:r>
                        <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The measurable quantities of the program are operators and operands.</a:t>
                      </a:r>
                      <a:endParaRPr/>
                    </a:p>
                    <a:p>
                      <a:pPr indent="-133350" lvl="0" marL="285750" marR="0" rtl="0" algn="just">
                        <a:spcBef>
                          <a:spcPts val="0"/>
                        </a:spcBef>
                        <a:spcAft>
                          <a:spcPts val="0"/>
                        </a:spcAft>
                        <a:buClr>
                          <a:schemeClr val="dk1"/>
                        </a:buClr>
                        <a:buSzPts val="2400"/>
                        <a:buFont typeface="Arial"/>
                        <a:buNone/>
                      </a:pPr>
                      <a:r>
                        <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It is basically designed for the FORTRAN programs.</a:t>
                      </a:r>
                      <a:endParaRPr/>
                    </a:p>
                    <a:p>
                      <a:pPr indent="-133350" lvl="0" marL="285750" marR="0" rtl="0" algn="just">
                        <a:spcBef>
                          <a:spcPts val="0"/>
                        </a:spcBef>
                        <a:spcAft>
                          <a:spcPts val="0"/>
                        </a:spcAft>
                        <a:buClr>
                          <a:schemeClr val="dk1"/>
                        </a:buClr>
                        <a:buSzPts val="2400"/>
                        <a:buFont typeface="Arial"/>
                        <a:buNone/>
                      </a:pPr>
                      <a:r>
                        <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rPr>
                        <a:t>Modules of the same size can have different complexities.</a:t>
                      </a:r>
                      <a:endParaRPr sz="2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For larger number of decisions larger is the complexity.</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It is based on length and volume of the program.</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just">
                        <a:spcBef>
                          <a:spcPts val="0"/>
                        </a:spcBef>
                        <a:spcAft>
                          <a:spcPts val="0"/>
                        </a:spcAft>
                        <a:buClr>
                          <a:schemeClr val="dk1"/>
                        </a:buClr>
                        <a:buSzPts val="2400"/>
                        <a:buFont typeface="Arial"/>
                        <a:buChar char="•"/>
                      </a:pPr>
                      <a:r>
                        <a:rPr lang="en-IN" sz="2400" u="none" cap="none" strike="noStrike">
                          <a:solidFill>
                            <a:schemeClr val="dk1"/>
                          </a:solidFill>
                          <a:latin typeface="Calibri"/>
                          <a:ea typeface="Calibri"/>
                          <a:cs typeface="Calibri"/>
                          <a:sym typeface="Calibri"/>
                        </a:rPr>
                        <a:t>More number of knots indicate more complex is the program.</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p:nvPr/>
        </p:nvSpPr>
        <p:spPr>
          <a:xfrm>
            <a:off x="4555047" y="2767281"/>
            <a:ext cx="529170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8000" cap="none">
                <a:solidFill>
                  <a:srgbClr val="A04400"/>
                </a:solidFill>
                <a:latin typeface="Calibri"/>
                <a:ea typeface="Calibri"/>
                <a:cs typeface="Calibri"/>
                <a:sym typeface="Calibri"/>
              </a:rPr>
              <a:t>THANK YOU</a:t>
            </a:r>
            <a:endParaRPr b="1" sz="8000" cap="none">
              <a:solidFill>
                <a:srgbClr val="A044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5.2 Coding Standards</a:t>
            </a:r>
            <a:endParaRPr b="1"/>
          </a:p>
        </p:txBody>
      </p:sp>
      <p:sp>
        <p:nvSpPr>
          <p:cNvPr id="106" name="Google Shape;106;p4"/>
          <p:cNvSpPr txBox="1"/>
          <p:nvPr>
            <p:ph idx="1" type="body"/>
          </p:nvPr>
        </p:nvSpPr>
        <p:spPr>
          <a:xfrm>
            <a:off x="288136" y="1129016"/>
            <a:ext cx="13825532" cy="568741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Any good software development approach suggests to adhere to some well-defined standards or rules for coding. These rules are called coding standards.</a:t>
            </a:r>
            <a:endParaRPr/>
          </a:p>
          <a:p>
            <a:pPr indent="-457200" lvl="0" marL="457200" rtl="0" algn="just">
              <a:spcBef>
                <a:spcPts val="480"/>
              </a:spcBef>
              <a:spcAft>
                <a:spcPts val="0"/>
              </a:spcAft>
              <a:buClr>
                <a:schemeClr val="dk1"/>
              </a:buClr>
              <a:buSzPts val="2400"/>
              <a:buFont typeface="Calibri"/>
              <a:buAutoNum type="arabicPeriod"/>
            </a:pPr>
            <a:r>
              <a:rPr b="1" lang="en-IN" sz="2400"/>
              <a:t>Naming Conventions</a:t>
            </a:r>
            <a:endParaRPr/>
          </a:p>
          <a:p>
            <a:pPr indent="-342900" lvl="0" marL="342900" rtl="0" algn="just">
              <a:spcBef>
                <a:spcPts val="480"/>
              </a:spcBef>
              <a:spcAft>
                <a:spcPts val="0"/>
              </a:spcAft>
              <a:buClr>
                <a:schemeClr val="dk1"/>
              </a:buClr>
              <a:buSzPts val="2400"/>
              <a:buChar char="•"/>
            </a:pPr>
            <a:r>
              <a:rPr lang="en-IN" sz="2400"/>
              <a:t>Following are some commonly used naming conventions in the coding:</a:t>
            </a:r>
            <a:endParaRPr/>
          </a:p>
          <a:p>
            <a:pPr indent="-285750" lvl="1" marL="742950" rtl="0" algn="just">
              <a:spcBef>
                <a:spcPts val="440"/>
              </a:spcBef>
              <a:spcAft>
                <a:spcPts val="0"/>
              </a:spcAft>
              <a:buClr>
                <a:schemeClr val="dk1"/>
              </a:buClr>
              <a:buSzPts val="2200"/>
              <a:buChar char="–"/>
            </a:pPr>
            <a:r>
              <a:rPr lang="en-IN" sz="2200"/>
              <a:t>Package name and variable names should be in lower case.</a:t>
            </a:r>
            <a:endParaRPr/>
          </a:p>
          <a:p>
            <a:pPr indent="-285750" lvl="1" marL="742950" rtl="0" algn="just">
              <a:spcBef>
                <a:spcPts val="440"/>
              </a:spcBef>
              <a:spcAft>
                <a:spcPts val="0"/>
              </a:spcAft>
              <a:buClr>
                <a:schemeClr val="dk1"/>
              </a:buClr>
              <a:buSzPts val="2200"/>
              <a:buChar char="–"/>
            </a:pPr>
            <a:r>
              <a:rPr lang="en-IN" sz="2200"/>
              <a:t>Variable names must not begin with numbers.</a:t>
            </a:r>
            <a:endParaRPr/>
          </a:p>
          <a:p>
            <a:pPr indent="-285750" lvl="1" marL="742950" rtl="0" algn="just">
              <a:spcBef>
                <a:spcPts val="440"/>
              </a:spcBef>
              <a:spcAft>
                <a:spcPts val="0"/>
              </a:spcAft>
              <a:buClr>
                <a:schemeClr val="dk1"/>
              </a:buClr>
              <a:buSzPts val="2200"/>
              <a:buChar char="–"/>
            </a:pPr>
            <a:r>
              <a:rPr lang="en-IN" sz="2200"/>
              <a:t>The type name should be noun and it should start with capital letter.</a:t>
            </a:r>
            <a:endParaRPr/>
          </a:p>
          <a:p>
            <a:pPr indent="-285750" lvl="1" marL="742950" rtl="0" algn="just">
              <a:spcBef>
                <a:spcPts val="440"/>
              </a:spcBef>
              <a:spcAft>
                <a:spcPts val="0"/>
              </a:spcAft>
              <a:buClr>
                <a:schemeClr val="dk1"/>
              </a:buClr>
              <a:buSzPts val="2200"/>
              <a:buChar char="–"/>
            </a:pPr>
            <a:r>
              <a:rPr lang="en-IN" sz="2200"/>
              <a:t>Constants must be in upper case.</a:t>
            </a:r>
            <a:endParaRPr/>
          </a:p>
          <a:p>
            <a:pPr indent="-285750" lvl="1" marL="742950" rtl="0" algn="just">
              <a:spcBef>
                <a:spcPts val="440"/>
              </a:spcBef>
              <a:spcAft>
                <a:spcPts val="0"/>
              </a:spcAft>
              <a:buClr>
                <a:schemeClr val="dk1"/>
              </a:buClr>
              <a:buSzPts val="2200"/>
              <a:buChar char="–"/>
            </a:pPr>
            <a:r>
              <a:rPr lang="en-IN" sz="2200"/>
              <a:t>Method name must be given in lower case.</a:t>
            </a:r>
            <a:endParaRPr/>
          </a:p>
          <a:p>
            <a:pPr indent="-285750" lvl="1" marL="742950" rtl="0" algn="just">
              <a:spcBef>
                <a:spcPts val="440"/>
              </a:spcBef>
              <a:spcAft>
                <a:spcPts val="0"/>
              </a:spcAft>
              <a:buClr>
                <a:schemeClr val="dk1"/>
              </a:buClr>
              <a:buSzPts val="2200"/>
              <a:buChar char="–"/>
            </a:pPr>
            <a:r>
              <a:rPr lang="en-IN" sz="2200"/>
              <a:t>The variables with large scope and small scope must have long name and short name respectively. E.g. count_total, sum,i,j etc.</a:t>
            </a:r>
            <a:endParaRPr/>
          </a:p>
          <a:p>
            <a:pPr indent="-285750" lvl="1" marL="742950" rtl="0" algn="just">
              <a:spcBef>
                <a:spcPts val="440"/>
              </a:spcBef>
              <a:spcAft>
                <a:spcPts val="0"/>
              </a:spcAft>
              <a:buClr>
                <a:schemeClr val="dk1"/>
              </a:buClr>
              <a:buSzPts val="2200"/>
              <a:buChar char="–"/>
            </a:pPr>
            <a:r>
              <a:rPr lang="en-IN" sz="2200"/>
              <a:t>The prefix must be used for Boolean type of variables. E.g. isEmpty or isFull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12" name="Google Shape;112;p5"/>
          <p:cNvSpPr txBox="1"/>
          <p:nvPr>
            <p:ph idx="1" type="body"/>
          </p:nvPr>
        </p:nvSpPr>
        <p:spPr>
          <a:xfrm>
            <a:off x="288136" y="1129016"/>
            <a:ext cx="13825532" cy="5687419"/>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400"/>
              <a:buFont typeface="Calibri"/>
              <a:buAutoNum type="arabicPeriod" startAt="2"/>
            </a:pPr>
            <a:r>
              <a:rPr b="1" lang="en-IN" sz="2400"/>
              <a:t>Files</a:t>
            </a:r>
            <a:endParaRPr/>
          </a:p>
          <a:p>
            <a:pPr indent="-342900" lvl="0" marL="342900" rtl="0" algn="just">
              <a:spcBef>
                <a:spcPts val="480"/>
              </a:spcBef>
              <a:spcAft>
                <a:spcPts val="0"/>
              </a:spcAft>
              <a:buClr>
                <a:schemeClr val="dk1"/>
              </a:buClr>
              <a:buSzPts val="2400"/>
              <a:buChar char="•"/>
            </a:pPr>
            <a:r>
              <a:rPr lang="en-IN" sz="2400"/>
              <a:t>Reader must get an idea about the purpose of the file by its name. In some programming language like Java</a:t>
            </a:r>
            <a:endParaRPr/>
          </a:p>
          <a:p>
            <a:pPr indent="-285750" lvl="1" marL="742950" rtl="0" algn="just">
              <a:spcBef>
                <a:spcPts val="440"/>
              </a:spcBef>
              <a:spcAft>
                <a:spcPts val="0"/>
              </a:spcAft>
              <a:buClr>
                <a:schemeClr val="dk1"/>
              </a:buClr>
              <a:buSzPts val="2200"/>
              <a:buChar char="–"/>
            </a:pPr>
            <a:r>
              <a:rPr lang="en-IN" sz="2200"/>
              <a:t>The file extension must be java.</a:t>
            </a:r>
            <a:endParaRPr/>
          </a:p>
          <a:p>
            <a:pPr indent="-285750" lvl="1" marL="742950" rtl="0" algn="just">
              <a:spcBef>
                <a:spcPts val="440"/>
              </a:spcBef>
              <a:spcAft>
                <a:spcPts val="0"/>
              </a:spcAft>
              <a:buClr>
                <a:schemeClr val="dk1"/>
              </a:buClr>
              <a:buSzPts val="2200"/>
              <a:buChar char="–"/>
            </a:pPr>
            <a:r>
              <a:rPr lang="en-IN" sz="2200"/>
              <a:t>The name of the file and the class defined in the file must have the same name.</a:t>
            </a:r>
            <a:endParaRPr/>
          </a:p>
          <a:p>
            <a:pPr indent="-285750" lvl="1" marL="742950" rtl="0" algn="just">
              <a:spcBef>
                <a:spcPts val="440"/>
              </a:spcBef>
              <a:spcAft>
                <a:spcPts val="0"/>
              </a:spcAft>
              <a:buClr>
                <a:schemeClr val="dk1"/>
              </a:buClr>
              <a:buSzPts val="2200"/>
              <a:buChar char="–"/>
            </a:pPr>
            <a:r>
              <a:rPr lang="en-IN" sz="2200"/>
              <a:t>Line length in the file must be limited to 80 characters.</a:t>
            </a:r>
            <a:endParaRPr sz="2200"/>
          </a:p>
          <a:p>
            <a:pPr indent="-514350" lvl="0" marL="571500" rtl="0" algn="just">
              <a:spcBef>
                <a:spcPts val="520"/>
              </a:spcBef>
              <a:spcAft>
                <a:spcPts val="0"/>
              </a:spcAft>
              <a:buClr>
                <a:schemeClr val="dk1"/>
              </a:buClr>
              <a:buSzPts val="2600"/>
              <a:buFont typeface="Calibri"/>
              <a:buAutoNum type="arabicPeriod" startAt="3"/>
            </a:pPr>
            <a:r>
              <a:rPr lang="en-IN" sz="2600"/>
              <a:t>Commenting/Layout</a:t>
            </a:r>
            <a:endParaRPr/>
          </a:p>
          <a:p>
            <a:pPr indent="-457200" lvl="0" marL="514350" rtl="0" algn="just">
              <a:spcBef>
                <a:spcPts val="520"/>
              </a:spcBef>
              <a:spcAft>
                <a:spcPts val="0"/>
              </a:spcAft>
              <a:buClr>
                <a:schemeClr val="dk1"/>
              </a:buClr>
              <a:buSzPts val="2600"/>
              <a:buChar char="•"/>
            </a:pPr>
            <a:r>
              <a:rPr lang="en-IN" sz="2600"/>
              <a:t>Comments are non executable part of the code. But it is very important because it enhances the readability of the code. The purpose of the code is to explain the logic of the program.</a:t>
            </a:r>
            <a:endParaRPr/>
          </a:p>
          <a:p>
            <a:pPr indent="-457200" lvl="1" marL="914400" rtl="0" algn="just">
              <a:spcBef>
                <a:spcPts val="440"/>
              </a:spcBef>
              <a:spcAft>
                <a:spcPts val="0"/>
              </a:spcAft>
              <a:buClr>
                <a:schemeClr val="dk1"/>
              </a:buClr>
              <a:buSzPts val="2200"/>
              <a:buChar char="–"/>
            </a:pPr>
            <a:r>
              <a:rPr lang="en-IN" sz="2200"/>
              <a:t>Single line must be given by ‘//’.</a:t>
            </a:r>
            <a:endParaRPr/>
          </a:p>
          <a:p>
            <a:pPr indent="-457200" lvl="1" marL="914400" rtl="0" algn="just">
              <a:spcBef>
                <a:spcPts val="440"/>
              </a:spcBef>
              <a:spcAft>
                <a:spcPts val="0"/>
              </a:spcAft>
              <a:buClr>
                <a:schemeClr val="dk1"/>
              </a:buClr>
              <a:buSzPts val="2200"/>
              <a:buChar char="–"/>
            </a:pPr>
            <a:r>
              <a:rPr lang="en-IN" sz="2200"/>
              <a:t>For the names of the variable comments must be given.</a:t>
            </a:r>
            <a:endParaRPr/>
          </a:p>
          <a:p>
            <a:pPr indent="-457200" lvl="1" marL="914400" rtl="0" algn="just">
              <a:spcBef>
                <a:spcPts val="440"/>
              </a:spcBef>
              <a:spcAft>
                <a:spcPts val="0"/>
              </a:spcAft>
              <a:buClr>
                <a:schemeClr val="dk1"/>
              </a:buClr>
              <a:buSzPts val="2200"/>
              <a:buChar char="–"/>
            </a:pPr>
            <a:r>
              <a:rPr lang="en-IN" sz="2200"/>
              <a:t>A black of comment must be enclosed within ‘/* and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18" name="Google Shape;118;p6"/>
          <p:cNvSpPr txBox="1"/>
          <p:nvPr>
            <p:ph idx="1" type="body"/>
          </p:nvPr>
        </p:nvSpPr>
        <p:spPr>
          <a:xfrm>
            <a:off x="288136" y="836712"/>
            <a:ext cx="13825532" cy="5979723"/>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400"/>
              <a:buFont typeface="Calibri"/>
              <a:buAutoNum type="arabicPeriod" startAt="4"/>
            </a:pPr>
            <a:r>
              <a:rPr b="1" lang="en-IN" sz="2400"/>
              <a:t>Statements</a:t>
            </a:r>
            <a:endParaRPr/>
          </a:p>
          <a:p>
            <a:pPr indent="-342900" lvl="0" marL="342900" rtl="0" algn="just">
              <a:spcBef>
                <a:spcPts val="480"/>
              </a:spcBef>
              <a:spcAft>
                <a:spcPts val="0"/>
              </a:spcAft>
              <a:buClr>
                <a:schemeClr val="dk1"/>
              </a:buClr>
              <a:buSzPts val="2400"/>
              <a:buChar char="•"/>
            </a:pPr>
            <a:r>
              <a:rPr lang="en-IN" sz="2400"/>
              <a:t>There are some guidelines about the declaration and executable statements.</a:t>
            </a:r>
            <a:endParaRPr/>
          </a:p>
          <a:p>
            <a:pPr indent="-285750" lvl="1" marL="742950" rtl="0" algn="just">
              <a:spcBef>
                <a:spcPts val="440"/>
              </a:spcBef>
              <a:spcAft>
                <a:spcPts val="0"/>
              </a:spcAft>
              <a:buClr>
                <a:schemeClr val="dk1"/>
              </a:buClr>
              <a:buSzPts val="2200"/>
              <a:buChar char="–"/>
            </a:pPr>
            <a:r>
              <a:rPr lang="en-IN" sz="2200"/>
              <a:t>Declare some related variables on same line and unrelated variables on another line.</a:t>
            </a:r>
            <a:endParaRPr/>
          </a:p>
          <a:p>
            <a:pPr indent="-285750" lvl="1" marL="742950" rtl="0" algn="just">
              <a:spcBef>
                <a:spcPts val="440"/>
              </a:spcBef>
              <a:spcAft>
                <a:spcPts val="0"/>
              </a:spcAft>
              <a:buClr>
                <a:schemeClr val="dk1"/>
              </a:buClr>
              <a:buSzPts val="2200"/>
              <a:buChar char="–"/>
            </a:pPr>
            <a:r>
              <a:rPr lang="en-IN" sz="2200"/>
              <a:t>Class variable should never be declared public.</a:t>
            </a:r>
            <a:endParaRPr/>
          </a:p>
          <a:p>
            <a:pPr indent="-285750" lvl="1" marL="742950" rtl="0" algn="just">
              <a:spcBef>
                <a:spcPts val="440"/>
              </a:spcBef>
              <a:spcAft>
                <a:spcPts val="0"/>
              </a:spcAft>
              <a:buClr>
                <a:schemeClr val="dk1"/>
              </a:buClr>
              <a:buSzPts val="2200"/>
              <a:buChar char="–"/>
            </a:pPr>
            <a:r>
              <a:rPr lang="en-IN" sz="2200"/>
              <a:t>Make use of only loop control within the for loop.</a:t>
            </a:r>
            <a:endParaRPr/>
          </a:p>
          <a:p>
            <a:pPr indent="-285750" lvl="1" marL="742950" rtl="0" algn="just">
              <a:spcBef>
                <a:spcPts val="440"/>
              </a:spcBef>
              <a:spcAft>
                <a:spcPts val="0"/>
              </a:spcAft>
              <a:buClr>
                <a:schemeClr val="dk1"/>
              </a:buClr>
              <a:buSzPts val="2200"/>
              <a:buChar char="–"/>
            </a:pPr>
            <a:r>
              <a:rPr lang="en-IN" sz="2200"/>
              <a:t>Avoid make use of break and continue statements in the loop.</a:t>
            </a:r>
            <a:endParaRPr/>
          </a:p>
          <a:p>
            <a:pPr indent="-285750" lvl="1" marL="742950" rtl="0" algn="just">
              <a:spcBef>
                <a:spcPts val="440"/>
              </a:spcBef>
              <a:spcAft>
                <a:spcPts val="0"/>
              </a:spcAft>
              <a:buClr>
                <a:schemeClr val="dk1"/>
              </a:buClr>
              <a:buSzPts val="2200"/>
              <a:buChar char="–"/>
            </a:pPr>
            <a:r>
              <a:rPr lang="en-IN" sz="2200"/>
              <a:t>Avoid complex conditional expressions. Make use of temporary variables instead.</a:t>
            </a:r>
            <a:endParaRPr/>
          </a:p>
          <a:p>
            <a:pPr indent="-285750" lvl="1" marL="742950" rtl="0" algn="just">
              <a:spcBef>
                <a:spcPts val="440"/>
              </a:spcBef>
              <a:spcAft>
                <a:spcPts val="0"/>
              </a:spcAft>
              <a:buClr>
                <a:schemeClr val="dk1"/>
              </a:buClr>
              <a:buSzPts val="2200"/>
              <a:buChar char="–"/>
            </a:pPr>
            <a:r>
              <a:rPr lang="en-IN" sz="2200"/>
              <a:t>Avoid the use of do…while statement.</a:t>
            </a:r>
            <a:endParaRPr sz="2200"/>
          </a:p>
          <a:p>
            <a:pPr indent="-215900" lvl="0" marL="342900" rtl="0" algn="just">
              <a:spcBef>
                <a:spcPts val="400"/>
              </a:spcBef>
              <a:spcAft>
                <a:spcPts val="0"/>
              </a:spcAft>
              <a:buClr>
                <a:schemeClr val="dk1"/>
              </a:buClr>
              <a:buSzPts val="2000"/>
              <a:buNone/>
            </a:pPr>
            <a:r>
              <a:t/>
            </a:r>
            <a:endParaRPr sz="2000"/>
          </a:p>
          <a:p>
            <a:pPr indent="-342900" lvl="0" marL="342900" rtl="0" algn="just">
              <a:spcBef>
                <a:spcPts val="520"/>
              </a:spcBef>
              <a:spcAft>
                <a:spcPts val="0"/>
              </a:spcAft>
              <a:buClr>
                <a:schemeClr val="dk1"/>
              </a:buClr>
              <a:buSzPts val="2600"/>
              <a:buChar char="•"/>
            </a:pPr>
            <a:r>
              <a:rPr b="1" lang="en-IN" sz="2600"/>
              <a:t>Advantages of Coding Standards</a:t>
            </a:r>
            <a:endParaRPr/>
          </a:p>
          <a:p>
            <a:pPr indent="-285750" lvl="1" marL="742950" rtl="0" algn="just">
              <a:spcBef>
                <a:spcPts val="440"/>
              </a:spcBef>
              <a:spcAft>
                <a:spcPts val="0"/>
              </a:spcAft>
              <a:buClr>
                <a:schemeClr val="dk1"/>
              </a:buClr>
              <a:buSzPts val="2200"/>
              <a:buChar char="–"/>
            </a:pPr>
            <a:r>
              <a:rPr lang="en-IN" sz="2200"/>
              <a:t>Coding standard brings uniform appearance in system implementation.</a:t>
            </a:r>
            <a:endParaRPr/>
          </a:p>
          <a:p>
            <a:pPr indent="-285750" lvl="1" marL="742950" rtl="0" algn="just">
              <a:spcBef>
                <a:spcPts val="440"/>
              </a:spcBef>
              <a:spcAft>
                <a:spcPts val="0"/>
              </a:spcAft>
              <a:buClr>
                <a:schemeClr val="dk1"/>
              </a:buClr>
              <a:buSzPts val="2200"/>
              <a:buChar char="–"/>
            </a:pPr>
            <a:r>
              <a:rPr lang="en-IN" sz="2200"/>
              <a:t>The code becomes readable and hence can be understood easily.</a:t>
            </a:r>
            <a:endParaRPr/>
          </a:p>
          <a:p>
            <a:pPr indent="-285750" lvl="1" marL="742950" rtl="0" algn="just">
              <a:spcBef>
                <a:spcPts val="440"/>
              </a:spcBef>
              <a:spcAft>
                <a:spcPts val="0"/>
              </a:spcAft>
              <a:buClr>
                <a:schemeClr val="dk1"/>
              </a:buClr>
              <a:buSzPts val="2200"/>
              <a:buChar char="–"/>
            </a:pPr>
            <a:r>
              <a:rPr lang="en-IN" sz="2200"/>
              <a:t>The coding standard helps in adopting good programming practices.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5.3 Incremental Development of Code</a:t>
            </a:r>
            <a:endParaRPr b="1"/>
          </a:p>
        </p:txBody>
      </p:sp>
      <p:grpSp>
        <p:nvGrpSpPr>
          <p:cNvPr id="124" name="Google Shape;124;p7"/>
          <p:cNvGrpSpPr/>
          <p:nvPr/>
        </p:nvGrpSpPr>
        <p:grpSpPr>
          <a:xfrm>
            <a:off x="2304356" y="1043608"/>
            <a:ext cx="9828000" cy="5544000"/>
            <a:chOff x="0" y="0"/>
            <a:chExt cx="4700273" cy="5142762"/>
          </a:xfrm>
        </p:grpSpPr>
        <p:sp>
          <p:nvSpPr>
            <p:cNvPr id="125" name="Google Shape;125;p7"/>
            <p:cNvSpPr txBox="1"/>
            <p:nvPr/>
          </p:nvSpPr>
          <p:spPr>
            <a:xfrm>
              <a:off x="3349255" y="2009553"/>
              <a:ext cx="1075690" cy="69469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Error occurs in the functionality?</a:t>
              </a:r>
              <a:endParaRPr b="0" i="0" sz="1600" u="none" cap="none" strike="noStrike">
                <a:solidFill>
                  <a:schemeClr val="dk1"/>
                </a:solidFill>
                <a:latin typeface="Times New Roman"/>
                <a:ea typeface="Times New Roman"/>
                <a:cs typeface="Times New Roman"/>
                <a:sym typeface="Times New Roman"/>
              </a:endParaRPr>
            </a:p>
          </p:txBody>
        </p:sp>
        <p:sp>
          <p:nvSpPr>
            <p:cNvPr id="126" name="Google Shape;126;p7"/>
            <p:cNvSpPr txBox="1"/>
            <p:nvPr/>
          </p:nvSpPr>
          <p:spPr>
            <a:xfrm>
              <a:off x="3359887" y="3521663"/>
              <a:ext cx="1075690" cy="87566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Covered all the functions from specification?</a:t>
              </a:r>
              <a:endParaRPr b="0" i="0" sz="1600" u="none" cap="none" strike="noStrike">
                <a:solidFill>
                  <a:schemeClr val="dk1"/>
                </a:solidFill>
                <a:latin typeface="Times New Roman"/>
                <a:ea typeface="Times New Roman"/>
                <a:cs typeface="Times New Roman"/>
                <a:sym typeface="Times New Roman"/>
              </a:endParaRPr>
            </a:p>
          </p:txBody>
        </p:sp>
        <p:grpSp>
          <p:nvGrpSpPr>
            <p:cNvPr id="127" name="Google Shape;127;p7"/>
            <p:cNvGrpSpPr/>
            <p:nvPr/>
          </p:nvGrpSpPr>
          <p:grpSpPr>
            <a:xfrm>
              <a:off x="0" y="0"/>
              <a:ext cx="4700273" cy="5142762"/>
              <a:chOff x="0" y="0"/>
              <a:chExt cx="4701359" cy="5143039"/>
            </a:xfrm>
          </p:grpSpPr>
          <p:sp>
            <p:nvSpPr>
              <p:cNvPr id="128" name="Google Shape;128;p7"/>
              <p:cNvSpPr txBox="1"/>
              <p:nvPr/>
            </p:nvSpPr>
            <p:spPr>
              <a:xfrm>
                <a:off x="653143" y="0"/>
                <a:ext cx="1981200" cy="35242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Specification of the module</a:t>
                </a:r>
                <a:endParaRPr b="0" i="0" sz="1600" u="none" cap="none" strike="noStrike">
                  <a:solidFill>
                    <a:schemeClr val="dk1"/>
                  </a:solidFill>
                  <a:latin typeface="Times New Roman"/>
                  <a:ea typeface="Times New Roman"/>
                  <a:cs typeface="Times New Roman"/>
                  <a:sym typeface="Times New Roman"/>
                </a:endParaRPr>
              </a:p>
            </p:txBody>
          </p:sp>
          <p:cxnSp>
            <p:nvCxnSpPr>
              <p:cNvPr id="129" name="Google Shape;129;p7"/>
              <p:cNvCxnSpPr/>
              <p:nvPr/>
            </p:nvCxnSpPr>
            <p:spPr>
              <a:xfrm>
                <a:off x="1615044" y="356260"/>
                <a:ext cx="0" cy="371475"/>
              </a:xfrm>
              <a:prstGeom prst="straightConnector1">
                <a:avLst/>
              </a:prstGeom>
              <a:noFill/>
              <a:ln cap="flat" cmpd="sng" w="9525">
                <a:solidFill>
                  <a:schemeClr val="dk1"/>
                </a:solidFill>
                <a:prstDash val="solid"/>
                <a:round/>
                <a:headEnd len="sm" w="sm" type="none"/>
                <a:tailEnd len="med" w="med" type="stealth"/>
              </a:ln>
            </p:spPr>
          </p:cxnSp>
          <p:sp>
            <p:nvSpPr>
              <p:cNvPr id="130" name="Google Shape;130;p7"/>
              <p:cNvSpPr txBox="1"/>
              <p:nvPr/>
            </p:nvSpPr>
            <p:spPr>
              <a:xfrm>
                <a:off x="59377" y="736270"/>
                <a:ext cx="3076575" cy="33337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Write a code to implement functionality</a:t>
                </a:r>
                <a:endParaRPr b="0" i="0" sz="1600" u="none" cap="none" strike="noStrike">
                  <a:solidFill>
                    <a:schemeClr val="dk1"/>
                  </a:solidFill>
                  <a:latin typeface="Times New Roman"/>
                  <a:ea typeface="Times New Roman"/>
                  <a:cs typeface="Times New Roman"/>
                  <a:sym typeface="Times New Roman"/>
                </a:endParaRPr>
              </a:p>
            </p:txBody>
          </p:sp>
          <p:cxnSp>
            <p:nvCxnSpPr>
              <p:cNvPr id="131" name="Google Shape;131;p7"/>
              <p:cNvCxnSpPr/>
              <p:nvPr/>
            </p:nvCxnSpPr>
            <p:spPr>
              <a:xfrm>
                <a:off x="1626920" y="1068780"/>
                <a:ext cx="0" cy="371475"/>
              </a:xfrm>
              <a:prstGeom prst="straightConnector1">
                <a:avLst/>
              </a:prstGeom>
              <a:noFill/>
              <a:ln cap="flat" cmpd="sng" w="9525">
                <a:solidFill>
                  <a:schemeClr val="dk1"/>
                </a:solidFill>
                <a:prstDash val="solid"/>
                <a:round/>
                <a:headEnd len="sm" w="sm" type="none"/>
                <a:tailEnd len="med" w="med" type="stealth"/>
              </a:ln>
            </p:spPr>
          </p:cxnSp>
          <p:sp>
            <p:nvSpPr>
              <p:cNvPr id="132" name="Google Shape;132;p7"/>
              <p:cNvSpPr txBox="1"/>
              <p:nvPr/>
            </p:nvSpPr>
            <p:spPr>
              <a:xfrm>
                <a:off x="0" y="1436915"/>
                <a:ext cx="3267075" cy="33337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Write a test script for testing the functionality</a:t>
                </a:r>
                <a:endParaRPr b="0" i="0" sz="1600" u="none" cap="none" strike="noStrike">
                  <a:solidFill>
                    <a:schemeClr val="dk1"/>
                  </a:solidFill>
                  <a:latin typeface="Times New Roman"/>
                  <a:ea typeface="Times New Roman"/>
                  <a:cs typeface="Times New Roman"/>
                  <a:sym typeface="Times New Roman"/>
                </a:endParaRPr>
              </a:p>
            </p:txBody>
          </p:sp>
          <p:cxnSp>
            <p:nvCxnSpPr>
              <p:cNvPr id="133" name="Google Shape;133;p7"/>
              <p:cNvCxnSpPr/>
              <p:nvPr/>
            </p:nvCxnSpPr>
            <p:spPr>
              <a:xfrm>
                <a:off x="1638795" y="1769424"/>
                <a:ext cx="0" cy="371475"/>
              </a:xfrm>
              <a:prstGeom prst="straightConnector1">
                <a:avLst/>
              </a:prstGeom>
              <a:noFill/>
              <a:ln cap="flat" cmpd="sng" w="9525">
                <a:solidFill>
                  <a:schemeClr val="dk1"/>
                </a:solidFill>
                <a:prstDash val="solid"/>
                <a:round/>
                <a:headEnd len="sm" w="sm" type="none"/>
                <a:tailEnd len="med" w="med" type="stealth"/>
              </a:ln>
            </p:spPr>
          </p:cxnSp>
          <p:sp>
            <p:nvSpPr>
              <p:cNvPr id="134" name="Google Shape;134;p7"/>
              <p:cNvSpPr txBox="1"/>
              <p:nvPr/>
            </p:nvSpPr>
            <p:spPr>
              <a:xfrm>
                <a:off x="795647" y="2137559"/>
                <a:ext cx="1704975" cy="33337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Execute the test script</a:t>
                </a:r>
                <a:endParaRPr b="0" i="0" sz="1600" u="none" cap="none" strike="noStrike">
                  <a:solidFill>
                    <a:schemeClr val="dk1"/>
                  </a:solidFill>
                  <a:latin typeface="Times New Roman"/>
                  <a:ea typeface="Times New Roman"/>
                  <a:cs typeface="Times New Roman"/>
                  <a:sym typeface="Times New Roman"/>
                </a:endParaRPr>
              </a:p>
            </p:txBody>
          </p:sp>
          <p:cxnSp>
            <p:nvCxnSpPr>
              <p:cNvPr id="135" name="Google Shape;135;p7"/>
              <p:cNvCxnSpPr>
                <a:stCxn id="134" idx="3"/>
                <a:endCxn id="136" idx="1"/>
              </p:cNvCxnSpPr>
              <p:nvPr/>
            </p:nvCxnSpPr>
            <p:spPr>
              <a:xfrm>
                <a:off x="2500622" y="2304247"/>
                <a:ext cx="562500" cy="300"/>
              </a:xfrm>
              <a:prstGeom prst="straightConnector1">
                <a:avLst/>
              </a:prstGeom>
              <a:noFill/>
              <a:ln cap="flat" cmpd="sng" w="9525">
                <a:solidFill>
                  <a:schemeClr val="dk1"/>
                </a:solidFill>
                <a:prstDash val="solid"/>
                <a:round/>
                <a:headEnd len="sm" w="sm" type="none"/>
                <a:tailEnd len="med" w="med" type="stealth"/>
              </a:ln>
            </p:spPr>
          </p:cxnSp>
          <p:sp>
            <p:nvSpPr>
              <p:cNvPr id="137" name="Google Shape;137;p7"/>
              <p:cNvSpPr txBox="1"/>
              <p:nvPr/>
            </p:nvSpPr>
            <p:spPr>
              <a:xfrm>
                <a:off x="2532526" y="2007973"/>
                <a:ext cx="466725" cy="2857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000000"/>
                    </a:solidFill>
                    <a:latin typeface="Calibri"/>
                    <a:ea typeface="Calibri"/>
                    <a:cs typeface="Calibri"/>
                    <a:sym typeface="Calibri"/>
                  </a:rPr>
                  <a:t>Yes</a:t>
                </a:r>
                <a:endParaRPr b="0" i="0" sz="1600" u="none" cap="none" strike="noStrike">
                  <a:solidFill>
                    <a:schemeClr val="dk1"/>
                  </a:solidFill>
                  <a:latin typeface="Times New Roman"/>
                  <a:ea typeface="Times New Roman"/>
                  <a:cs typeface="Times New Roman"/>
                  <a:sym typeface="Times New Roman"/>
                </a:endParaRPr>
              </a:p>
            </p:txBody>
          </p:sp>
          <p:cxnSp>
            <p:nvCxnSpPr>
              <p:cNvPr id="138" name="Google Shape;138;p7"/>
              <p:cNvCxnSpPr>
                <a:stCxn id="139" idx="3"/>
                <a:endCxn id="134" idx="2"/>
              </p:cNvCxnSpPr>
              <p:nvPr/>
            </p:nvCxnSpPr>
            <p:spPr>
              <a:xfrm flipH="1">
                <a:off x="1648089" y="1086971"/>
                <a:ext cx="2762100" cy="1383900"/>
              </a:xfrm>
              <a:prstGeom prst="bentConnector4">
                <a:avLst>
                  <a:gd fmla="val -39897" name="adj1"/>
                  <a:gd fmla="val 170248" name="adj2"/>
                </a:avLst>
              </a:prstGeom>
              <a:noFill/>
              <a:ln cap="flat" cmpd="sng" w="9525">
                <a:solidFill>
                  <a:schemeClr val="dk1"/>
                </a:solidFill>
                <a:prstDash val="solid"/>
                <a:round/>
                <a:headEnd len="sm" w="sm" type="none"/>
                <a:tailEnd len="med" w="med" type="stealth"/>
              </a:ln>
            </p:spPr>
          </p:cxnSp>
          <p:cxnSp>
            <p:nvCxnSpPr>
              <p:cNvPr id="140" name="Google Shape;140;p7"/>
              <p:cNvCxnSpPr/>
              <p:nvPr/>
            </p:nvCxnSpPr>
            <p:spPr>
              <a:xfrm>
                <a:off x="3873206" y="2914189"/>
                <a:ext cx="0" cy="371475"/>
              </a:xfrm>
              <a:prstGeom prst="straightConnector1">
                <a:avLst/>
              </a:prstGeom>
              <a:noFill/>
              <a:ln cap="flat" cmpd="sng" w="9525">
                <a:solidFill>
                  <a:schemeClr val="dk1"/>
                </a:solidFill>
                <a:prstDash val="solid"/>
                <a:round/>
                <a:headEnd len="sm" w="sm" type="none"/>
                <a:tailEnd len="med" w="med" type="stealth"/>
              </a:ln>
            </p:spPr>
          </p:cxnSp>
          <p:sp>
            <p:nvSpPr>
              <p:cNvPr id="141" name="Google Shape;141;p7"/>
              <p:cNvSpPr txBox="1"/>
              <p:nvPr/>
            </p:nvSpPr>
            <p:spPr>
              <a:xfrm>
                <a:off x="3916849" y="2957051"/>
                <a:ext cx="278993" cy="2857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1800" u="none" cap="none" strike="noStrike">
                    <a:solidFill>
                      <a:srgbClr val="000000"/>
                    </a:solidFill>
                    <a:latin typeface="Calibri"/>
                    <a:ea typeface="Calibri"/>
                    <a:cs typeface="Calibri"/>
                    <a:sym typeface="Calibri"/>
                  </a:rPr>
                  <a:t>No</a:t>
                </a:r>
                <a:endParaRPr b="0" i="0" sz="1600" u="none" cap="none" strike="noStrike">
                  <a:solidFill>
                    <a:schemeClr val="dk1"/>
                  </a:solidFill>
                  <a:latin typeface="Times New Roman"/>
                  <a:ea typeface="Times New Roman"/>
                  <a:cs typeface="Times New Roman"/>
                  <a:sym typeface="Times New Roman"/>
                </a:endParaRPr>
              </a:p>
            </p:txBody>
          </p:sp>
          <p:sp>
            <p:nvSpPr>
              <p:cNvPr id="136" name="Google Shape;136;p7"/>
              <p:cNvSpPr/>
              <p:nvPr/>
            </p:nvSpPr>
            <p:spPr>
              <a:xfrm>
                <a:off x="3063059" y="1694989"/>
                <a:ext cx="1638300" cy="1219200"/>
              </a:xfrm>
              <a:prstGeom prst="diamond">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39" name="Google Shape;139;p7"/>
              <p:cNvSpPr txBox="1"/>
              <p:nvPr/>
            </p:nvSpPr>
            <p:spPr>
              <a:xfrm>
                <a:off x="3457689" y="920283"/>
                <a:ext cx="952500" cy="333375"/>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IN" sz="2000">
                    <a:solidFill>
                      <a:srgbClr val="000000"/>
                    </a:solidFill>
                    <a:latin typeface="Calibri"/>
                    <a:ea typeface="Calibri"/>
                    <a:cs typeface="Calibri"/>
                    <a:sym typeface="Calibri"/>
                  </a:rPr>
                  <a:t>Fix Error</a:t>
                </a:r>
                <a:endParaRPr sz="1600">
                  <a:solidFill>
                    <a:schemeClr val="dk1"/>
                  </a:solidFill>
                  <a:latin typeface="Times New Roman"/>
                  <a:ea typeface="Times New Roman"/>
                  <a:cs typeface="Times New Roman"/>
                  <a:sym typeface="Times New Roman"/>
                </a:endParaRPr>
              </a:p>
            </p:txBody>
          </p:sp>
          <p:cxnSp>
            <p:nvCxnSpPr>
              <p:cNvPr id="142" name="Google Shape;142;p7"/>
              <p:cNvCxnSpPr/>
              <p:nvPr/>
            </p:nvCxnSpPr>
            <p:spPr>
              <a:xfrm>
                <a:off x="3886083" y="4771564"/>
                <a:ext cx="0" cy="371475"/>
              </a:xfrm>
              <a:prstGeom prst="straightConnector1">
                <a:avLst/>
              </a:prstGeom>
              <a:noFill/>
              <a:ln cap="flat" cmpd="sng" w="9525">
                <a:solidFill>
                  <a:schemeClr val="dk1"/>
                </a:solidFill>
                <a:prstDash val="solid"/>
                <a:round/>
                <a:headEnd len="sm" w="sm" type="none"/>
                <a:tailEnd len="med" w="med" type="stealth"/>
              </a:ln>
            </p:spPr>
          </p:cxnSp>
          <p:sp>
            <p:nvSpPr>
              <p:cNvPr id="143" name="Google Shape;143;p7"/>
              <p:cNvSpPr txBox="1"/>
              <p:nvPr/>
            </p:nvSpPr>
            <p:spPr>
              <a:xfrm>
                <a:off x="3933939" y="4754756"/>
                <a:ext cx="320635" cy="2857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IN" sz="2000">
                    <a:solidFill>
                      <a:srgbClr val="000000"/>
                    </a:solidFill>
                    <a:latin typeface="Calibri"/>
                    <a:ea typeface="Calibri"/>
                    <a:cs typeface="Calibri"/>
                    <a:sym typeface="Calibri"/>
                  </a:rPr>
                  <a:t>Yes</a:t>
                </a:r>
                <a:endParaRPr sz="1600">
                  <a:solidFill>
                    <a:schemeClr val="dk1"/>
                  </a:solidFill>
                  <a:latin typeface="Times New Roman"/>
                  <a:ea typeface="Times New Roman"/>
                  <a:cs typeface="Times New Roman"/>
                  <a:sym typeface="Times New Roman"/>
                </a:endParaRPr>
              </a:p>
            </p:txBody>
          </p:sp>
          <p:sp>
            <p:nvSpPr>
              <p:cNvPr id="144" name="Google Shape;144;p7"/>
              <p:cNvSpPr/>
              <p:nvPr/>
            </p:nvSpPr>
            <p:spPr>
              <a:xfrm>
                <a:off x="3063059" y="3285664"/>
                <a:ext cx="1638300" cy="1485900"/>
              </a:xfrm>
              <a:prstGeom prst="diamond">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cxnSp>
            <p:nvCxnSpPr>
              <p:cNvPr id="145" name="Google Shape;145;p7"/>
              <p:cNvCxnSpPr>
                <a:stCxn id="144" idx="1"/>
                <a:endCxn id="128" idx="1"/>
              </p:cNvCxnSpPr>
              <p:nvPr/>
            </p:nvCxnSpPr>
            <p:spPr>
              <a:xfrm rot="10800000">
                <a:off x="653159" y="176314"/>
                <a:ext cx="2409900" cy="3852300"/>
              </a:xfrm>
              <a:prstGeom prst="bentConnector3">
                <a:avLst>
                  <a:gd fmla="val 145678" name="adj1"/>
                </a:avLst>
              </a:prstGeom>
              <a:noFill/>
              <a:ln cap="flat" cmpd="sng" w="9525">
                <a:solidFill>
                  <a:schemeClr val="dk1"/>
                </a:solidFill>
                <a:prstDash val="solid"/>
                <a:round/>
                <a:headEnd len="sm" w="sm" type="none"/>
                <a:tailEnd len="med" w="med" type="stealth"/>
              </a:ln>
            </p:spPr>
          </p:cxnSp>
          <p:sp>
            <p:nvSpPr>
              <p:cNvPr id="146" name="Google Shape;146;p7"/>
              <p:cNvSpPr txBox="1"/>
              <p:nvPr/>
            </p:nvSpPr>
            <p:spPr>
              <a:xfrm>
                <a:off x="1710047" y="4111815"/>
                <a:ext cx="466725" cy="2857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lang="en-IN" sz="2000">
                    <a:solidFill>
                      <a:srgbClr val="000000"/>
                    </a:solidFill>
                    <a:latin typeface="Calibri"/>
                    <a:ea typeface="Calibri"/>
                    <a:cs typeface="Calibri"/>
                    <a:sym typeface="Calibri"/>
                  </a:rPr>
                  <a:t>No</a:t>
                </a:r>
                <a:endParaRPr sz="16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Continued…</a:t>
            </a:r>
            <a:endParaRPr b="1"/>
          </a:p>
        </p:txBody>
      </p:sp>
      <p:sp>
        <p:nvSpPr>
          <p:cNvPr id="152" name="Google Shape;152;p8"/>
          <p:cNvSpPr txBox="1"/>
          <p:nvPr>
            <p:ph idx="1" type="body"/>
          </p:nvPr>
        </p:nvSpPr>
        <p:spPr>
          <a:xfrm>
            <a:off x="288136" y="836712"/>
            <a:ext cx="13825532" cy="59797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The coding starts after the completion of the design activity. Some specification for the functionalities must be available. For developing the code incremental approach is adopted. Figure shows incremental development approach.</a:t>
            </a:r>
            <a:endParaRPr/>
          </a:p>
          <a:p>
            <a:pPr indent="-342900" lvl="0" marL="342900" rtl="0" algn="just">
              <a:spcBef>
                <a:spcPts val="560"/>
              </a:spcBef>
              <a:spcAft>
                <a:spcPts val="0"/>
              </a:spcAft>
              <a:buClr>
                <a:schemeClr val="dk1"/>
              </a:buClr>
              <a:buSzPts val="2800"/>
              <a:buChar char="•"/>
            </a:pPr>
            <a:r>
              <a:rPr lang="en-IN" sz="2800"/>
              <a:t>In this approach for each functionality the code is written and it is tested.</a:t>
            </a:r>
            <a:endParaRPr/>
          </a:p>
          <a:p>
            <a:pPr indent="-342900" lvl="0" marL="342900" rtl="0" algn="just">
              <a:spcBef>
                <a:spcPts val="560"/>
              </a:spcBef>
              <a:spcAft>
                <a:spcPts val="0"/>
              </a:spcAft>
              <a:buClr>
                <a:schemeClr val="dk1"/>
              </a:buClr>
              <a:buSzPts val="2800"/>
              <a:buChar char="•"/>
            </a:pPr>
            <a:r>
              <a:rPr lang="en-IN" sz="2800"/>
              <a:t>If the bug is found in this functionality then it is corrected and then the code for next functionality is written.</a:t>
            </a:r>
            <a:endParaRPr/>
          </a:p>
          <a:p>
            <a:pPr indent="-342900" lvl="0" marL="342900" rtl="0" algn="just">
              <a:spcBef>
                <a:spcPts val="560"/>
              </a:spcBef>
              <a:spcAft>
                <a:spcPts val="0"/>
              </a:spcAft>
              <a:buClr>
                <a:schemeClr val="dk1"/>
              </a:buClr>
              <a:buSzPts val="2800"/>
              <a:buChar char="•"/>
            </a:pPr>
            <a:r>
              <a:rPr lang="en-IN" sz="2800"/>
              <a:t>After covering all the functionalities mentioned in the specification, the process is terminated.</a:t>
            </a:r>
            <a:endParaRPr/>
          </a:p>
          <a:p>
            <a:pPr indent="-342900" lvl="0" marL="342900" rtl="0" algn="just">
              <a:spcBef>
                <a:spcPts val="560"/>
              </a:spcBef>
              <a:spcAft>
                <a:spcPts val="0"/>
              </a:spcAft>
              <a:buClr>
                <a:schemeClr val="dk1"/>
              </a:buClr>
              <a:buSzPts val="2800"/>
              <a:buChar char="•"/>
            </a:pPr>
            <a:r>
              <a:rPr lang="en-IN" sz="2800"/>
              <a:t>The advantage of incremental development of code is that, each and every functionality is written and then immediately tested.</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720091" y="-99392"/>
            <a:ext cx="12961622"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4400"/>
              <a:buFont typeface="Calibri"/>
              <a:buNone/>
            </a:pPr>
            <a:r>
              <a:rPr b="1" lang="en-IN"/>
              <a:t>5.4 Management of Code</a:t>
            </a:r>
            <a:endParaRPr b="1"/>
          </a:p>
        </p:txBody>
      </p:sp>
      <p:sp>
        <p:nvSpPr>
          <p:cNvPr id="158" name="Google Shape;158;p9"/>
          <p:cNvSpPr txBox="1"/>
          <p:nvPr>
            <p:ph idx="1" type="body"/>
          </p:nvPr>
        </p:nvSpPr>
        <p:spPr>
          <a:xfrm>
            <a:off x="288136" y="1124744"/>
            <a:ext cx="13825532" cy="569169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IN" sz="2800"/>
              <a:t>Different people develop different source code. Each programmer creates different source files which are combined at the end to create an executable file. The developers develop the code and make changes as the project evolves. Hence there is a need to manage such code.</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The UNIX makes use of an utility called CVS (Concurrent Versions System) using which the source code can be controlled. Windows also provide such type of controlling utility by means of a tool called visual safe.</a:t>
            </a:r>
            <a:endParaRPr/>
          </a:p>
          <a:p>
            <a:pPr indent="-1651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Char char="•"/>
            </a:pPr>
            <a:r>
              <a:rPr lang="en-IN" sz="2800"/>
              <a:t>The code management system contains a central repository in which there exists a control directory structure which keeps the full revision history of all the files. For efficiency, a file history is generally kept as deltas or increments from the base file. Thus using the older version any file can be recreated. The repository is also the official source for all the files.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2020-02-11T08:33:56Z</dcterms:created>
  <dc:creator>Windows User</dc:creator>
</cp:coreProperties>
</file>