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256" r:id="rId2"/>
    <p:sldId id="257" r:id="rId3"/>
    <p:sldId id="287" r:id="rId4"/>
    <p:sldId id="288" r:id="rId5"/>
    <p:sldId id="289" r:id="rId6"/>
    <p:sldId id="290" r:id="rId7"/>
    <p:sldId id="291" r:id="rId8"/>
    <p:sldId id="292" r:id="rId9"/>
    <p:sldId id="293" r:id="rId10"/>
    <p:sldId id="294" r:id="rId11"/>
    <p:sldId id="295" r:id="rId12"/>
    <p:sldId id="296" r:id="rId13"/>
    <p:sldId id="297" r:id="rId14"/>
    <p:sldId id="298" r:id="rId15"/>
    <p:sldId id="299" r:id="rId16"/>
    <p:sldId id="300" r:id="rId17"/>
    <p:sldId id="301" r:id="rId18"/>
    <p:sldId id="302" r:id="rId19"/>
    <p:sldId id="303" r:id="rId20"/>
    <p:sldId id="304" r:id="rId21"/>
    <p:sldId id="305" r:id="rId22"/>
    <p:sldId id="306" r:id="rId23"/>
    <p:sldId id="307" r:id="rId24"/>
    <p:sldId id="308" r:id="rId25"/>
    <p:sldId id="309" r:id="rId26"/>
    <p:sldId id="310" r:id="rId27"/>
    <p:sldId id="311" r:id="rId28"/>
    <p:sldId id="312" r:id="rId29"/>
    <p:sldId id="313" r:id="rId30"/>
    <p:sldId id="314" r:id="rId31"/>
    <p:sldId id="315" r:id="rId32"/>
    <p:sldId id="316" r:id="rId33"/>
    <p:sldId id="317" r:id="rId34"/>
    <p:sldId id="318" r:id="rId35"/>
    <p:sldId id="319" r:id="rId36"/>
    <p:sldId id="320" r:id="rId37"/>
    <p:sldId id="321" r:id="rId38"/>
    <p:sldId id="322" r:id="rId39"/>
    <p:sldId id="323" r:id="rId40"/>
    <p:sldId id="324" r:id="rId41"/>
    <p:sldId id="325" r:id="rId42"/>
    <p:sldId id="326" r:id="rId43"/>
    <p:sldId id="327" r:id="rId44"/>
    <p:sldId id="328" r:id="rId45"/>
    <p:sldId id="329" r:id="rId46"/>
    <p:sldId id="330" r:id="rId47"/>
    <p:sldId id="331" r:id="rId48"/>
    <p:sldId id="332" r:id="rId49"/>
    <p:sldId id="333" r:id="rId50"/>
    <p:sldId id="334" r:id="rId51"/>
    <p:sldId id="335" r:id="rId52"/>
    <p:sldId id="336" r:id="rId53"/>
    <p:sldId id="337" r:id="rId54"/>
    <p:sldId id="338" r:id="rId55"/>
    <p:sldId id="339" r:id="rId56"/>
    <p:sldId id="340" r:id="rId57"/>
    <p:sldId id="342" r:id="rId58"/>
    <p:sldId id="341" r:id="rId59"/>
    <p:sldId id="343" r:id="rId60"/>
    <p:sldId id="344" r:id="rId61"/>
    <p:sldId id="345" r:id="rId62"/>
    <p:sldId id="286" r:id="rId63"/>
  </p:sldIdLst>
  <p:sldSz cx="144018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45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94662" autoAdjust="0"/>
  </p:normalViewPr>
  <p:slideViewPr>
    <p:cSldViewPr>
      <p:cViewPr varScale="1">
        <p:scale>
          <a:sx n="67" d="100"/>
          <a:sy n="67" d="100"/>
        </p:scale>
        <p:origin x="288" y="72"/>
      </p:cViewPr>
      <p:guideLst>
        <p:guide orient="horz" pos="2160"/>
        <p:guide pos="4536"/>
      </p:guideLst>
    </p:cSldViewPr>
  </p:slideViewPr>
  <p:outlineViewPr>
    <p:cViewPr>
      <p:scale>
        <a:sx n="33" d="100"/>
        <a:sy n="33" d="100"/>
      </p:scale>
      <p:origin x="0" y="1818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CF8075-96AE-4C28-A801-E4DF048D5E56}" type="datetimeFigureOut">
              <a:rPr lang="en-IN" smtClean="0"/>
              <a:t>14-03-2022</a:t>
            </a:fld>
            <a:endParaRPr lang="en-IN" dirty="0"/>
          </a:p>
        </p:txBody>
      </p:sp>
      <p:sp>
        <p:nvSpPr>
          <p:cNvPr id="4" name="Slide Image Placeholder 3"/>
          <p:cNvSpPr>
            <a:spLocks noGrp="1" noRot="1" noChangeAspect="1"/>
          </p:cNvSpPr>
          <p:nvPr>
            <p:ph type="sldImg" idx="2"/>
          </p:nvPr>
        </p:nvSpPr>
        <p:spPr>
          <a:xfrm>
            <a:off x="-171450" y="685800"/>
            <a:ext cx="72009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B8E309-18B2-4438-A9D0-6F77864803B8}" type="slidenum">
              <a:rPr lang="en-IN" smtClean="0"/>
              <a:t>‹#›</a:t>
            </a:fld>
            <a:endParaRPr lang="en-IN" dirty="0"/>
          </a:p>
        </p:txBody>
      </p:sp>
    </p:spTree>
    <p:extLst>
      <p:ext uri="{BB962C8B-B14F-4D97-AF65-F5344CB8AC3E}">
        <p14:creationId xmlns:p14="http://schemas.microsoft.com/office/powerpoint/2010/main" val="2995754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DB8E309-18B2-4438-A9D0-6F77864803B8}" type="slidenum">
              <a:rPr lang="en-IN" smtClean="0"/>
              <a:t>35</a:t>
            </a:fld>
            <a:endParaRPr lang="en-IN" dirty="0"/>
          </a:p>
        </p:txBody>
      </p:sp>
    </p:spTree>
    <p:extLst>
      <p:ext uri="{BB962C8B-B14F-4D97-AF65-F5344CB8AC3E}">
        <p14:creationId xmlns:p14="http://schemas.microsoft.com/office/powerpoint/2010/main" val="4290882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DB8E309-18B2-4438-A9D0-6F77864803B8}" type="slidenum">
              <a:rPr lang="en-IN" smtClean="0"/>
              <a:t>36</a:t>
            </a:fld>
            <a:endParaRPr lang="en-IN" dirty="0"/>
          </a:p>
        </p:txBody>
      </p:sp>
    </p:spTree>
    <p:extLst>
      <p:ext uri="{BB962C8B-B14F-4D97-AF65-F5344CB8AC3E}">
        <p14:creationId xmlns:p14="http://schemas.microsoft.com/office/powerpoint/2010/main" val="4290882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80137" y="2130429"/>
            <a:ext cx="1224153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2160271" y="3886200"/>
            <a:ext cx="10081262"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F6A3C33-1062-4A3E-B0FF-3926FD2E8167}" type="datetimeFigureOut">
              <a:rPr lang="en-IN" smtClean="0"/>
              <a:t>14-03-2022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F189635-8CEE-4F4F-BCEA-C7D46E00283D}" type="slidenum">
              <a:rPr lang="en-IN" smtClean="0"/>
              <a:t>‹#›</a:t>
            </a:fld>
            <a:endParaRPr lang="en-IN" dirty="0"/>
          </a:p>
        </p:txBody>
      </p:sp>
    </p:spTree>
    <p:extLst>
      <p:ext uri="{BB962C8B-B14F-4D97-AF65-F5344CB8AC3E}">
        <p14:creationId xmlns:p14="http://schemas.microsoft.com/office/powerpoint/2010/main" val="2316877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F6A3C33-1062-4A3E-B0FF-3926FD2E8167}" type="datetimeFigureOut">
              <a:rPr lang="en-IN" smtClean="0"/>
              <a:t>14-03-2022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F189635-8CEE-4F4F-BCEA-C7D46E00283D}" type="slidenum">
              <a:rPr lang="en-IN" smtClean="0"/>
              <a:t>‹#›</a:t>
            </a:fld>
            <a:endParaRPr lang="en-IN" dirty="0"/>
          </a:p>
        </p:txBody>
      </p:sp>
    </p:spTree>
    <p:extLst>
      <p:ext uri="{BB962C8B-B14F-4D97-AF65-F5344CB8AC3E}">
        <p14:creationId xmlns:p14="http://schemas.microsoft.com/office/powerpoint/2010/main" val="3958554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41307" y="274641"/>
            <a:ext cx="3240405"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720092" y="274641"/>
            <a:ext cx="9481185"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F6A3C33-1062-4A3E-B0FF-3926FD2E8167}" type="datetimeFigureOut">
              <a:rPr lang="en-IN" smtClean="0"/>
              <a:t>14-03-2022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F189635-8CEE-4F4F-BCEA-C7D46E00283D}" type="slidenum">
              <a:rPr lang="en-IN" smtClean="0"/>
              <a:t>‹#›</a:t>
            </a:fld>
            <a:endParaRPr lang="en-IN" dirty="0"/>
          </a:p>
        </p:txBody>
      </p:sp>
    </p:spTree>
    <p:extLst>
      <p:ext uri="{BB962C8B-B14F-4D97-AF65-F5344CB8AC3E}">
        <p14:creationId xmlns:p14="http://schemas.microsoft.com/office/powerpoint/2010/main" val="2545985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F6A3C33-1062-4A3E-B0FF-3926FD2E8167}" type="datetimeFigureOut">
              <a:rPr lang="en-IN" smtClean="0"/>
              <a:t>14-03-2022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F189635-8CEE-4F4F-BCEA-C7D46E00283D}" type="slidenum">
              <a:rPr lang="en-IN" smtClean="0"/>
              <a:t>‹#›</a:t>
            </a:fld>
            <a:endParaRPr lang="en-IN" dirty="0"/>
          </a:p>
        </p:txBody>
      </p:sp>
    </p:spTree>
    <p:extLst>
      <p:ext uri="{BB962C8B-B14F-4D97-AF65-F5344CB8AC3E}">
        <p14:creationId xmlns:p14="http://schemas.microsoft.com/office/powerpoint/2010/main" val="2048566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37645" y="4406904"/>
            <a:ext cx="1224153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1137645" y="2906716"/>
            <a:ext cx="1224153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6A3C33-1062-4A3E-B0FF-3926FD2E8167}" type="datetimeFigureOut">
              <a:rPr lang="en-IN" smtClean="0"/>
              <a:t>14-03-2022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F189635-8CEE-4F4F-BCEA-C7D46E00283D}" type="slidenum">
              <a:rPr lang="en-IN" smtClean="0"/>
              <a:t>‹#›</a:t>
            </a:fld>
            <a:endParaRPr lang="en-IN" dirty="0"/>
          </a:p>
        </p:txBody>
      </p:sp>
    </p:spTree>
    <p:extLst>
      <p:ext uri="{BB962C8B-B14F-4D97-AF65-F5344CB8AC3E}">
        <p14:creationId xmlns:p14="http://schemas.microsoft.com/office/powerpoint/2010/main" val="3297721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720092" y="1600203"/>
            <a:ext cx="636079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7320917" y="1600203"/>
            <a:ext cx="636079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F6A3C33-1062-4A3E-B0FF-3926FD2E8167}" type="datetimeFigureOut">
              <a:rPr lang="en-IN" smtClean="0"/>
              <a:t>14-03-2022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F189635-8CEE-4F4F-BCEA-C7D46E00283D}" type="slidenum">
              <a:rPr lang="en-IN" smtClean="0"/>
              <a:t>‹#›</a:t>
            </a:fld>
            <a:endParaRPr lang="en-IN" dirty="0"/>
          </a:p>
        </p:txBody>
      </p:sp>
    </p:spTree>
    <p:extLst>
      <p:ext uri="{BB962C8B-B14F-4D97-AF65-F5344CB8AC3E}">
        <p14:creationId xmlns:p14="http://schemas.microsoft.com/office/powerpoint/2010/main" val="1536128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720090" y="1535113"/>
            <a:ext cx="636329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20090" y="2174875"/>
            <a:ext cx="636329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7315914" y="1535113"/>
            <a:ext cx="636579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315914" y="2174875"/>
            <a:ext cx="636579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F6A3C33-1062-4A3E-B0FF-3926FD2E8167}" type="datetimeFigureOut">
              <a:rPr lang="en-IN" smtClean="0"/>
              <a:t>14-03-2022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2F189635-8CEE-4F4F-BCEA-C7D46E00283D}" type="slidenum">
              <a:rPr lang="en-IN" smtClean="0"/>
              <a:t>‹#›</a:t>
            </a:fld>
            <a:endParaRPr lang="en-IN" dirty="0"/>
          </a:p>
        </p:txBody>
      </p:sp>
    </p:spTree>
    <p:extLst>
      <p:ext uri="{BB962C8B-B14F-4D97-AF65-F5344CB8AC3E}">
        <p14:creationId xmlns:p14="http://schemas.microsoft.com/office/powerpoint/2010/main" val="54647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F6A3C33-1062-4A3E-B0FF-3926FD2E8167}" type="datetimeFigureOut">
              <a:rPr lang="en-IN" smtClean="0"/>
              <a:t>14-03-2022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2F189635-8CEE-4F4F-BCEA-C7D46E00283D}" type="slidenum">
              <a:rPr lang="en-IN" smtClean="0"/>
              <a:t>‹#›</a:t>
            </a:fld>
            <a:endParaRPr lang="en-IN" dirty="0"/>
          </a:p>
        </p:txBody>
      </p:sp>
    </p:spTree>
    <p:extLst>
      <p:ext uri="{BB962C8B-B14F-4D97-AF65-F5344CB8AC3E}">
        <p14:creationId xmlns:p14="http://schemas.microsoft.com/office/powerpoint/2010/main" val="196422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6A3C33-1062-4A3E-B0FF-3926FD2E8167}" type="datetimeFigureOut">
              <a:rPr lang="en-IN" smtClean="0"/>
              <a:t>14-03-2022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2F189635-8CEE-4F4F-BCEA-C7D46E00283D}" type="slidenum">
              <a:rPr lang="en-IN" smtClean="0"/>
              <a:t>‹#›</a:t>
            </a:fld>
            <a:endParaRPr lang="en-IN" dirty="0"/>
          </a:p>
        </p:txBody>
      </p:sp>
    </p:spTree>
    <p:extLst>
      <p:ext uri="{BB962C8B-B14F-4D97-AF65-F5344CB8AC3E}">
        <p14:creationId xmlns:p14="http://schemas.microsoft.com/office/powerpoint/2010/main" val="1375963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94" y="273051"/>
            <a:ext cx="473809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5630704" y="273054"/>
            <a:ext cx="805100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720094" y="1435103"/>
            <a:ext cx="473809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6A3C33-1062-4A3E-B0FF-3926FD2E8167}" type="datetimeFigureOut">
              <a:rPr lang="en-IN" smtClean="0"/>
              <a:t>14-03-2022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F189635-8CEE-4F4F-BCEA-C7D46E00283D}" type="slidenum">
              <a:rPr lang="en-IN" smtClean="0"/>
              <a:t>‹#›</a:t>
            </a:fld>
            <a:endParaRPr lang="en-IN" dirty="0"/>
          </a:p>
        </p:txBody>
      </p:sp>
    </p:spTree>
    <p:extLst>
      <p:ext uri="{BB962C8B-B14F-4D97-AF65-F5344CB8AC3E}">
        <p14:creationId xmlns:p14="http://schemas.microsoft.com/office/powerpoint/2010/main" val="709421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22854" y="4800600"/>
            <a:ext cx="864108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2822854" y="612775"/>
            <a:ext cx="864108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2822854" y="5367338"/>
            <a:ext cx="864108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6A3C33-1062-4A3E-B0FF-3926FD2E8167}" type="datetimeFigureOut">
              <a:rPr lang="en-IN" smtClean="0"/>
              <a:t>14-03-2022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F189635-8CEE-4F4F-BCEA-C7D46E00283D}" type="slidenum">
              <a:rPr lang="en-IN" smtClean="0"/>
              <a:t>‹#›</a:t>
            </a:fld>
            <a:endParaRPr lang="en-IN" dirty="0"/>
          </a:p>
        </p:txBody>
      </p:sp>
    </p:spTree>
    <p:extLst>
      <p:ext uri="{BB962C8B-B14F-4D97-AF65-F5344CB8AC3E}">
        <p14:creationId xmlns:p14="http://schemas.microsoft.com/office/powerpoint/2010/main" val="2873416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0091" y="274638"/>
            <a:ext cx="12961622"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720091" y="1600203"/>
            <a:ext cx="12961622"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720091" y="6356354"/>
            <a:ext cx="3360422"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6A3C33-1062-4A3E-B0FF-3926FD2E8167}" type="datetimeFigureOut">
              <a:rPr lang="en-IN" smtClean="0"/>
              <a:t>14-03-2022</a:t>
            </a:fld>
            <a:endParaRPr lang="en-IN" dirty="0"/>
          </a:p>
        </p:txBody>
      </p:sp>
      <p:sp>
        <p:nvSpPr>
          <p:cNvPr id="5" name="Footer Placeholder 4"/>
          <p:cNvSpPr>
            <a:spLocks noGrp="1"/>
          </p:cNvSpPr>
          <p:nvPr>
            <p:ph type="ftr" sz="quarter" idx="3"/>
          </p:nvPr>
        </p:nvSpPr>
        <p:spPr>
          <a:xfrm>
            <a:off x="4920617" y="6356354"/>
            <a:ext cx="456057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10321291" y="6356354"/>
            <a:ext cx="336042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189635-8CEE-4F4F-BCEA-C7D46E00283D}" type="slidenum">
              <a:rPr lang="en-IN" smtClean="0"/>
              <a:t>‹#›</a:t>
            </a:fld>
            <a:endParaRPr lang="en-IN" dirty="0"/>
          </a:p>
        </p:txBody>
      </p:sp>
    </p:spTree>
    <p:extLst>
      <p:ext uri="{BB962C8B-B14F-4D97-AF65-F5344CB8AC3E}">
        <p14:creationId xmlns:p14="http://schemas.microsoft.com/office/powerpoint/2010/main" val="38614993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IN" sz="9600" b="1" dirty="0" smtClean="0"/>
              <a:t>Unit 5</a:t>
            </a:r>
            <a:br>
              <a:rPr lang="en-IN" sz="9600" b="1" dirty="0" smtClean="0"/>
            </a:br>
            <a:r>
              <a:rPr lang="en-IN" sz="9600" b="1" dirty="0" smtClean="0"/>
              <a:t>Testing</a:t>
            </a:r>
            <a:endParaRPr lang="en-IN" sz="9600" b="1" dirty="0"/>
          </a:p>
        </p:txBody>
      </p:sp>
    </p:spTree>
    <p:extLst>
      <p:ext uri="{BB962C8B-B14F-4D97-AF65-F5344CB8AC3E}">
        <p14:creationId xmlns:p14="http://schemas.microsoft.com/office/powerpoint/2010/main" val="2195066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91" y="-99392"/>
            <a:ext cx="12961622" cy="1143000"/>
          </a:xfrm>
        </p:spPr>
        <p:txBody>
          <a:bodyPr/>
          <a:lstStyle/>
          <a:p>
            <a:pPr algn="just"/>
            <a:r>
              <a:rPr lang="en-IN" b="1" dirty="0" smtClean="0"/>
              <a:t>Continued…</a:t>
            </a:r>
            <a:endParaRPr lang="en-IN" b="1" dirty="0"/>
          </a:p>
        </p:txBody>
      </p:sp>
      <p:sp>
        <p:nvSpPr>
          <p:cNvPr id="3" name="Content Placeholder 2"/>
          <p:cNvSpPr>
            <a:spLocks noGrp="1"/>
          </p:cNvSpPr>
          <p:nvPr>
            <p:ph idx="1"/>
          </p:nvPr>
        </p:nvSpPr>
        <p:spPr>
          <a:xfrm>
            <a:off x="288136" y="908720"/>
            <a:ext cx="13825532" cy="5907715"/>
          </a:xfrm>
        </p:spPr>
        <p:txBody>
          <a:bodyPr>
            <a:normAutofit/>
          </a:bodyPr>
          <a:lstStyle/>
          <a:p>
            <a:pPr algn="just"/>
            <a:r>
              <a:rPr lang="en-IN" sz="2800" dirty="0" smtClean="0"/>
              <a:t>Selection of test cases is determined by some criteria which is called test selection criterion. Hence the test selection criterion T can be defined as the set of conditions that must be satisfied by the set of test cases.</a:t>
            </a:r>
          </a:p>
          <a:p>
            <a:pPr algn="just"/>
            <a:r>
              <a:rPr lang="en-IN" sz="2800" dirty="0" smtClean="0"/>
              <a:t>Testing criterion are based on two fundamental properties like reliability and validity.</a:t>
            </a:r>
          </a:p>
          <a:p>
            <a:pPr algn="just"/>
            <a:r>
              <a:rPr lang="en-IN" sz="2800" dirty="0" smtClean="0"/>
              <a:t>A test criterion is reliable if all the test cases detect same set of errors.</a:t>
            </a:r>
          </a:p>
          <a:p>
            <a:pPr algn="just"/>
            <a:r>
              <a:rPr lang="en-IN" sz="2800" dirty="0" smtClean="0"/>
              <a:t>A test criterion is valid for any error in the program there is some set which causes error in the program.</a:t>
            </a:r>
          </a:p>
          <a:p>
            <a:pPr algn="just"/>
            <a:r>
              <a:rPr lang="en-IN" sz="2800" dirty="0" smtClean="0"/>
              <a:t>For testing criteria there is an important theorem – </a:t>
            </a:r>
          </a:p>
          <a:p>
            <a:pPr lvl="1" algn="just"/>
            <a:r>
              <a:rPr lang="en-IN" sz="2400" dirty="0" smtClean="0"/>
              <a:t>“If testing criterion is valid and reliable if a set satisfying testing criterion succeeds then that means program contains no errors.”</a:t>
            </a:r>
          </a:p>
          <a:p>
            <a:pPr lvl="0" algn="just"/>
            <a:r>
              <a:rPr lang="en-IN" sz="2800" dirty="0">
                <a:solidFill>
                  <a:prstClr val="black"/>
                </a:solidFill>
              </a:rPr>
              <a:t>Generating test cases to satisfy criteria is complex task.</a:t>
            </a:r>
          </a:p>
          <a:p>
            <a:pPr algn="just"/>
            <a:endParaRPr lang="en-IN" dirty="0" smtClean="0"/>
          </a:p>
          <a:p>
            <a:pPr algn="just"/>
            <a:endParaRPr lang="en-IN" sz="2600" dirty="0" smtClean="0"/>
          </a:p>
        </p:txBody>
      </p:sp>
    </p:spTree>
    <p:extLst>
      <p:ext uri="{BB962C8B-B14F-4D97-AF65-F5344CB8AC3E}">
        <p14:creationId xmlns:p14="http://schemas.microsoft.com/office/powerpoint/2010/main" val="3620818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91" y="-99392"/>
            <a:ext cx="12961622" cy="1143000"/>
          </a:xfrm>
        </p:spPr>
        <p:txBody>
          <a:bodyPr/>
          <a:lstStyle/>
          <a:p>
            <a:pPr algn="just"/>
            <a:r>
              <a:rPr lang="en-IN" b="1" dirty="0" smtClean="0"/>
              <a:t>5.5 Psychology of Testing</a:t>
            </a:r>
            <a:endParaRPr lang="en-IN" b="1" dirty="0"/>
          </a:p>
        </p:txBody>
      </p:sp>
      <p:sp>
        <p:nvSpPr>
          <p:cNvPr id="3" name="Content Placeholder 2"/>
          <p:cNvSpPr>
            <a:spLocks noGrp="1"/>
          </p:cNvSpPr>
          <p:nvPr>
            <p:ph idx="1"/>
          </p:nvPr>
        </p:nvSpPr>
        <p:spPr>
          <a:xfrm>
            <a:off x="288136" y="908720"/>
            <a:ext cx="13825532" cy="5907715"/>
          </a:xfrm>
        </p:spPr>
        <p:txBody>
          <a:bodyPr>
            <a:normAutofit lnSpcReduction="10000"/>
          </a:bodyPr>
          <a:lstStyle/>
          <a:p>
            <a:pPr algn="just"/>
            <a:r>
              <a:rPr lang="en-IN" sz="2800" dirty="0" smtClean="0"/>
              <a:t>Test cases are designed to detect the errors. However the test cases do not guarantee that all possible errors will get detected. Moreover, there is no standard method of selecting the test cases.</a:t>
            </a:r>
          </a:p>
          <a:p>
            <a:pPr algn="just"/>
            <a:r>
              <a:rPr lang="en-IN" sz="2800" dirty="0" smtClean="0"/>
              <a:t>However, there are certain criteria or rule of thumb for the selection of test cases but the selection of test case is an art and it entirely depends upon the intelligence of the tester. Hence, psychology of the tester is an important aspect in testing.</a:t>
            </a:r>
          </a:p>
          <a:p>
            <a:pPr algn="just"/>
            <a:r>
              <a:rPr lang="en-IN" sz="2800" dirty="0" smtClean="0"/>
              <a:t>The basic goal of testing is to uncover as much error as possible. Hence the intent of testing is to show how the program does not work.</a:t>
            </a:r>
          </a:p>
          <a:p>
            <a:pPr algn="just"/>
            <a:r>
              <a:rPr lang="en-IN" sz="2800" dirty="0" smtClean="0"/>
              <a:t>A tester should find out the possibilities wherein the program does not work. Hence testing should be carried out with the intension of finding out as much error as possible.</a:t>
            </a:r>
          </a:p>
          <a:p>
            <a:pPr algn="just"/>
            <a:r>
              <a:rPr lang="en-IN" sz="2800" dirty="0" smtClean="0"/>
              <a:t>Testing is an destructive process in which the tester has to treat the program as adversary and should find out presence of errors.</a:t>
            </a:r>
          </a:p>
          <a:p>
            <a:pPr algn="just"/>
            <a:r>
              <a:rPr lang="en-IN" sz="2800" dirty="0" smtClean="0"/>
              <a:t> </a:t>
            </a:r>
          </a:p>
          <a:p>
            <a:pPr algn="just"/>
            <a:endParaRPr lang="en-IN" sz="2600" dirty="0" smtClean="0"/>
          </a:p>
        </p:txBody>
      </p:sp>
    </p:spTree>
    <p:extLst>
      <p:ext uri="{BB962C8B-B14F-4D97-AF65-F5344CB8AC3E}">
        <p14:creationId xmlns:p14="http://schemas.microsoft.com/office/powerpoint/2010/main" val="22965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91" y="-99392"/>
            <a:ext cx="12961622" cy="1143000"/>
          </a:xfrm>
        </p:spPr>
        <p:txBody>
          <a:bodyPr/>
          <a:lstStyle/>
          <a:p>
            <a:pPr algn="just"/>
            <a:r>
              <a:rPr lang="en-IN" b="1" dirty="0" smtClean="0"/>
              <a:t>Continued…	</a:t>
            </a:r>
            <a:endParaRPr lang="en-IN" b="1" dirty="0"/>
          </a:p>
        </p:txBody>
      </p:sp>
      <p:sp>
        <p:nvSpPr>
          <p:cNvPr id="3" name="Content Placeholder 2"/>
          <p:cNvSpPr>
            <a:spLocks noGrp="1"/>
          </p:cNvSpPr>
          <p:nvPr>
            <p:ph idx="1"/>
          </p:nvPr>
        </p:nvSpPr>
        <p:spPr>
          <a:xfrm>
            <a:off x="288136" y="908720"/>
            <a:ext cx="13825532" cy="5907715"/>
          </a:xfrm>
        </p:spPr>
        <p:txBody>
          <a:bodyPr>
            <a:normAutofit/>
          </a:bodyPr>
          <a:lstStyle/>
          <a:p>
            <a:pPr algn="just"/>
            <a:r>
              <a:rPr lang="en-IN" dirty="0" smtClean="0"/>
              <a:t>One of the reasons why organisations do not select the developer as tester is dependent upon the human psychology. It is quite natural that the man who creates something does not easily dare to find something wrong in it. </a:t>
            </a:r>
          </a:p>
          <a:p>
            <a:pPr algn="just"/>
            <a:r>
              <a:rPr lang="en-IN" dirty="0" smtClean="0"/>
              <a:t>Hence the person who develops the code, would design such test cases that will show that the code works correctly; he will not select the test cases that shows errors in his creativity. Hence an independent team is recruited as a tester.</a:t>
            </a:r>
          </a:p>
          <a:p>
            <a:pPr algn="just"/>
            <a:r>
              <a:rPr lang="en-IN" dirty="0" smtClean="0"/>
              <a:t>Another reason for testing the program by independent person is that sometimes the programmer does not understand the specification clearly, and then testing the code by independent group will find out the bug easily.</a:t>
            </a:r>
          </a:p>
          <a:p>
            <a:pPr algn="just"/>
            <a:r>
              <a:rPr lang="en-IN" dirty="0" smtClean="0"/>
              <a:t>This approach towards testing will reveal as much error as possible.</a:t>
            </a:r>
            <a:endParaRPr lang="en-IN" sz="2800" dirty="0" smtClean="0"/>
          </a:p>
        </p:txBody>
      </p:sp>
    </p:spTree>
    <p:extLst>
      <p:ext uri="{BB962C8B-B14F-4D97-AF65-F5344CB8AC3E}">
        <p14:creationId xmlns:p14="http://schemas.microsoft.com/office/powerpoint/2010/main" val="519368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91" y="-99392"/>
            <a:ext cx="12961622" cy="1143000"/>
          </a:xfrm>
        </p:spPr>
        <p:txBody>
          <a:bodyPr/>
          <a:lstStyle/>
          <a:p>
            <a:pPr algn="just"/>
            <a:r>
              <a:rPr lang="en-IN" b="1" dirty="0" smtClean="0"/>
              <a:t>5.6 Levels of Testing</a:t>
            </a:r>
            <a:endParaRPr lang="en-IN" b="1" dirty="0"/>
          </a:p>
        </p:txBody>
      </p:sp>
      <p:sp>
        <p:nvSpPr>
          <p:cNvPr id="3" name="Content Placeholder 2"/>
          <p:cNvSpPr>
            <a:spLocks noGrp="1"/>
          </p:cNvSpPr>
          <p:nvPr>
            <p:ph idx="1"/>
          </p:nvPr>
        </p:nvSpPr>
        <p:spPr>
          <a:xfrm>
            <a:off x="288136" y="908720"/>
            <a:ext cx="13825532" cy="5907715"/>
          </a:xfrm>
        </p:spPr>
        <p:txBody>
          <a:bodyPr>
            <a:normAutofit/>
          </a:bodyPr>
          <a:lstStyle/>
          <a:p>
            <a:pPr algn="just"/>
            <a:r>
              <a:rPr lang="en-IN" dirty="0" smtClean="0"/>
              <a:t>The testing can be typically carried out in levels.</a:t>
            </a:r>
          </a:p>
          <a:p>
            <a:pPr algn="just"/>
            <a:r>
              <a:rPr lang="en-IN" dirty="0" smtClean="0"/>
              <a:t>In software development process, at each phase some faults may get introduced.</a:t>
            </a:r>
          </a:p>
          <a:p>
            <a:pPr algn="just"/>
            <a:r>
              <a:rPr lang="en-IN" dirty="0" smtClean="0"/>
              <a:t>These faults are eliminated in the next software development phase but at the same time some new faults may get introduced.</a:t>
            </a:r>
          </a:p>
          <a:p>
            <a:pPr algn="just"/>
            <a:r>
              <a:rPr lang="en-IN" dirty="0" smtClean="0"/>
              <a:t>Each level of testing performs some typical activity.</a:t>
            </a:r>
          </a:p>
          <a:p>
            <a:pPr algn="just"/>
            <a:r>
              <a:rPr lang="en-IN" dirty="0" smtClean="0"/>
              <a:t>Various levels of testing are –</a:t>
            </a:r>
          </a:p>
          <a:p>
            <a:pPr lvl="1" algn="just"/>
            <a:r>
              <a:rPr lang="en-IN" sz="2400" dirty="0" smtClean="0"/>
              <a:t>Unit testing</a:t>
            </a:r>
          </a:p>
          <a:p>
            <a:pPr lvl="1" algn="just"/>
            <a:r>
              <a:rPr lang="en-IN" sz="2400" dirty="0" smtClean="0"/>
              <a:t>Integration testing</a:t>
            </a:r>
          </a:p>
          <a:p>
            <a:pPr lvl="1" algn="just"/>
            <a:r>
              <a:rPr lang="en-IN" sz="2400" dirty="0" smtClean="0"/>
              <a:t>System testing</a:t>
            </a:r>
          </a:p>
          <a:p>
            <a:pPr lvl="1" algn="just"/>
            <a:r>
              <a:rPr lang="en-IN" sz="2400" dirty="0" smtClean="0"/>
              <a:t>Acceptance testing</a:t>
            </a:r>
          </a:p>
          <a:p>
            <a:pPr lvl="1" algn="just"/>
            <a:endParaRPr lang="en-IN" sz="2400" dirty="0" smtClean="0"/>
          </a:p>
        </p:txBody>
      </p:sp>
    </p:spTree>
    <p:extLst>
      <p:ext uri="{BB962C8B-B14F-4D97-AF65-F5344CB8AC3E}">
        <p14:creationId xmlns:p14="http://schemas.microsoft.com/office/powerpoint/2010/main" val="519368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91" y="-99392"/>
            <a:ext cx="12961622" cy="1143000"/>
          </a:xfrm>
        </p:spPr>
        <p:txBody>
          <a:bodyPr/>
          <a:lstStyle/>
          <a:p>
            <a:pPr algn="just"/>
            <a:r>
              <a:rPr lang="en-IN" b="1" dirty="0" smtClean="0"/>
              <a:t>Continued…</a:t>
            </a:r>
            <a:endParaRPr lang="en-IN" b="1" dirty="0"/>
          </a:p>
        </p:txBody>
      </p:sp>
      <p:sp>
        <p:nvSpPr>
          <p:cNvPr id="3" name="Content Placeholder 2"/>
          <p:cNvSpPr>
            <a:spLocks noGrp="1"/>
          </p:cNvSpPr>
          <p:nvPr>
            <p:ph idx="1"/>
          </p:nvPr>
        </p:nvSpPr>
        <p:spPr>
          <a:xfrm>
            <a:off x="288136" y="908720"/>
            <a:ext cx="13825532" cy="5907715"/>
          </a:xfrm>
        </p:spPr>
        <p:txBody>
          <a:bodyPr>
            <a:normAutofit/>
          </a:bodyPr>
          <a:lstStyle/>
          <a:p>
            <a:pPr lvl="0" algn="just"/>
            <a:r>
              <a:rPr lang="en-IN" sz="2800" dirty="0" smtClean="0">
                <a:solidFill>
                  <a:prstClr val="black"/>
                </a:solidFill>
              </a:rPr>
              <a:t>These testing can be conducted at various stages of software development. The levels of testing along with corresponding software development phase is shown by following figure.</a:t>
            </a:r>
            <a:endParaRPr lang="en-IN" sz="2800" dirty="0">
              <a:solidFill>
                <a:prstClr val="black"/>
              </a:solidFill>
            </a:endParaRPr>
          </a:p>
          <a:p>
            <a:pPr lvl="1" algn="just"/>
            <a:endParaRPr lang="en-IN" sz="2200" dirty="0" smtClean="0"/>
          </a:p>
          <a:p>
            <a:pPr lvl="1" algn="just"/>
            <a:endParaRPr lang="en-IN" sz="2200" dirty="0" smtClean="0"/>
          </a:p>
        </p:txBody>
      </p:sp>
      <p:sp>
        <p:nvSpPr>
          <p:cNvPr id="4" name="TextBox 3"/>
          <p:cNvSpPr txBox="1"/>
          <p:nvPr/>
        </p:nvSpPr>
        <p:spPr>
          <a:xfrm>
            <a:off x="2376363" y="2492896"/>
            <a:ext cx="2475981" cy="461665"/>
          </a:xfrm>
          <a:prstGeom prst="rect">
            <a:avLst/>
          </a:prstGeom>
          <a:noFill/>
          <a:ln w="28575">
            <a:solidFill>
              <a:schemeClr val="tx1"/>
            </a:solidFill>
          </a:ln>
        </p:spPr>
        <p:txBody>
          <a:bodyPr wrap="square" rtlCol="0">
            <a:spAutoFit/>
          </a:bodyPr>
          <a:lstStyle/>
          <a:p>
            <a:pPr algn="ctr"/>
            <a:r>
              <a:rPr lang="en-IN" sz="2400" b="1" dirty="0" smtClean="0"/>
              <a:t>Client Demands</a:t>
            </a:r>
            <a:endParaRPr lang="en-IN" sz="2400" b="1" dirty="0"/>
          </a:p>
        </p:txBody>
      </p:sp>
      <p:sp>
        <p:nvSpPr>
          <p:cNvPr id="5" name="TextBox 4"/>
          <p:cNvSpPr txBox="1"/>
          <p:nvPr/>
        </p:nvSpPr>
        <p:spPr>
          <a:xfrm>
            <a:off x="2379052" y="3665791"/>
            <a:ext cx="2475981" cy="830997"/>
          </a:xfrm>
          <a:prstGeom prst="rect">
            <a:avLst/>
          </a:prstGeom>
          <a:noFill/>
          <a:ln w="28575">
            <a:solidFill>
              <a:schemeClr val="tx1"/>
            </a:solidFill>
          </a:ln>
        </p:spPr>
        <p:txBody>
          <a:bodyPr wrap="square" rtlCol="0">
            <a:spAutoFit/>
          </a:bodyPr>
          <a:lstStyle/>
          <a:p>
            <a:pPr algn="ctr"/>
            <a:r>
              <a:rPr lang="en-IN" sz="2400" b="1" dirty="0" smtClean="0"/>
              <a:t>Requirement Gathering</a:t>
            </a:r>
            <a:endParaRPr lang="en-IN" sz="2400" b="1" dirty="0"/>
          </a:p>
        </p:txBody>
      </p:sp>
      <p:sp>
        <p:nvSpPr>
          <p:cNvPr id="6" name="TextBox 5"/>
          <p:cNvSpPr txBox="1"/>
          <p:nvPr/>
        </p:nvSpPr>
        <p:spPr>
          <a:xfrm>
            <a:off x="2320945" y="5025854"/>
            <a:ext cx="2475981" cy="461665"/>
          </a:xfrm>
          <a:prstGeom prst="rect">
            <a:avLst/>
          </a:prstGeom>
          <a:noFill/>
          <a:ln w="28575">
            <a:solidFill>
              <a:schemeClr val="tx1"/>
            </a:solidFill>
          </a:ln>
        </p:spPr>
        <p:txBody>
          <a:bodyPr wrap="square" rtlCol="0">
            <a:spAutoFit/>
          </a:bodyPr>
          <a:lstStyle/>
          <a:p>
            <a:pPr algn="ctr"/>
            <a:r>
              <a:rPr lang="en-IN" sz="2400" b="1" dirty="0" smtClean="0"/>
              <a:t>Design</a:t>
            </a:r>
            <a:endParaRPr lang="en-IN" sz="2400" b="1" dirty="0"/>
          </a:p>
        </p:txBody>
      </p:sp>
      <p:sp>
        <p:nvSpPr>
          <p:cNvPr id="7" name="TextBox 6"/>
          <p:cNvSpPr txBox="1"/>
          <p:nvPr/>
        </p:nvSpPr>
        <p:spPr>
          <a:xfrm>
            <a:off x="2430512" y="5944464"/>
            <a:ext cx="2475981" cy="461665"/>
          </a:xfrm>
          <a:prstGeom prst="rect">
            <a:avLst/>
          </a:prstGeom>
          <a:noFill/>
          <a:ln w="28575">
            <a:solidFill>
              <a:schemeClr val="tx1"/>
            </a:solidFill>
          </a:ln>
        </p:spPr>
        <p:txBody>
          <a:bodyPr wrap="square" rtlCol="0">
            <a:spAutoFit/>
          </a:bodyPr>
          <a:lstStyle/>
          <a:p>
            <a:pPr algn="ctr"/>
            <a:r>
              <a:rPr lang="en-IN" sz="2400" b="1" dirty="0" smtClean="0"/>
              <a:t>Coding</a:t>
            </a:r>
            <a:endParaRPr lang="en-IN" sz="2400" b="1" dirty="0"/>
          </a:p>
        </p:txBody>
      </p:sp>
      <p:sp>
        <p:nvSpPr>
          <p:cNvPr id="8" name="TextBox 7"/>
          <p:cNvSpPr txBox="1"/>
          <p:nvPr/>
        </p:nvSpPr>
        <p:spPr>
          <a:xfrm>
            <a:off x="7161164" y="2308229"/>
            <a:ext cx="2475981" cy="830997"/>
          </a:xfrm>
          <a:prstGeom prst="rect">
            <a:avLst/>
          </a:prstGeom>
          <a:noFill/>
          <a:ln w="28575">
            <a:solidFill>
              <a:schemeClr val="tx1"/>
            </a:solidFill>
          </a:ln>
        </p:spPr>
        <p:txBody>
          <a:bodyPr wrap="square" rtlCol="0">
            <a:spAutoFit/>
          </a:bodyPr>
          <a:lstStyle/>
          <a:p>
            <a:pPr algn="ctr"/>
            <a:r>
              <a:rPr lang="en-IN" sz="2400" b="1" dirty="0" smtClean="0"/>
              <a:t>Acceptance Testing</a:t>
            </a:r>
            <a:endParaRPr lang="en-IN" sz="2400" b="1" dirty="0"/>
          </a:p>
        </p:txBody>
      </p:sp>
      <p:sp>
        <p:nvSpPr>
          <p:cNvPr id="9" name="TextBox 8"/>
          <p:cNvSpPr txBox="1"/>
          <p:nvPr/>
        </p:nvSpPr>
        <p:spPr>
          <a:xfrm>
            <a:off x="7161164" y="3850455"/>
            <a:ext cx="2475981" cy="461665"/>
          </a:xfrm>
          <a:prstGeom prst="rect">
            <a:avLst/>
          </a:prstGeom>
          <a:noFill/>
          <a:ln w="28575">
            <a:solidFill>
              <a:schemeClr val="tx1"/>
            </a:solidFill>
          </a:ln>
        </p:spPr>
        <p:txBody>
          <a:bodyPr wrap="square" rtlCol="0">
            <a:spAutoFit/>
          </a:bodyPr>
          <a:lstStyle/>
          <a:p>
            <a:pPr algn="ctr"/>
            <a:r>
              <a:rPr lang="en-IN" sz="2400" b="1" dirty="0" smtClean="0"/>
              <a:t>System Testing</a:t>
            </a:r>
            <a:endParaRPr lang="en-IN" sz="2400" b="1" dirty="0"/>
          </a:p>
        </p:txBody>
      </p:sp>
      <p:sp>
        <p:nvSpPr>
          <p:cNvPr id="10" name="TextBox 9"/>
          <p:cNvSpPr txBox="1"/>
          <p:nvPr/>
        </p:nvSpPr>
        <p:spPr>
          <a:xfrm>
            <a:off x="7198163" y="4841187"/>
            <a:ext cx="2475981" cy="830997"/>
          </a:xfrm>
          <a:prstGeom prst="rect">
            <a:avLst/>
          </a:prstGeom>
          <a:noFill/>
          <a:ln w="28575">
            <a:solidFill>
              <a:schemeClr val="tx1"/>
            </a:solidFill>
          </a:ln>
        </p:spPr>
        <p:txBody>
          <a:bodyPr wrap="square" rtlCol="0">
            <a:spAutoFit/>
          </a:bodyPr>
          <a:lstStyle/>
          <a:p>
            <a:pPr algn="ctr"/>
            <a:r>
              <a:rPr lang="en-IN" sz="2400" b="1" dirty="0" smtClean="0"/>
              <a:t>Integration Testing</a:t>
            </a:r>
            <a:endParaRPr lang="en-IN" sz="2400" b="1" dirty="0"/>
          </a:p>
        </p:txBody>
      </p:sp>
      <p:sp>
        <p:nvSpPr>
          <p:cNvPr id="11" name="TextBox 10"/>
          <p:cNvSpPr txBox="1"/>
          <p:nvPr/>
        </p:nvSpPr>
        <p:spPr>
          <a:xfrm>
            <a:off x="7198163" y="5944465"/>
            <a:ext cx="2475981" cy="461665"/>
          </a:xfrm>
          <a:prstGeom prst="rect">
            <a:avLst/>
          </a:prstGeom>
          <a:noFill/>
          <a:ln w="28575">
            <a:solidFill>
              <a:schemeClr val="tx1"/>
            </a:solidFill>
          </a:ln>
        </p:spPr>
        <p:txBody>
          <a:bodyPr wrap="square" rtlCol="0">
            <a:spAutoFit/>
          </a:bodyPr>
          <a:lstStyle/>
          <a:p>
            <a:pPr algn="ctr"/>
            <a:r>
              <a:rPr lang="en-IN" sz="2400" b="1" dirty="0" smtClean="0"/>
              <a:t>Unit Testing</a:t>
            </a:r>
            <a:endParaRPr lang="en-IN" sz="2400" b="1" dirty="0"/>
          </a:p>
        </p:txBody>
      </p:sp>
      <p:cxnSp>
        <p:nvCxnSpPr>
          <p:cNvPr id="17" name="Straight Arrow Connector 16"/>
          <p:cNvCxnSpPr>
            <a:stCxn id="4" idx="2"/>
            <a:endCxn id="5" idx="0"/>
          </p:cNvCxnSpPr>
          <p:nvPr/>
        </p:nvCxnSpPr>
        <p:spPr>
          <a:xfrm>
            <a:off x="3614354" y="2954561"/>
            <a:ext cx="2689" cy="71123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611222" y="4496788"/>
            <a:ext cx="5821" cy="52906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3672507" y="5487519"/>
            <a:ext cx="1" cy="47066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9" idx="0"/>
            <a:endCxn id="8" idx="2"/>
          </p:cNvCxnSpPr>
          <p:nvPr/>
        </p:nvCxnSpPr>
        <p:spPr>
          <a:xfrm flipV="1">
            <a:off x="8399155" y="3139226"/>
            <a:ext cx="0" cy="71122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8425035" y="4292177"/>
            <a:ext cx="1" cy="57698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1" idx="0"/>
          </p:cNvCxnSpPr>
          <p:nvPr/>
        </p:nvCxnSpPr>
        <p:spPr>
          <a:xfrm flipV="1">
            <a:off x="8436154" y="5672185"/>
            <a:ext cx="0" cy="27228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4" idx="3"/>
            <a:endCxn id="8" idx="1"/>
          </p:cNvCxnSpPr>
          <p:nvPr/>
        </p:nvCxnSpPr>
        <p:spPr>
          <a:xfrm flipV="1">
            <a:off x="4852344" y="2723728"/>
            <a:ext cx="2308820" cy="1"/>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4824636" y="4064091"/>
            <a:ext cx="2345867" cy="17199"/>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10" idx="1"/>
          </p:cNvCxnSpPr>
          <p:nvPr/>
        </p:nvCxnSpPr>
        <p:spPr>
          <a:xfrm>
            <a:off x="4791162" y="5256686"/>
            <a:ext cx="2407001"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4906493" y="6199043"/>
            <a:ext cx="2308820" cy="1"/>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9505156" y="3310176"/>
            <a:ext cx="5026750" cy="830997"/>
          </a:xfrm>
          <a:prstGeom prst="rect">
            <a:avLst/>
          </a:prstGeom>
          <a:noFill/>
          <a:ln w="28575">
            <a:noFill/>
          </a:ln>
        </p:spPr>
        <p:txBody>
          <a:bodyPr wrap="square" rtlCol="0">
            <a:spAutoFit/>
          </a:bodyPr>
          <a:lstStyle/>
          <a:p>
            <a:pPr algn="ctr"/>
            <a:r>
              <a:rPr lang="en-IN" sz="2400" b="1" dirty="0" smtClean="0"/>
              <a:t>Fig. </a:t>
            </a:r>
          </a:p>
          <a:p>
            <a:pPr algn="ctr"/>
            <a:r>
              <a:rPr lang="en-IN" sz="2400" b="1" dirty="0" smtClean="0"/>
              <a:t>Levels of Testing</a:t>
            </a:r>
            <a:endParaRPr lang="en-IN" sz="2400" b="1" dirty="0"/>
          </a:p>
        </p:txBody>
      </p:sp>
    </p:spTree>
    <p:extLst>
      <p:ext uri="{BB962C8B-B14F-4D97-AF65-F5344CB8AC3E}">
        <p14:creationId xmlns:p14="http://schemas.microsoft.com/office/powerpoint/2010/main" val="2117132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91" y="-99392"/>
            <a:ext cx="12961622" cy="1143000"/>
          </a:xfrm>
        </p:spPr>
        <p:txBody>
          <a:bodyPr/>
          <a:lstStyle/>
          <a:p>
            <a:pPr algn="just"/>
            <a:r>
              <a:rPr lang="en-IN" b="1" dirty="0" smtClean="0"/>
              <a:t>Continued…</a:t>
            </a:r>
            <a:endParaRPr lang="en-IN" b="1" dirty="0"/>
          </a:p>
        </p:txBody>
      </p:sp>
      <p:sp>
        <p:nvSpPr>
          <p:cNvPr id="3" name="Content Placeholder 2"/>
          <p:cNvSpPr>
            <a:spLocks noGrp="1"/>
          </p:cNvSpPr>
          <p:nvPr>
            <p:ph idx="1"/>
          </p:nvPr>
        </p:nvSpPr>
        <p:spPr>
          <a:xfrm>
            <a:off x="288136" y="908720"/>
            <a:ext cx="13825532" cy="5907715"/>
          </a:xfrm>
        </p:spPr>
        <p:txBody>
          <a:bodyPr>
            <a:normAutofit/>
          </a:bodyPr>
          <a:lstStyle/>
          <a:p>
            <a:pPr algn="just"/>
            <a:r>
              <a:rPr lang="en-IN" b="1" dirty="0"/>
              <a:t>Unit testing</a:t>
            </a:r>
          </a:p>
          <a:p>
            <a:pPr lvl="1" algn="just"/>
            <a:r>
              <a:rPr lang="en-IN" dirty="0" smtClean="0"/>
              <a:t>In this type of testing errors are detected from each software component individually.</a:t>
            </a:r>
          </a:p>
          <a:p>
            <a:pPr algn="just"/>
            <a:r>
              <a:rPr lang="en-IN" b="1" dirty="0" smtClean="0"/>
              <a:t>Integration testing</a:t>
            </a:r>
          </a:p>
          <a:p>
            <a:pPr lvl="1" algn="just"/>
            <a:r>
              <a:rPr lang="en-IN" dirty="0" smtClean="0"/>
              <a:t>In this testing technique interacting components are verified and the interface errors are detected.</a:t>
            </a:r>
          </a:p>
          <a:p>
            <a:pPr algn="just"/>
            <a:r>
              <a:rPr lang="en-IN" b="1" dirty="0" smtClean="0"/>
              <a:t>System testing</a:t>
            </a:r>
          </a:p>
          <a:p>
            <a:pPr lvl="1" algn="just"/>
            <a:r>
              <a:rPr lang="en-IN" dirty="0" smtClean="0"/>
              <a:t>In system testing all the system elements forming the system is tested as whole.</a:t>
            </a:r>
          </a:p>
          <a:p>
            <a:pPr algn="just"/>
            <a:r>
              <a:rPr lang="en-IN" b="1" dirty="0" smtClean="0"/>
              <a:t>Acceptance testing</a:t>
            </a:r>
          </a:p>
          <a:p>
            <a:pPr lvl="1" algn="just"/>
            <a:r>
              <a:rPr lang="en-IN" dirty="0" smtClean="0"/>
              <a:t>Acceptance testing is a kind of testing conducted to ensure that the software works correctly in user’s working environment.</a:t>
            </a:r>
            <a:endParaRPr lang="en-IN" dirty="0"/>
          </a:p>
          <a:p>
            <a:pPr lvl="1" algn="just"/>
            <a:endParaRPr lang="en-IN" sz="2200" dirty="0" smtClean="0"/>
          </a:p>
          <a:p>
            <a:pPr lvl="1" algn="just"/>
            <a:endParaRPr lang="en-IN" sz="2200" dirty="0" smtClean="0"/>
          </a:p>
        </p:txBody>
      </p:sp>
    </p:spTree>
    <p:extLst>
      <p:ext uri="{BB962C8B-B14F-4D97-AF65-F5344CB8AC3E}">
        <p14:creationId xmlns:p14="http://schemas.microsoft.com/office/powerpoint/2010/main" val="2495809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91" y="-99392"/>
            <a:ext cx="12961622" cy="1143000"/>
          </a:xfrm>
        </p:spPr>
        <p:txBody>
          <a:bodyPr/>
          <a:lstStyle/>
          <a:p>
            <a:pPr algn="just"/>
            <a:r>
              <a:rPr lang="en-IN" b="1" dirty="0" smtClean="0"/>
              <a:t>5.7 Testing Process</a:t>
            </a:r>
            <a:endParaRPr lang="en-IN" b="1" dirty="0"/>
          </a:p>
        </p:txBody>
      </p:sp>
      <p:sp>
        <p:nvSpPr>
          <p:cNvPr id="3" name="Content Placeholder 2"/>
          <p:cNvSpPr>
            <a:spLocks noGrp="1"/>
          </p:cNvSpPr>
          <p:nvPr>
            <p:ph idx="1"/>
          </p:nvPr>
        </p:nvSpPr>
        <p:spPr>
          <a:xfrm>
            <a:off x="288136" y="908720"/>
            <a:ext cx="13825532" cy="5907715"/>
          </a:xfrm>
        </p:spPr>
        <p:txBody>
          <a:bodyPr>
            <a:normAutofit lnSpcReduction="10000"/>
          </a:bodyPr>
          <a:lstStyle/>
          <a:p>
            <a:pPr algn="just"/>
            <a:r>
              <a:rPr lang="en-IN" sz="2800" dirty="0" smtClean="0"/>
              <a:t>The main objective of software testing is to uncover as many errors as possible.</a:t>
            </a:r>
          </a:p>
          <a:p>
            <a:pPr algn="just"/>
            <a:endParaRPr lang="en-IN" sz="1800" dirty="0" smtClean="0"/>
          </a:p>
          <a:p>
            <a:pPr algn="just"/>
            <a:r>
              <a:rPr lang="en-IN" sz="2800" dirty="0" smtClean="0"/>
              <a:t>The testing can be carried out in different phases and in each phase the verification is conducted by taking a review.</a:t>
            </a:r>
          </a:p>
          <a:p>
            <a:pPr algn="just"/>
            <a:endParaRPr lang="en-IN" sz="1800" dirty="0"/>
          </a:p>
          <a:p>
            <a:pPr algn="just"/>
            <a:r>
              <a:rPr lang="en-IN" sz="2800" dirty="0" smtClean="0"/>
              <a:t>Testing is normally considered as a last activity in software development.</a:t>
            </a:r>
          </a:p>
          <a:p>
            <a:pPr algn="just"/>
            <a:endParaRPr lang="en-IN" sz="1800" dirty="0" smtClean="0"/>
          </a:p>
          <a:p>
            <a:pPr algn="just"/>
            <a:r>
              <a:rPr lang="en-IN" sz="2800" dirty="0" smtClean="0"/>
              <a:t>It is essential to conduct testing before the product gets delivered to the customer. Even after delivering the product to the customer, customer may suggest some changes and ultimately the many changes occurs in the software product.</a:t>
            </a:r>
          </a:p>
          <a:p>
            <a:pPr algn="just"/>
            <a:endParaRPr lang="en-IN" sz="1900" dirty="0" smtClean="0"/>
          </a:p>
          <a:p>
            <a:pPr algn="just"/>
            <a:r>
              <a:rPr lang="en-IN" sz="2800" dirty="0" smtClean="0"/>
              <a:t>Hence testing is again necessary even after delivery of the product. That is why testing is considered as the costliest activity in software development and it should be done efficiently.</a:t>
            </a:r>
            <a:endParaRPr lang="en-IN" sz="2000" dirty="0" smtClean="0"/>
          </a:p>
        </p:txBody>
      </p:sp>
    </p:spTree>
    <p:extLst>
      <p:ext uri="{BB962C8B-B14F-4D97-AF65-F5344CB8AC3E}">
        <p14:creationId xmlns:p14="http://schemas.microsoft.com/office/powerpoint/2010/main" val="19462599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91" y="-243408"/>
            <a:ext cx="12961622" cy="1143000"/>
          </a:xfrm>
        </p:spPr>
        <p:txBody>
          <a:bodyPr/>
          <a:lstStyle/>
          <a:p>
            <a:pPr algn="just"/>
            <a:r>
              <a:rPr lang="en-IN" b="1" dirty="0" smtClean="0"/>
              <a:t>5.8 Test Case Design</a:t>
            </a:r>
            <a:endParaRPr lang="en-IN" b="1" dirty="0"/>
          </a:p>
        </p:txBody>
      </p:sp>
      <p:sp>
        <p:nvSpPr>
          <p:cNvPr id="3" name="Content Placeholder 2"/>
          <p:cNvSpPr>
            <a:spLocks noGrp="1"/>
          </p:cNvSpPr>
          <p:nvPr>
            <p:ph idx="1"/>
          </p:nvPr>
        </p:nvSpPr>
        <p:spPr>
          <a:xfrm>
            <a:off x="288136" y="692696"/>
            <a:ext cx="13825532" cy="5907715"/>
          </a:xfrm>
        </p:spPr>
        <p:txBody>
          <a:bodyPr>
            <a:normAutofit/>
          </a:bodyPr>
          <a:lstStyle/>
          <a:p>
            <a:pPr algn="just">
              <a:spcBef>
                <a:spcPts val="200"/>
              </a:spcBef>
            </a:pPr>
            <a:r>
              <a:rPr lang="en-IN" sz="2400" dirty="0" smtClean="0"/>
              <a:t>Test plan specifies how to carry out the testing process for the project, which units need to be tested and what are those tools that can be used for testing. But it does not specify about the testing unit. </a:t>
            </a:r>
          </a:p>
          <a:p>
            <a:pPr algn="just">
              <a:spcBef>
                <a:spcPts val="200"/>
              </a:spcBef>
            </a:pPr>
            <a:r>
              <a:rPr lang="en-IN" sz="2400" dirty="0" smtClean="0"/>
              <a:t>The specification about the testing unit is given by test cases.</a:t>
            </a:r>
          </a:p>
          <a:p>
            <a:pPr algn="just">
              <a:spcBef>
                <a:spcPts val="200"/>
              </a:spcBef>
            </a:pPr>
            <a:r>
              <a:rPr lang="en-IN" sz="2400" dirty="0" smtClean="0"/>
              <a:t>The test case specification records the results of the testing, the conditions used for testing particular unit. It also specifies the expected test results. It records the outcome of test cases (Pass/Fail). </a:t>
            </a:r>
          </a:p>
          <a:p>
            <a:pPr algn="just">
              <a:spcBef>
                <a:spcPts val="200"/>
              </a:spcBef>
            </a:pPr>
            <a:r>
              <a:rPr lang="en-IN" sz="2400" dirty="0" smtClean="0"/>
              <a:t>Test case specification is the major activity in the testing process. Careful selection of test cases will help in conducting proper testing. </a:t>
            </a:r>
          </a:p>
          <a:p>
            <a:pPr algn="just">
              <a:spcBef>
                <a:spcPts val="200"/>
              </a:spcBef>
            </a:pPr>
            <a:r>
              <a:rPr lang="en-IN" sz="2400" dirty="0" smtClean="0"/>
              <a:t>There are two basic reasons why test case specification should be before using them for testing – Firstly it will assist the tester to reveal as many errors as possible from the program and secondly the high quality code can be produced.</a:t>
            </a:r>
          </a:p>
          <a:p>
            <a:pPr algn="just">
              <a:spcBef>
                <a:spcPts val="200"/>
              </a:spcBef>
            </a:pPr>
            <a:r>
              <a:rPr lang="en-IN" sz="2400" dirty="0"/>
              <a:t>The sample structure of a test case specification is as given below – </a:t>
            </a:r>
          </a:p>
          <a:p>
            <a:pPr algn="just">
              <a:spcBef>
                <a:spcPts val="200"/>
              </a:spcBef>
            </a:pPr>
            <a:endParaRPr lang="en-IN" sz="2400" dirty="0" smtClean="0"/>
          </a:p>
          <a:p>
            <a:pPr algn="just">
              <a:spcBef>
                <a:spcPts val="200"/>
              </a:spcBef>
            </a:pPr>
            <a:endParaRPr lang="en-IN" sz="2400" dirty="0" smtClean="0"/>
          </a:p>
        </p:txBody>
      </p:sp>
      <p:graphicFrame>
        <p:nvGraphicFramePr>
          <p:cNvPr id="4" name="Table 3"/>
          <p:cNvGraphicFramePr>
            <a:graphicFrameLocks noGrp="1"/>
          </p:cNvGraphicFramePr>
          <p:nvPr>
            <p:extLst>
              <p:ext uri="{D42A27DB-BD31-4B8C-83A1-F6EECF244321}">
                <p14:modId xmlns:p14="http://schemas.microsoft.com/office/powerpoint/2010/main" val="1063932494"/>
              </p:ext>
            </p:extLst>
          </p:nvPr>
        </p:nvGraphicFramePr>
        <p:xfrm>
          <a:off x="1368252" y="5085184"/>
          <a:ext cx="11305256" cy="1656080"/>
        </p:xfrm>
        <a:graphic>
          <a:graphicData uri="http://schemas.openxmlformats.org/drawingml/2006/table">
            <a:tbl>
              <a:tblPr firstRow="1" bandRow="1">
                <a:tableStyleId>{93296810-A885-4BE3-A3E7-6D5BEEA58F35}</a:tableStyleId>
              </a:tblPr>
              <a:tblGrid>
                <a:gridCol w="869637">
                  <a:extLst>
                    <a:ext uri="{9D8B030D-6E8A-4147-A177-3AD203B41FA5}">
                      <a16:colId xmlns:a16="http://schemas.microsoft.com/office/drawing/2014/main" val="20000"/>
                    </a:ext>
                  </a:extLst>
                </a:gridCol>
                <a:gridCol w="1275465">
                  <a:extLst>
                    <a:ext uri="{9D8B030D-6E8A-4147-A177-3AD203B41FA5}">
                      <a16:colId xmlns:a16="http://schemas.microsoft.com/office/drawing/2014/main" val="20001"/>
                    </a:ext>
                  </a:extLst>
                </a:gridCol>
                <a:gridCol w="1565343">
                  <a:extLst>
                    <a:ext uri="{9D8B030D-6E8A-4147-A177-3AD203B41FA5}">
                      <a16:colId xmlns:a16="http://schemas.microsoft.com/office/drawing/2014/main" val="20002"/>
                    </a:ext>
                  </a:extLst>
                </a:gridCol>
                <a:gridCol w="1022368">
                  <a:extLst>
                    <a:ext uri="{9D8B030D-6E8A-4147-A177-3AD203B41FA5}">
                      <a16:colId xmlns:a16="http://schemas.microsoft.com/office/drawing/2014/main" val="20003"/>
                    </a:ext>
                  </a:extLst>
                </a:gridCol>
                <a:gridCol w="1183202">
                  <a:extLst>
                    <a:ext uri="{9D8B030D-6E8A-4147-A177-3AD203B41FA5}">
                      <a16:colId xmlns:a16="http://schemas.microsoft.com/office/drawing/2014/main" val="20004"/>
                    </a:ext>
                  </a:extLst>
                </a:gridCol>
                <a:gridCol w="1183202">
                  <a:extLst>
                    <a:ext uri="{9D8B030D-6E8A-4147-A177-3AD203B41FA5}">
                      <a16:colId xmlns:a16="http://schemas.microsoft.com/office/drawing/2014/main" val="20005"/>
                    </a:ext>
                  </a:extLst>
                </a:gridCol>
                <a:gridCol w="1653240">
                  <a:extLst>
                    <a:ext uri="{9D8B030D-6E8A-4147-A177-3AD203B41FA5}">
                      <a16:colId xmlns:a16="http://schemas.microsoft.com/office/drawing/2014/main" val="20006"/>
                    </a:ext>
                  </a:extLst>
                </a:gridCol>
                <a:gridCol w="1184648">
                  <a:extLst>
                    <a:ext uri="{9D8B030D-6E8A-4147-A177-3AD203B41FA5}">
                      <a16:colId xmlns:a16="http://schemas.microsoft.com/office/drawing/2014/main" val="20007"/>
                    </a:ext>
                  </a:extLst>
                </a:gridCol>
                <a:gridCol w="1368151">
                  <a:extLst>
                    <a:ext uri="{9D8B030D-6E8A-4147-A177-3AD203B41FA5}">
                      <a16:colId xmlns:a16="http://schemas.microsoft.com/office/drawing/2014/main" val="20008"/>
                    </a:ext>
                  </a:extLst>
                </a:gridCol>
              </a:tblGrid>
              <a:tr h="370840">
                <a:tc rowSpan="2">
                  <a:txBody>
                    <a:bodyPr/>
                    <a:lstStyle/>
                    <a:p>
                      <a:pPr algn="ctr"/>
                      <a:r>
                        <a:rPr lang="en-IN" dirty="0" smtClean="0">
                          <a:solidFill>
                            <a:schemeClr val="tx1"/>
                          </a:solidFill>
                        </a:rPr>
                        <a:t>Test</a:t>
                      </a:r>
                      <a:r>
                        <a:rPr lang="en-IN" baseline="0" dirty="0" smtClean="0">
                          <a:solidFill>
                            <a:schemeClr val="tx1"/>
                          </a:solidFill>
                        </a:rPr>
                        <a:t> Case Id</a:t>
                      </a:r>
                      <a:endParaRPr lang="en-IN"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a:r>
                        <a:rPr lang="en-IN" dirty="0" smtClean="0">
                          <a:solidFill>
                            <a:schemeClr val="tx1"/>
                          </a:solidFill>
                        </a:rPr>
                        <a:t>Test Case Name</a:t>
                      </a:r>
                      <a:endParaRPr lang="en-IN"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a:r>
                        <a:rPr lang="en-IN" dirty="0" smtClean="0">
                          <a:solidFill>
                            <a:schemeClr val="tx1"/>
                          </a:solidFill>
                        </a:rPr>
                        <a:t>Test Case Description</a:t>
                      </a:r>
                      <a:endParaRPr lang="en-IN"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algn="ctr"/>
                      <a:r>
                        <a:rPr lang="en-IN" dirty="0" smtClean="0">
                          <a:solidFill>
                            <a:schemeClr val="tx1"/>
                          </a:solidFill>
                        </a:rPr>
                        <a:t>Test</a:t>
                      </a:r>
                      <a:r>
                        <a:rPr lang="en-IN" baseline="0" dirty="0" smtClean="0">
                          <a:solidFill>
                            <a:schemeClr val="tx1"/>
                          </a:solidFill>
                        </a:rPr>
                        <a:t> Steps</a:t>
                      </a:r>
                      <a:endParaRPr lang="en-IN"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a:r>
                        <a:rPr lang="en-IN" dirty="0" smtClean="0">
                          <a:solidFill>
                            <a:schemeClr val="tx1"/>
                          </a:solidFill>
                        </a:rPr>
                        <a:t>Test Case Status (Pass/Fail)</a:t>
                      </a:r>
                      <a:endParaRPr lang="en-IN"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a:r>
                        <a:rPr lang="en-IN" dirty="0" smtClean="0">
                          <a:solidFill>
                            <a:schemeClr val="tx1"/>
                          </a:solidFill>
                        </a:rPr>
                        <a:t>Test Priority</a:t>
                      </a:r>
                      <a:endParaRPr lang="en-IN"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a:r>
                        <a:rPr lang="en-IN" dirty="0" smtClean="0">
                          <a:solidFill>
                            <a:schemeClr val="tx1"/>
                          </a:solidFill>
                        </a:rPr>
                        <a:t>Defect Severity</a:t>
                      </a:r>
                      <a:endParaRPr lang="en-IN"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vMerge="1">
                  <a:txBody>
                    <a:bodyPr/>
                    <a:lstStyle/>
                    <a:p>
                      <a:pPr algn="ctr"/>
                      <a:endParaRPr lang="en-IN"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endParaRPr lang="en-IN"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endParaRPr lang="en-IN"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1" dirty="0" smtClean="0">
                          <a:solidFill>
                            <a:schemeClr val="tx1"/>
                          </a:solidFill>
                        </a:rPr>
                        <a:t>Step</a:t>
                      </a:r>
                      <a:endParaRPr lang="en-IN"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lang="en-IN" b="1" dirty="0" smtClean="0">
                          <a:solidFill>
                            <a:schemeClr val="tx1"/>
                          </a:solidFill>
                        </a:rPr>
                        <a:t>Expected</a:t>
                      </a:r>
                      <a:endParaRPr lang="en-IN"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lang="en-IN" b="1" dirty="0" smtClean="0">
                          <a:solidFill>
                            <a:schemeClr val="tx1"/>
                          </a:solidFill>
                        </a:rPr>
                        <a:t>Actual</a:t>
                      </a:r>
                      <a:endParaRPr lang="en-IN"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vMerge="1">
                  <a:txBody>
                    <a:bodyPr/>
                    <a:lstStyle/>
                    <a:p>
                      <a:pPr algn="ctr"/>
                      <a:endParaRPr lang="en-IN"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endParaRPr lang="en-IN"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endParaRPr lang="en-IN"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ctr"/>
                      <a:r>
                        <a:rPr lang="en-IN" dirty="0" smtClean="0">
                          <a:solidFill>
                            <a:schemeClr val="tx1"/>
                          </a:solidFill>
                        </a:rPr>
                        <a:t>1</a:t>
                      </a:r>
                      <a:endParaRPr lang="en-IN"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pPr algn="ctr"/>
                      <a:r>
                        <a:rPr lang="en-IN" dirty="0" smtClean="0">
                          <a:solidFill>
                            <a:schemeClr val="tx1"/>
                          </a:solidFill>
                        </a:rPr>
                        <a:t>n</a:t>
                      </a:r>
                      <a:endParaRPr lang="en-IN"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1974034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91" y="-99392"/>
            <a:ext cx="12961622" cy="1143000"/>
          </a:xfrm>
        </p:spPr>
        <p:txBody>
          <a:bodyPr/>
          <a:lstStyle/>
          <a:p>
            <a:pPr algn="just"/>
            <a:r>
              <a:rPr lang="en-IN" b="1" dirty="0" smtClean="0"/>
              <a:t>5.9 Execution</a:t>
            </a:r>
            <a:endParaRPr lang="en-IN" b="1" dirty="0"/>
          </a:p>
        </p:txBody>
      </p:sp>
      <p:sp>
        <p:nvSpPr>
          <p:cNvPr id="3" name="Content Placeholder 2"/>
          <p:cNvSpPr>
            <a:spLocks noGrp="1"/>
          </p:cNvSpPr>
          <p:nvPr>
            <p:ph idx="1"/>
          </p:nvPr>
        </p:nvSpPr>
        <p:spPr>
          <a:xfrm>
            <a:off x="288136" y="908720"/>
            <a:ext cx="13825532" cy="5949279"/>
          </a:xfrm>
        </p:spPr>
        <p:txBody>
          <a:bodyPr>
            <a:normAutofit fontScale="92500" lnSpcReduction="10000"/>
          </a:bodyPr>
          <a:lstStyle/>
          <a:p>
            <a:pPr algn="just"/>
            <a:r>
              <a:rPr lang="en-IN" sz="2800" dirty="0" smtClean="0"/>
              <a:t>After test case specification the next step is to execute the test cases.</a:t>
            </a:r>
          </a:p>
          <a:p>
            <a:pPr algn="just"/>
            <a:r>
              <a:rPr lang="en-IN" sz="2800" dirty="0" smtClean="0"/>
              <a:t>Execution of test cases requires driver and stubs.</a:t>
            </a:r>
          </a:p>
          <a:p>
            <a:pPr algn="just"/>
            <a:r>
              <a:rPr lang="en-IN" sz="2800" dirty="0" smtClean="0"/>
              <a:t>The test case execution procedure is sometimes called as test procedure specification. This specification consists of special requirements required for setting up the test environment. It also describes the format of reports of testing result.</a:t>
            </a:r>
          </a:p>
          <a:p>
            <a:pPr algn="just"/>
            <a:r>
              <a:rPr lang="en-IN" sz="2800" dirty="0" smtClean="0"/>
              <a:t>The most common report produced during testing is test summary report and error report.</a:t>
            </a:r>
          </a:p>
          <a:p>
            <a:pPr algn="just"/>
            <a:r>
              <a:rPr lang="en-IN" sz="2800" dirty="0" smtClean="0"/>
              <a:t>The test summary report describes the execution of entire test cases and is used in project management. The error report specifies the errors and defects encountered during testing.</a:t>
            </a:r>
          </a:p>
          <a:p>
            <a:pPr algn="just"/>
            <a:r>
              <a:rPr lang="en-IN" sz="2800" dirty="0" smtClean="0"/>
              <a:t>During execution of test cases it is important to estimate the test efforts. Testing effort is the total effort actually spent by the team in testing activities, and is an indicator of whether or not sufficient testing is being performed.</a:t>
            </a:r>
          </a:p>
          <a:p>
            <a:pPr algn="just"/>
            <a:r>
              <a:rPr lang="en-IN" sz="2800" dirty="0" smtClean="0"/>
              <a:t>Another measure used during testing is the computer time. This measure is used during project management. At the beginning of the project the computer time consumption is very low then gradually as the project progresses it increases and reaches to peak. Afterwards at the completion of the project tis consumption decreases again and becomes low.</a:t>
            </a:r>
          </a:p>
        </p:txBody>
      </p:sp>
    </p:spTree>
    <p:extLst>
      <p:ext uri="{BB962C8B-B14F-4D97-AF65-F5344CB8AC3E}">
        <p14:creationId xmlns:p14="http://schemas.microsoft.com/office/powerpoint/2010/main" val="355821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91" y="-99392"/>
            <a:ext cx="12961622" cy="1143000"/>
          </a:xfrm>
        </p:spPr>
        <p:txBody>
          <a:bodyPr/>
          <a:lstStyle/>
          <a:p>
            <a:pPr algn="just"/>
            <a:r>
              <a:rPr lang="en-IN" b="1" dirty="0" smtClean="0"/>
              <a:t>5.10 Taxonomy of Testing</a:t>
            </a:r>
            <a:endParaRPr lang="en-IN" b="1" dirty="0"/>
          </a:p>
        </p:txBody>
      </p:sp>
      <p:sp>
        <p:nvSpPr>
          <p:cNvPr id="3" name="Content Placeholder 2"/>
          <p:cNvSpPr>
            <a:spLocks noGrp="1"/>
          </p:cNvSpPr>
          <p:nvPr>
            <p:ph idx="1"/>
          </p:nvPr>
        </p:nvSpPr>
        <p:spPr>
          <a:xfrm>
            <a:off x="288136" y="908720"/>
            <a:ext cx="13825532" cy="5949279"/>
          </a:xfrm>
        </p:spPr>
        <p:txBody>
          <a:bodyPr>
            <a:normAutofit/>
          </a:bodyPr>
          <a:lstStyle/>
          <a:p>
            <a:pPr algn="just"/>
            <a:r>
              <a:rPr lang="en-IN" sz="2800" dirty="0" smtClean="0"/>
              <a:t>There are two general approaches for the software testing.</a:t>
            </a:r>
          </a:p>
          <a:p>
            <a:pPr marL="514350" indent="-514350" algn="just">
              <a:buFont typeface="+mj-lt"/>
              <a:buAutoNum type="arabicPeriod"/>
            </a:pPr>
            <a:r>
              <a:rPr lang="en-IN" sz="2800" b="1" dirty="0" smtClean="0"/>
              <a:t>Black box testing</a:t>
            </a:r>
          </a:p>
          <a:p>
            <a:pPr marL="914400" lvl="1" indent="-514350" algn="just"/>
            <a:r>
              <a:rPr lang="en-IN" sz="2400" dirty="0" smtClean="0"/>
              <a:t>The black box testing is used to demonstrate that the software functions are operational. </a:t>
            </a:r>
          </a:p>
          <a:p>
            <a:pPr marL="914400" lvl="1" indent="-514350" algn="just"/>
            <a:r>
              <a:rPr lang="en-IN" sz="2400" dirty="0" smtClean="0"/>
              <a:t>As the name suggests in black box testing it is tested whether the input is accepted properly an output is correctly produced.</a:t>
            </a:r>
          </a:p>
          <a:p>
            <a:pPr marL="914400" lvl="1" indent="-514350" algn="just"/>
            <a:r>
              <a:rPr lang="en-IN" sz="2400" dirty="0" smtClean="0"/>
              <a:t>The major focus of black box testing is on functions, operations, external interfaces, external data and information.</a:t>
            </a:r>
          </a:p>
          <a:p>
            <a:pPr marL="514350" indent="-514350" algn="just">
              <a:buFont typeface="+mj-lt"/>
              <a:buAutoNum type="arabicPeriod"/>
            </a:pPr>
            <a:r>
              <a:rPr lang="en-IN" sz="2800" b="1" dirty="0" smtClean="0"/>
              <a:t>White box testing</a:t>
            </a:r>
          </a:p>
          <a:p>
            <a:pPr marL="914400" lvl="1" indent="-514350" algn="just"/>
            <a:r>
              <a:rPr lang="en-IN" sz="2400" dirty="0" smtClean="0">
                <a:solidFill>
                  <a:prstClr val="black"/>
                </a:solidFill>
              </a:rPr>
              <a:t>In white box testing the procedural details are closely examined.</a:t>
            </a:r>
          </a:p>
          <a:p>
            <a:pPr marL="914400" lvl="1" indent="-514350" algn="just"/>
            <a:r>
              <a:rPr lang="en-IN" sz="2400" dirty="0" smtClean="0">
                <a:solidFill>
                  <a:prstClr val="black"/>
                </a:solidFill>
              </a:rPr>
              <a:t>In this testing the internals of software are tested to make sure that they operate according to specifications and designs.</a:t>
            </a:r>
          </a:p>
          <a:p>
            <a:pPr marL="914400" lvl="1" indent="-514350" algn="just"/>
            <a:r>
              <a:rPr lang="en-IN" sz="2400" dirty="0" smtClean="0">
                <a:solidFill>
                  <a:prstClr val="black"/>
                </a:solidFill>
              </a:rPr>
              <a:t>Thus major focus of white box testing is on internal structures, logic paths, control flows. Data flows, internal data structures, conditions, loops etc.</a:t>
            </a:r>
            <a:endParaRPr lang="en-IN" sz="2400" dirty="0">
              <a:solidFill>
                <a:prstClr val="black"/>
              </a:solidFill>
            </a:endParaRPr>
          </a:p>
          <a:p>
            <a:pPr marL="514350" indent="-514350" algn="just">
              <a:buFont typeface="+mj-lt"/>
              <a:buAutoNum type="arabicPeriod"/>
            </a:pPr>
            <a:endParaRPr lang="en-IN" sz="2800" b="1" dirty="0" smtClean="0"/>
          </a:p>
        </p:txBody>
      </p:sp>
    </p:spTree>
    <p:extLst>
      <p:ext uri="{BB962C8B-B14F-4D97-AF65-F5344CB8AC3E}">
        <p14:creationId xmlns:p14="http://schemas.microsoft.com/office/powerpoint/2010/main" val="1092218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91" y="-99392"/>
            <a:ext cx="12961622" cy="1143000"/>
          </a:xfrm>
        </p:spPr>
        <p:txBody>
          <a:bodyPr/>
          <a:lstStyle/>
          <a:p>
            <a:pPr algn="just"/>
            <a:r>
              <a:rPr lang="en-IN" b="1" dirty="0" smtClean="0"/>
              <a:t>5.1 Concepts</a:t>
            </a:r>
            <a:endParaRPr lang="en-IN" b="1" dirty="0"/>
          </a:p>
        </p:txBody>
      </p:sp>
      <p:sp>
        <p:nvSpPr>
          <p:cNvPr id="3" name="Content Placeholder 2"/>
          <p:cNvSpPr>
            <a:spLocks noGrp="1"/>
          </p:cNvSpPr>
          <p:nvPr>
            <p:ph idx="1"/>
          </p:nvPr>
        </p:nvSpPr>
        <p:spPr>
          <a:xfrm>
            <a:off x="288136" y="908720"/>
            <a:ext cx="13825532" cy="5907715"/>
          </a:xfrm>
        </p:spPr>
        <p:txBody>
          <a:bodyPr>
            <a:normAutofit/>
          </a:bodyPr>
          <a:lstStyle/>
          <a:p>
            <a:pPr algn="just"/>
            <a:r>
              <a:rPr lang="en-IN" sz="2800" dirty="0" smtClean="0"/>
              <a:t>Testing is an essential activity in software life cycle.</a:t>
            </a:r>
          </a:p>
          <a:p>
            <a:pPr algn="just"/>
            <a:r>
              <a:rPr lang="en-IN" sz="2800" dirty="0" smtClean="0"/>
              <a:t>The </a:t>
            </a:r>
            <a:r>
              <a:rPr lang="en-IN" sz="2800" b="1" dirty="0" smtClean="0"/>
              <a:t>goal</a:t>
            </a:r>
            <a:r>
              <a:rPr lang="en-IN" sz="2800" dirty="0" smtClean="0"/>
              <a:t> of testing is to uncover as many errors as possible.</a:t>
            </a:r>
          </a:p>
          <a:p>
            <a:pPr algn="just"/>
            <a:r>
              <a:rPr lang="en-IN" sz="2800" dirty="0" smtClean="0"/>
              <a:t>The software testing is an important activity carried out in order to improve the quality of software.</a:t>
            </a:r>
          </a:p>
          <a:p>
            <a:pPr algn="just"/>
            <a:r>
              <a:rPr lang="en-IN" sz="2800" dirty="0" smtClean="0"/>
              <a:t>For finding out all possible errors the testing must be conducted systematically and test cases must be designed using disciplined techniques.</a:t>
            </a:r>
          </a:p>
          <a:p>
            <a:pPr algn="just"/>
            <a:r>
              <a:rPr lang="en-IN" sz="2800" dirty="0" smtClean="0"/>
              <a:t>“</a:t>
            </a:r>
            <a:r>
              <a:rPr lang="en-IN" sz="2800" b="1" dirty="0" smtClean="0"/>
              <a:t>Software testing </a:t>
            </a:r>
            <a:r>
              <a:rPr lang="en-IN" sz="2800" dirty="0" smtClean="0"/>
              <a:t>is an activity performed to uncover errors. It is a critical element of software quality assurance and represents the ultimate review of specification, design and coding.”</a:t>
            </a:r>
          </a:p>
          <a:p>
            <a:pPr algn="just"/>
            <a:r>
              <a:rPr lang="en-IN" sz="2800" dirty="0" smtClean="0"/>
              <a:t>The </a:t>
            </a:r>
            <a:r>
              <a:rPr lang="en-IN" sz="2800" b="1" dirty="0" smtClean="0"/>
              <a:t>purpose</a:t>
            </a:r>
            <a:r>
              <a:rPr lang="en-IN" sz="2800" dirty="0" smtClean="0"/>
              <a:t> of software testing is to ensure whether the software functions appear to be working according to specification and performance requirements.</a:t>
            </a:r>
            <a:endParaRPr lang="en-IN" sz="2400" dirty="0" smtClean="0"/>
          </a:p>
        </p:txBody>
      </p:sp>
    </p:spTree>
    <p:extLst>
      <p:ext uri="{BB962C8B-B14F-4D97-AF65-F5344CB8AC3E}">
        <p14:creationId xmlns:p14="http://schemas.microsoft.com/office/powerpoint/2010/main" val="28933199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91" y="-99392"/>
            <a:ext cx="12961622" cy="1143000"/>
          </a:xfrm>
        </p:spPr>
        <p:txBody>
          <a:bodyPr/>
          <a:lstStyle/>
          <a:p>
            <a:pPr algn="just"/>
            <a:r>
              <a:rPr lang="en-IN" b="1" dirty="0" smtClean="0"/>
              <a:t>5.10.1 Testing Strategy</a:t>
            </a:r>
            <a:endParaRPr lang="en-IN" b="1" dirty="0"/>
          </a:p>
        </p:txBody>
      </p:sp>
      <p:sp>
        <p:nvSpPr>
          <p:cNvPr id="3" name="Content Placeholder 2"/>
          <p:cNvSpPr>
            <a:spLocks noGrp="1"/>
          </p:cNvSpPr>
          <p:nvPr>
            <p:ph idx="1"/>
          </p:nvPr>
        </p:nvSpPr>
        <p:spPr>
          <a:xfrm>
            <a:off x="0" y="908720"/>
            <a:ext cx="8425036" cy="5949279"/>
          </a:xfrm>
        </p:spPr>
        <p:txBody>
          <a:bodyPr>
            <a:normAutofit/>
          </a:bodyPr>
          <a:lstStyle/>
          <a:p>
            <a:pPr algn="just"/>
            <a:r>
              <a:rPr lang="en-IN" sz="2600" dirty="0" smtClean="0"/>
              <a:t>It begins by “testing-in-the-small” and move toward “testing-in-the-large”.</a:t>
            </a:r>
          </a:p>
          <a:p>
            <a:pPr algn="just"/>
            <a:r>
              <a:rPr lang="en-IN" sz="2600" dirty="0" smtClean="0"/>
              <a:t>Various testing strategies for conventional software are – </a:t>
            </a:r>
          </a:p>
          <a:p>
            <a:pPr marL="971550" lvl="1" indent="-514350" algn="just">
              <a:buFont typeface="+mj-lt"/>
              <a:buAutoNum type="romanLcPeriod"/>
            </a:pPr>
            <a:r>
              <a:rPr lang="en-IN" sz="2400" b="1" dirty="0" smtClean="0"/>
              <a:t>Unit Testing: </a:t>
            </a:r>
            <a:r>
              <a:rPr lang="en-IN" sz="2400" dirty="0" smtClean="0"/>
              <a:t>In this type of testing techniques are applied to detect errors from each software component individually.</a:t>
            </a:r>
          </a:p>
          <a:p>
            <a:pPr marL="971550" lvl="1" indent="-514350" algn="just">
              <a:buFont typeface="+mj-lt"/>
              <a:buAutoNum type="romanLcPeriod"/>
            </a:pPr>
            <a:r>
              <a:rPr lang="en-IN" sz="2400" b="1" dirty="0" smtClean="0"/>
              <a:t>Integration Testing: </a:t>
            </a:r>
            <a:r>
              <a:rPr lang="en-IN" sz="2400" dirty="0" smtClean="0"/>
              <a:t>It focuses on issues associated with verification and program construction as components begin interacting with one another.</a:t>
            </a:r>
            <a:endParaRPr lang="en-IN" sz="2400" b="1" dirty="0" smtClean="0"/>
          </a:p>
          <a:p>
            <a:pPr marL="971550" lvl="1" indent="-514350" algn="just">
              <a:buFont typeface="+mj-lt"/>
              <a:buAutoNum type="romanLcPeriod"/>
            </a:pPr>
            <a:r>
              <a:rPr lang="en-IN" sz="2400" b="1" dirty="0" smtClean="0"/>
              <a:t>Validation Testing: </a:t>
            </a:r>
            <a:r>
              <a:rPr lang="en-IN" sz="2400" dirty="0" smtClean="0"/>
              <a:t>It provides assurance that the software validation criteria meets all functional, behavioural and performance requirements.</a:t>
            </a:r>
          </a:p>
          <a:p>
            <a:pPr marL="971550" lvl="1" indent="-514350" algn="just">
              <a:buFont typeface="+mj-lt"/>
              <a:buAutoNum type="romanLcPeriod"/>
            </a:pPr>
            <a:r>
              <a:rPr lang="en-IN" sz="2400" b="1" dirty="0" smtClean="0"/>
              <a:t>System Testing: </a:t>
            </a:r>
            <a:r>
              <a:rPr lang="en-IN" sz="2400" dirty="0" smtClean="0"/>
              <a:t>In system testing all system elements forming the system is tested as a whole.</a:t>
            </a:r>
            <a:endParaRPr lang="en-IN" sz="2400" b="1"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0376" y="881978"/>
            <a:ext cx="5561324" cy="5067302"/>
          </a:xfrm>
          <a:prstGeom prst="rect">
            <a:avLst/>
          </a:prstGeom>
        </p:spPr>
      </p:pic>
    </p:spTree>
    <p:extLst>
      <p:ext uri="{BB962C8B-B14F-4D97-AF65-F5344CB8AC3E}">
        <p14:creationId xmlns:p14="http://schemas.microsoft.com/office/powerpoint/2010/main" val="5512896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91" y="-99392"/>
            <a:ext cx="12961622" cy="1143000"/>
          </a:xfrm>
        </p:spPr>
        <p:txBody>
          <a:bodyPr/>
          <a:lstStyle/>
          <a:p>
            <a:pPr algn="just"/>
            <a:r>
              <a:rPr lang="en-IN" b="1" dirty="0" smtClean="0"/>
              <a:t>5.11 Black Box Testing</a:t>
            </a:r>
            <a:endParaRPr lang="en-IN" b="1" dirty="0"/>
          </a:p>
        </p:txBody>
      </p:sp>
      <p:sp>
        <p:nvSpPr>
          <p:cNvPr id="3" name="Content Placeholder 2"/>
          <p:cNvSpPr>
            <a:spLocks noGrp="1"/>
          </p:cNvSpPr>
          <p:nvPr>
            <p:ph idx="1"/>
          </p:nvPr>
        </p:nvSpPr>
        <p:spPr>
          <a:xfrm>
            <a:off x="288136" y="908720"/>
            <a:ext cx="13825532" cy="5949279"/>
          </a:xfrm>
        </p:spPr>
        <p:txBody>
          <a:bodyPr>
            <a:normAutofit/>
          </a:bodyPr>
          <a:lstStyle/>
          <a:p>
            <a:pPr algn="just"/>
            <a:r>
              <a:rPr lang="en-IN" sz="2600" dirty="0" smtClean="0"/>
              <a:t>The black box testing is also called </a:t>
            </a:r>
            <a:r>
              <a:rPr lang="en-IN" sz="2600" b="1" dirty="0" smtClean="0"/>
              <a:t>“Behavioural Testing”.</a:t>
            </a:r>
          </a:p>
          <a:p>
            <a:pPr algn="just"/>
            <a:r>
              <a:rPr lang="en-IN" sz="2600" dirty="0" smtClean="0"/>
              <a:t>Black box testing methods focus on the functional requirements of the software. Test sets are derived that fully exercise all functional requirements.</a:t>
            </a:r>
          </a:p>
          <a:p>
            <a:pPr algn="just"/>
            <a:r>
              <a:rPr lang="en-IN" sz="2600" dirty="0" smtClean="0"/>
              <a:t>The black box testing is not an alternative to white box testing and it uncovers different class of errors than white box testing.</a:t>
            </a:r>
          </a:p>
          <a:p>
            <a:pPr marL="0" indent="0" algn="just">
              <a:buNone/>
            </a:pPr>
            <a:endParaRPr lang="en-IN" sz="1800" b="1" dirty="0" smtClean="0"/>
          </a:p>
          <a:p>
            <a:pPr marL="0" indent="0" algn="just">
              <a:buNone/>
            </a:pPr>
            <a:r>
              <a:rPr lang="en-IN" sz="2800" b="1" dirty="0" smtClean="0"/>
              <a:t>Why to perform black box testing?</a:t>
            </a:r>
          </a:p>
          <a:p>
            <a:pPr algn="just"/>
            <a:r>
              <a:rPr lang="en-IN" sz="2600" dirty="0"/>
              <a:t>Black box testing uncovers following types </a:t>
            </a:r>
            <a:r>
              <a:rPr lang="en-IN" sz="2600" dirty="0" smtClean="0"/>
              <a:t>of errors:</a:t>
            </a:r>
          </a:p>
          <a:p>
            <a:pPr lvl="1" algn="just"/>
            <a:r>
              <a:rPr lang="en-IN" sz="2400" dirty="0" smtClean="0"/>
              <a:t>Incorrect or missing functions</a:t>
            </a:r>
          </a:p>
          <a:p>
            <a:pPr lvl="1" algn="just"/>
            <a:r>
              <a:rPr lang="en-IN" sz="2400" dirty="0" smtClean="0"/>
              <a:t>Interface errors</a:t>
            </a:r>
          </a:p>
          <a:p>
            <a:pPr lvl="1" algn="just"/>
            <a:r>
              <a:rPr lang="en-IN" sz="2400" dirty="0" smtClean="0"/>
              <a:t>Errors in data structures</a:t>
            </a:r>
          </a:p>
          <a:p>
            <a:pPr lvl="1" algn="just"/>
            <a:r>
              <a:rPr lang="en-IN" sz="2400" dirty="0" smtClean="0"/>
              <a:t>Performance errors</a:t>
            </a:r>
          </a:p>
          <a:p>
            <a:pPr lvl="1" algn="just"/>
            <a:r>
              <a:rPr lang="en-IN" sz="2400" dirty="0" smtClean="0"/>
              <a:t>Initialization or termination errors</a:t>
            </a:r>
          </a:p>
          <a:p>
            <a:pPr algn="just"/>
            <a:endParaRPr lang="en-IN" sz="2800" dirty="0"/>
          </a:p>
          <a:p>
            <a:pPr marL="0" indent="0" algn="just">
              <a:buNone/>
            </a:pPr>
            <a:endParaRPr lang="en-IN" sz="2800" b="1" dirty="0" smtClean="0"/>
          </a:p>
          <a:p>
            <a:pPr lvl="1" algn="just"/>
            <a:endParaRPr lang="en-IN" sz="2400" dirty="0" smtClean="0"/>
          </a:p>
          <a:p>
            <a:pPr algn="just"/>
            <a:endParaRPr lang="en-IN" sz="2800" dirty="0" smtClean="0"/>
          </a:p>
        </p:txBody>
      </p:sp>
    </p:spTree>
    <p:extLst>
      <p:ext uri="{BB962C8B-B14F-4D97-AF65-F5344CB8AC3E}">
        <p14:creationId xmlns:p14="http://schemas.microsoft.com/office/powerpoint/2010/main" val="5512896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91" y="-99392"/>
            <a:ext cx="12961622" cy="1143000"/>
          </a:xfrm>
        </p:spPr>
        <p:txBody>
          <a:bodyPr/>
          <a:lstStyle/>
          <a:p>
            <a:pPr algn="just"/>
            <a:r>
              <a:rPr lang="en-IN" b="1" dirty="0" smtClean="0"/>
              <a:t>5.11.1 Boundary Value Analysis (BVA)</a:t>
            </a:r>
            <a:endParaRPr lang="en-IN" b="1" dirty="0"/>
          </a:p>
        </p:txBody>
      </p:sp>
      <p:sp>
        <p:nvSpPr>
          <p:cNvPr id="3" name="Content Placeholder 2"/>
          <p:cNvSpPr>
            <a:spLocks noGrp="1"/>
          </p:cNvSpPr>
          <p:nvPr>
            <p:ph idx="1"/>
          </p:nvPr>
        </p:nvSpPr>
        <p:spPr>
          <a:xfrm>
            <a:off x="288136" y="908720"/>
            <a:ext cx="13825532" cy="5949279"/>
          </a:xfrm>
        </p:spPr>
        <p:txBody>
          <a:bodyPr>
            <a:normAutofit/>
          </a:bodyPr>
          <a:lstStyle/>
          <a:p>
            <a:pPr algn="just"/>
            <a:endParaRPr lang="en-IN" sz="2800" dirty="0" smtClean="0"/>
          </a:p>
          <a:p>
            <a:pPr algn="just"/>
            <a:r>
              <a:rPr lang="en-IN" sz="2800" dirty="0" smtClean="0"/>
              <a:t>Boundary value analysis is done to check boundary conditions.</a:t>
            </a:r>
          </a:p>
          <a:p>
            <a:pPr algn="just"/>
            <a:endParaRPr lang="en-IN" sz="2800" dirty="0" smtClean="0"/>
          </a:p>
          <a:p>
            <a:pPr algn="just"/>
            <a:r>
              <a:rPr lang="en-IN" sz="2800" dirty="0" smtClean="0"/>
              <a:t>A boundary value analysis is a testing technique in which the elements at the edge of the domain are selected and tested.</a:t>
            </a:r>
          </a:p>
          <a:p>
            <a:pPr algn="just"/>
            <a:endParaRPr lang="en-IN" sz="2800" dirty="0" smtClean="0"/>
          </a:p>
          <a:p>
            <a:pPr algn="just"/>
            <a:r>
              <a:rPr lang="en-IN" sz="2800" dirty="0" smtClean="0"/>
              <a:t>Using boundary value analysis, instead of focusing on input conditions only,  the test cases from output domain are also derived.</a:t>
            </a:r>
          </a:p>
          <a:p>
            <a:pPr algn="just"/>
            <a:endParaRPr lang="en-IN" sz="2800" dirty="0" smtClean="0"/>
          </a:p>
          <a:p>
            <a:pPr algn="just"/>
            <a:r>
              <a:rPr lang="en-IN" sz="2800" dirty="0" smtClean="0"/>
              <a:t>Boundary value analysis is a test case design technique that complements equivalence partitioning technique.</a:t>
            </a:r>
          </a:p>
          <a:p>
            <a:pPr algn="just"/>
            <a:endParaRPr lang="en-IN" sz="2800" dirty="0" smtClean="0"/>
          </a:p>
        </p:txBody>
      </p:sp>
    </p:spTree>
    <p:extLst>
      <p:ext uri="{BB962C8B-B14F-4D97-AF65-F5344CB8AC3E}">
        <p14:creationId xmlns:p14="http://schemas.microsoft.com/office/powerpoint/2010/main" val="12566607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91" y="-90264"/>
            <a:ext cx="12961622" cy="1143000"/>
          </a:xfrm>
        </p:spPr>
        <p:txBody>
          <a:bodyPr/>
          <a:lstStyle/>
          <a:p>
            <a:pPr algn="just"/>
            <a:r>
              <a:rPr lang="en-IN" b="1" dirty="0" smtClean="0"/>
              <a:t>Continued…</a:t>
            </a:r>
            <a:endParaRPr lang="en-IN" b="1" dirty="0"/>
          </a:p>
        </p:txBody>
      </p:sp>
      <p:sp>
        <p:nvSpPr>
          <p:cNvPr id="3" name="Content Placeholder 2"/>
          <p:cNvSpPr>
            <a:spLocks noGrp="1"/>
          </p:cNvSpPr>
          <p:nvPr>
            <p:ph idx="1"/>
          </p:nvPr>
        </p:nvSpPr>
        <p:spPr>
          <a:xfrm>
            <a:off x="288136" y="836712"/>
            <a:ext cx="13825532" cy="5904656"/>
          </a:xfrm>
        </p:spPr>
        <p:txBody>
          <a:bodyPr>
            <a:normAutofit lnSpcReduction="10000"/>
          </a:bodyPr>
          <a:lstStyle/>
          <a:p>
            <a:pPr algn="just"/>
            <a:r>
              <a:rPr lang="en-IN" sz="2800" dirty="0" smtClean="0"/>
              <a:t>Guidelines for boundary value analysis technique are:</a:t>
            </a:r>
          </a:p>
          <a:p>
            <a:pPr marL="514350" indent="-514350" algn="just">
              <a:buFont typeface="+mj-lt"/>
              <a:buAutoNum type="arabicPeriod"/>
            </a:pPr>
            <a:r>
              <a:rPr lang="en-IN" sz="2800" dirty="0" smtClean="0"/>
              <a:t>If the input condition specified the range bounded by values x &amp; y, then test cases should be design with values x &amp; y. Also test cases should be with values above and below x &amp; y.</a:t>
            </a:r>
          </a:p>
          <a:p>
            <a:pPr marL="514350" indent="-514350" algn="just">
              <a:buFont typeface="+mj-lt"/>
              <a:buAutoNum type="arabicPeriod"/>
            </a:pPr>
            <a:r>
              <a:rPr lang="en-IN" sz="2800" dirty="0" smtClean="0"/>
              <a:t>If input condition specifies number of values then the test cases should be designed with minimum and maximum values as well as with the values that are just above and below maximum and minimum should be tested.</a:t>
            </a:r>
          </a:p>
          <a:p>
            <a:pPr marL="514350" indent="-514350" algn="just">
              <a:buFont typeface="+mj-lt"/>
              <a:buAutoNum type="arabicPeriod"/>
            </a:pPr>
            <a:r>
              <a:rPr lang="en-IN" sz="2800" dirty="0" smtClean="0"/>
              <a:t>If the output condition specified the range bounded by values x and y, then test cases should be  designed with the values x and y, Also test cases should be with the values above and below x and y.</a:t>
            </a:r>
          </a:p>
          <a:p>
            <a:pPr marL="514350" indent="-514350" algn="just">
              <a:buFont typeface="+mj-lt"/>
              <a:buAutoNum type="arabicPeriod"/>
            </a:pPr>
            <a:r>
              <a:rPr lang="en-IN" sz="2800" dirty="0" smtClean="0"/>
              <a:t>If output condition specifies the number of values then the test cases should be designed with minimum and maximum values as well as the values that are just above and below the maximum and minimum should be tested.</a:t>
            </a:r>
          </a:p>
          <a:p>
            <a:pPr marL="514350" indent="-514350" algn="just">
              <a:buFont typeface="+mj-lt"/>
              <a:buAutoNum type="arabicPeriod"/>
            </a:pPr>
            <a:r>
              <a:rPr lang="en-IN" sz="2800" dirty="0" smtClean="0"/>
              <a:t>If the internal program data structures specify such boundaries then test cases must be designed such that the values at the boundaries of data structure can be tested.</a:t>
            </a:r>
          </a:p>
        </p:txBody>
      </p:sp>
    </p:spTree>
    <p:extLst>
      <p:ext uri="{BB962C8B-B14F-4D97-AF65-F5344CB8AC3E}">
        <p14:creationId xmlns:p14="http://schemas.microsoft.com/office/powerpoint/2010/main" val="33693830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91" y="-90264"/>
            <a:ext cx="12961622" cy="1143000"/>
          </a:xfrm>
        </p:spPr>
        <p:txBody>
          <a:bodyPr/>
          <a:lstStyle/>
          <a:p>
            <a:pPr algn="just"/>
            <a:r>
              <a:rPr lang="en-IN" b="1" dirty="0" smtClean="0"/>
              <a:t>Example </a:t>
            </a:r>
            <a:endParaRPr lang="en-IN" b="1" dirty="0"/>
          </a:p>
        </p:txBody>
      </p:sp>
      <p:sp>
        <p:nvSpPr>
          <p:cNvPr id="3" name="Content Placeholder 2"/>
          <p:cNvSpPr>
            <a:spLocks noGrp="1"/>
          </p:cNvSpPr>
          <p:nvPr>
            <p:ph idx="1"/>
          </p:nvPr>
        </p:nvSpPr>
        <p:spPr>
          <a:xfrm>
            <a:off x="288136" y="836712"/>
            <a:ext cx="13825532" cy="5904656"/>
          </a:xfrm>
        </p:spPr>
        <p:txBody>
          <a:bodyPr>
            <a:normAutofit/>
          </a:bodyPr>
          <a:lstStyle/>
          <a:p>
            <a:pPr algn="just"/>
            <a:r>
              <a:rPr lang="en-IN" sz="2800" dirty="0" smtClean="0"/>
              <a:t>Integer D with input condition [-2, 10] then test values for this input are:</a:t>
            </a:r>
          </a:p>
          <a:p>
            <a:pPr lvl="1" algn="just">
              <a:buFont typeface="Wingdings" panose="05000000000000000000" pitchFamily="2" charset="2"/>
              <a:buChar char="§"/>
            </a:pPr>
            <a:r>
              <a:rPr lang="en-IN" sz="2400" dirty="0" smtClean="0"/>
              <a:t>11, 10, 0, - 1, - 2</a:t>
            </a:r>
          </a:p>
          <a:p>
            <a:pPr algn="just"/>
            <a:endParaRPr lang="en-IN" dirty="0"/>
          </a:p>
          <a:p>
            <a:pPr algn="just"/>
            <a:r>
              <a:rPr lang="en-IN" sz="2800" dirty="0" smtClean="0"/>
              <a:t>If input condition specifies a number values, test cases should be developed to exercise the minimum and maximum numbers. Values just above and below this minimum and maximum value should be tested.</a:t>
            </a:r>
          </a:p>
          <a:p>
            <a:pPr algn="just"/>
            <a:endParaRPr lang="en-IN" sz="2800" dirty="0"/>
          </a:p>
          <a:p>
            <a:pPr algn="just"/>
            <a:r>
              <a:rPr lang="en-IN" sz="2800" dirty="0" smtClean="0"/>
              <a:t>Enumerate data E with input condition: [2, 7, 100, 102] then test values are:</a:t>
            </a:r>
          </a:p>
          <a:p>
            <a:pPr lvl="1" algn="just">
              <a:buFont typeface="Wingdings" panose="05000000000000000000" pitchFamily="2" charset="2"/>
              <a:buChar char="§"/>
            </a:pPr>
            <a:r>
              <a:rPr lang="en-IN" sz="2400" dirty="0" smtClean="0"/>
              <a:t>2, 102, - 1, 200, 7</a:t>
            </a:r>
          </a:p>
        </p:txBody>
      </p:sp>
    </p:spTree>
    <p:extLst>
      <p:ext uri="{BB962C8B-B14F-4D97-AF65-F5344CB8AC3E}">
        <p14:creationId xmlns:p14="http://schemas.microsoft.com/office/powerpoint/2010/main" val="15980457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91" y="-90264"/>
            <a:ext cx="12961622" cy="1143000"/>
          </a:xfrm>
        </p:spPr>
        <p:txBody>
          <a:bodyPr/>
          <a:lstStyle/>
          <a:p>
            <a:pPr algn="just"/>
            <a:r>
              <a:rPr lang="en-IN" b="1" dirty="0" smtClean="0"/>
              <a:t>5.11.2 Pair Wise Testing</a:t>
            </a:r>
            <a:endParaRPr lang="en-IN" b="1" dirty="0"/>
          </a:p>
        </p:txBody>
      </p:sp>
      <p:sp>
        <p:nvSpPr>
          <p:cNvPr id="3" name="Content Placeholder 2"/>
          <p:cNvSpPr>
            <a:spLocks noGrp="1"/>
          </p:cNvSpPr>
          <p:nvPr>
            <p:ph idx="1"/>
          </p:nvPr>
        </p:nvSpPr>
        <p:spPr>
          <a:xfrm>
            <a:off x="288136" y="836712"/>
            <a:ext cx="13825532" cy="5904656"/>
          </a:xfrm>
        </p:spPr>
        <p:txBody>
          <a:bodyPr>
            <a:normAutofit/>
          </a:bodyPr>
          <a:lstStyle/>
          <a:p>
            <a:pPr algn="just"/>
            <a:r>
              <a:rPr lang="en-IN" sz="2800" dirty="0" smtClean="0"/>
              <a:t>There are many parameters that determine the behaviour of the software product.</a:t>
            </a:r>
          </a:p>
          <a:p>
            <a:pPr algn="just"/>
            <a:r>
              <a:rPr lang="en-IN" sz="2800" dirty="0" smtClean="0"/>
              <a:t>For some values this product behaves correctly for some another values this product does not behave correctly.</a:t>
            </a:r>
          </a:p>
          <a:p>
            <a:pPr algn="just"/>
            <a:r>
              <a:rPr lang="en-IN" sz="2800" dirty="0" smtClean="0"/>
              <a:t>Testing of such product must be done using different values in different conditions.</a:t>
            </a:r>
          </a:p>
          <a:p>
            <a:pPr algn="just"/>
            <a:r>
              <a:rPr lang="en-IN" sz="2800" dirty="0" smtClean="0"/>
              <a:t>That is if there are </a:t>
            </a:r>
            <a:r>
              <a:rPr lang="en-IN" sz="2800" b="1" dirty="0" smtClean="0"/>
              <a:t>n</a:t>
            </a:r>
            <a:r>
              <a:rPr lang="en-IN" sz="2800" dirty="0" smtClean="0"/>
              <a:t> parameters each having </a:t>
            </a:r>
            <a:r>
              <a:rPr lang="en-IN" sz="2800" b="1" dirty="0" smtClean="0"/>
              <a:t>m</a:t>
            </a:r>
            <a:r>
              <a:rPr lang="en-IN" sz="2800" dirty="0" smtClean="0"/>
              <a:t> different values then the test cases must be generated for the </a:t>
            </a:r>
            <a:r>
              <a:rPr lang="en-IN" sz="2800" b="1" dirty="0" smtClean="0"/>
              <a:t>n</a:t>
            </a:r>
            <a:r>
              <a:rPr lang="en-IN" sz="2800" b="1" baseline="30000" dirty="0" smtClean="0"/>
              <a:t>m</a:t>
            </a:r>
            <a:r>
              <a:rPr lang="en-IN" sz="2800" b="1" dirty="0" smtClean="0"/>
              <a:t> </a:t>
            </a:r>
            <a:r>
              <a:rPr lang="en-IN" sz="2800" dirty="0" smtClean="0"/>
              <a:t>combinations.</a:t>
            </a:r>
            <a:endParaRPr lang="en-IN" sz="2400" baseline="30000" dirty="0"/>
          </a:p>
          <a:p>
            <a:pPr algn="just"/>
            <a:r>
              <a:rPr lang="en-IN" sz="2800" dirty="0"/>
              <a:t>Testing all these combinations </a:t>
            </a:r>
            <a:r>
              <a:rPr lang="en-IN" sz="2800" dirty="0" smtClean="0"/>
              <a:t>is complex. Hence a new approach of testing is designed, called </a:t>
            </a:r>
            <a:r>
              <a:rPr lang="en-IN" sz="2800" b="1" dirty="0" smtClean="0"/>
              <a:t>pair wise testing</a:t>
            </a:r>
            <a:r>
              <a:rPr lang="en-IN" sz="2800" dirty="0" smtClean="0"/>
              <a:t>.</a:t>
            </a:r>
          </a:p>
          <a:p>
            <a:pPr algn="just"/>
            <a:r>
              <a:rPr lang="en-IN" sz="2800" dirty="0" smtClean="0"/>
              <a:t>In this type of testing all the pair values must be exercised and tested.</a:t>
            </a:r>
          </a:p>
          <a:p>
            <a:pPr algn="just"/>
            <a:r>
              <a:rPr lang="en-IN" sz="2800" dirty="0" smtClean="0"/>
              <a:t>The objective of pair-wise testing is to have a set of test cases that cover all the pairs.</a:t>
            </a:r>
          </a:p>
          <a:p>
            <a:pPr algn="just"/>
            <a:endParaRPr lang="en-IN" sz="2800" dirty="0"/>
          </a:p>
        </p:txBody>
      </p:sp>
    </p:spTree>
    <p:extLst>
      <p:ext uri="{BB962C8B-B14F-4D97-AF65-F5344CB8AC3E}">
        <p14:creationId xmlns:p14="http://schemas.microsoft.com/office/powerpoint/2010/main" val="26230660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91" y="-90264"/>
            <a:ext cx="12961622" cy="1143000"/>
          </a:xfrm>
        </p:spPr>
        <p:txBody>
          <a:bodyPr/>
          <a:lstStyle/>
          <a:p>
            <a:pPr algn="just"/>
            <a:r>
              <a:rPr lang="en-IN" b="1" dirty="0" smtClean="0"/>
              <a:t>Continued…</a:t>
            </a:r>
            <a:endParaRPr lang="en-IN" b="1" dirty="0"/>
          </a:p>
        </p:txBody>
      </p:sp>
      <p:sp>
        <p:nvSpPr>
          <p:cNvPr id="3" name="Content Placeholder 2"/>
          <p:cNvSpPr>
            <a:spLocks noGrp="1"/>
          </p:cNvSpPr>
          <p:nvPr>
            <p:ph idx="1"/>
          </p:nvPr>
        </p:nvSpPr>
        <p:spPr>
          <a:xfrm>
            <a:off x="288136" y="836712"/>
            <a:ext cx="8064892" cy="5904656"/>
          </a:xfrm>
        </p:spPr>
        <p:txBody>
          <a:bodyPr>
            <a:normAutofit lnSpcReduction="10000"/>
          </a:bodyPr>
          <a:lstStyle/>
          <a:p>
            <a:pPr algn="just"/>
            <a:r>
              <a:rPr lang="en-IN" sz="2800" dirty="0"/>
              <a:t>E.g. suppose we have three different set of values (x1,x2,x3), (y1,y2,y3), (z1,z2,z3</a:t>
            </a:r>
            <a:r>
              <a:rPr lang="en-IN" sz="2800" dirty="0" smtClean="0"/>
              <a:t>) then the test cases for pair wise testing are shown in table.</a:t>
            </a:r>
          </a:p>
          <a:p>
            <a:pPr algn="just"/>
            <a:r>
              <a:rPr lang="en-IN" sz="2800" dirty="0" smtClean="0"/>
              <a:t>The total number of pair wise combination will be 9*3 = 27.</a:t>
            </a:r>
          </a:p>
          <a:p>
            <a:pPr algn="just"/>
            <a:r>
              <a:rPr lang="en-IN" sz="2800" dirty="0" smtClean="0"/>
              <a:t>In pair wise testing obtaining test cases that will cover all pairs is not simple task. Sometimes it is not possible to generate minimum number of test cases fro different values and different parameters.</a:t>
            </a:r>
          </a:p>
          <a:p>
            <a:pPr algn="just"/>
            <a:r>
              <a:rPr lang="en-IN" sz="2800" dirty="0" smtClean="0"/>
              <a:t>Pair wise testing is a practical method of testing large software systems which consists of different parameters with distinct functioning as an example would be a telephone billing system can be tested using pair wise testing. </a:t>
            </a:r>
            <a:endParaRPr lang="en-IN" sz="2800" dirty="0"/>
          </a:p>
        </p:txBody>
      </p:sp>
      <p:graphicFrame>
        <p:nvGraphicFramePr>
          <p:cNvPr id="4" name="Table 3"/>
          <p:cNvGraphicFramePr>
            <a:graphicFrameLocks noGrp="1"/>
          </p:cNvGraphicFramePr>
          <p:nvPr>
            <p:extLst>
              <p:ext uri="{D42A27DB-BD31-4B8C-83A1-F6EECF244321}">
                <p14:modId xmlns:p14="http://schemas.microsoft.com/office/powerpoint/2010/main" val="1698733506"/>
              </p:ext>
            </p:extLst>
          </p:nvPr>
        </p:nvGraphicFramePr>
        <p:xfrm>
          <a:off x="8713068" y="1196751"/>
          <a:ext cx="5448672" cy="3960441"/>
        </p:xfrm>
        <a:graphic>
          <a:graphicData uri="http://schemas.openxmlformats.org/drawingml/2006/table">
            <a:tbl>
              <a:tblPr bandRow="1">
                <a:tableStyleId>{93296810-A885-4BE3-A3E7-6D5BEEA58F35}</a:tableStyleId>
              </a:tblPr>
              <a:tblGrid>
                <a:gridCol w="792088">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3288432">
                  <a:extLst>
                    <a:ext uri="{9D8B030D-6E8A-4147-A177-3AD203B41FA5}">
                      <a16:colId xmlns:a16="http://schemas.microsoft.com/office/drawing/2014/main" val="20003"/>
                    </a:ext>
                  </a:extLst>
                </a:gridCol>
              </a:tblGrid>
              <a:tr h="440049">
                <a:tc>
                  <a:txBody>
                    <a:bodyPr/>
                    <a:lstStyle/>
                    <a:p>
                      <a:pPr algn="ctr"/>
                      <a:r>
                        <a:rPr lang="en-IN" dirty="0" smtClean="0"/>
                        <a:t>x1</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y1</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z1</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(x1,y1),(x1,z1),(y1,z1)</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40049">
                <a:tc>
                  <a:txBody>
                    <a:bodyPr/>
                    <a:lstStyle/>
                    <a:p>
                      <a:pPr algn="ctr"/>
                      <a:r>
                        <a:rPr lang="en-IN" dirty="0" smtClean="0"/>
                        <a:t>x1</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y2</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z2</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(x1,y2),(x1,z2),(y2,z2)</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40049">
                <a:tc>
                  <a:txBody>
                    <a:bodyPr/>
                    <a:lstStyle/>
                    <a:p>
                      <a:pPr algn="ctr"/>
                      <a:r>
                        <a:rPr lang="en-IN" dirty="0" smtClean="0"/>
                        <a:t>x1</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y3</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z3</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(x1,y3),(x1,z3),(y3,z3)</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40049">
                <a:tc>
                  <a:txBody>
                    <a:bodyPr/>
                    <a:lstStyle/>
                    <a:p>
                      <a:pPr algn="ctr"/>
                      <a:r>
                        <a:rPr lang="en-IN" dirty="0" smtClean="0"/>
                        <a:t>x2</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y1</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z1</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(x2,y1),(x2,z1),(y1,z1)</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40049">
                <a:tc>
                  <a:txBody>
                    <a:bodyPr/>
                    <a:lstStyle/>
                    <a:p>
                      <a:pPr algn="ctr"/>
                      <a:r>
                        <a:rPr lang="en-IN" dirty="0" smtClean="0"/>
                        <a:t>x2</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y2</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z2</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(x2,y2),(x2,z2),(y2,z2)</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40049">
                <a:tc>
                  <a:txBody>
                    <a:bodyPr/>
                    <a:lstStyle/>
                    <a:p>
                      <a:pPr algn="ctr"/>
                      <a:r>
                        <a:rPr lang="en-IN" dirty="0" smtClean="0"/>
                        <a:t>x2</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y3</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z3</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(x2,y3),(x2,z3),(y3,z3)</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40049">
                <a:tc>
                  <a:txBody>
                    <a:bodyPr/>
                    <a:lstStyle/>
                    <a:p>
                      <a:pPr algn="ctr"/>
                      <a:r>
                        <a:rPr lang="en-IN" dirty="0" smtClean="0"/>
                        <a:t>x3</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y1</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z1</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(x3,y1),(x3,z1),(y1,z1)</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440049">
                <a:tc>
                  <a:txBody>
                    <a:bodyPr/>
                    <a:lstStyle/>
                    <a:p>
                      <a:pPr algn="ctr"/>
                      <a:r>
                        <a:rPr lang="en-IN" dirty="0" smtClean="0"/>
                        <a:t>x3</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y2</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z2</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(x3,y2),(x3,z2),(y2,z2)</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440049">
                <a:tc>
                  <a:txBody>
                    <a:bodyPr/>
                    <a:lstStyle/>
                    <a:p>
                      <a:pPr algn="ctr"/>
                      <a:r>
                        <a:rPr lang="en-IN" dirty="0" smtClean="0"/>
                        <a:t>x3</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y3</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z3</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(x3,y3),(x3,z3),(y3,z3)</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9822514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91" y="-90264"/>
            <a:ext cx="12961622" cy="1143000"/>
          </a:xfrm>
        </p:spPr>
        <p:txBody>
          <a:bodyPr/>
          <a:lstStyle/>
          <a:p>
            <a:pPr algn="just"/>
            <a:r>
              <a:rPr lang="en-IN" b="1" dirty="0" smtClean="0"/>
              <a:t>5.11.3 State Based Testing</a:t>
            </a:r>
            <a:endParaRPr lang="en-IN" b="1" dirty="0"/>
          </a:p>
        </p:txBody>
      </p:sp>
      <p:sp>
        <p:nvSpPr>
          <p:cNvPr id="3" name="Content Placeholder 2"/>
          <p:cNvSpPr>
            <a:spLocks noGrp="1"/>
          </p:cNvSpPr>
          <p:nvPr>
            <p:ph idx="1"/>
          </p:nvPr>
        </p:nvSpPr>
        <p:spPr>
          <a:xfrm>
            <a:off x="288136" y="980728"/>
            <a:ext cx="13825532" cy="5760640"/>
          </a:xfrm>
        </p:spPr>
        <p:txBody>
          <a:bodyPr>
            <a:normAutofit fontScale="92500" lnSpcReduction="10000"/>
          </a:bodyPr>
          <a:lstStyle/>
          <a:p>
            <a:pPr algn="just"/>
            <a:r>
              <a:rPr lang="en-IN" sz="2800" dirty="0" smtClean="0"/>
              <a:t>Sometimes the system behaves different based on the input and conditions.</a:t>
            </a:r>
          </a:p>
          <a:p>
            <a:pPr algn="just"/>
            <a:r>
              <a:rPr lang="en-IN" sz="2800" dirty="0" smtClean="0"/>
              <a:t>The different behaviour of the system can be represented by states. </a:t>
            </a:r>
          </a:p>
          <a:p>
            <a:pPr algn="just"/>
            <a:r>
              <a:rPr lang="en-IN" sz="2800" dirty="0" smtClean="0"/>
              <a:t>Any software that saves the states can be modelled as state machines. Every state model has four components.</a:t>
            </a:r>
          </a:p>
          <a:p>
            <a:pPr marL="514350" indent="-514350" algn="just">
              <a:buFont typeface="+mj-lt"/>
              <a:buAutoNum type="arabicPeriod"/>
            </a:pPr>
            <a:r>
              <a:rPr lang="en-IN" sz="2800" b="1" dirty="0" smtClean="0"/>
              <a:t>States: </a:t>
            </a:r>
            <a:r>
              <a:rPr lang="en-IN" sz="2800" dirty="0" smtClean="0"/>
              <a:t>Any event which has some impact of the input.</a:t>
            </a:r>
            <a:endParaRPr lang="en-IN" sz="2400" b="1" dirty="0" smtClean="0"/>
          </a:p>
          <a:p>
            <a:pPr marL="514350" indent="-514350" algn="just">
              <a:buFont typeface="+mj-lt"/>
              <a:buAutoNum type="arabicPeriod"/>
            </a:pPr>
            <a:r>
              <a:rPr lang="en-IN" sz="2800" b="1" dirty="0" smtClean="0"/>
              <a:t>Transition: </a:t>
            </a:r>
            <a:r>
              <a:rPr lang="en-IN" sz="2800" dirty="0" smtClean="0"/>
              <a:t>Represents how one state changes to another on occurrence of some event.</a:t>
            </a:r>
            <a:endParaRPr lang="en-IN" sz="2800" b="1" dirty="0" smtClean="0"/>
          </a:p>
          <a:p>
            <a:pPr marL="514350" indent="-514350" algn="just">
              <a:buFont typeface="+mj-lt"/>
              <a:buAutoNum type="arabicPeriod"/>
            </a:pPr>
            <a:r>
              <a:rPr lang="en-IN" sz="2800" b="1" dirty="0" smtClean="0"/>
              <a:t>Events: </a:t>
            </a:r>
            <a:r>
              <a:rPr lang="en-IN" sz="2800" dirty="0" smtClean="0"/>
              <a:t>Input to the system.</a:t>
            </a:r>
            <a:endParaRPr lang="en-IN" sz="2800" b="1" dirty="0" smtClean="0"/>
          </a:p>
          <a:p>
            <a:pPr marL="514350" indent="-514350" algn="just">
              <a:buFont typeface="+mj-lt"/>
              <a:buAutoNum type="arabicPeriod"/>
            </a:pPr>
            <a:r>
              <a:rPr lang="en-IN" sz="2800" b="1" dirty="0" smtClean="0"/>
              <a:t>Actions: </a:t>
            </a:r>
            <a:r>
              <a:rPr lang="en-IN" sz="2800" dirty="0" smtClean="0"/>
              <a:t>The output for the events.</a:t>
            </a:r>
          </a:p>
          <a:p>
            <a:pPr algn="just"/>
            <a:r>
              <a:rPr lang="en-IN" sz="2800" dirty="0" smtClean="0"/>
              <a:t>The state model is typically created from the specification of the software design.</a:t>
            </a:r>
          </a:p>
          <a:p>
            <a:pPr algn="just"/>
            <a:r>
              <a:rPr lang="en-IN" sz="2800" dirty="0" smtClean="0"/>
              <a:t>Once the state model is built we can select the test cases. However, for the use of state model detailed system information is needed.</a:t>
            </a:r>
          </a:p>
          <a:p>
            <a:pPr algn="just"/>
            <a:r>
              <a:rPr lang="en-IN" sz="2800" dirty="0" smtClean="0"/>
              <a:t>For instance classes, method and attributes of the entities in the state model.</a:t>
            </a:r>
          </a:p>
          <a:p>
            <a:pPr algn="just"/>
            <a:r>
              <a:rPr lang="en-IN" sz="2800" dirty="0" smtClean="0"/>
              <a:t>This type of testing is called </a:t>
            </a:r>
            <a:r>
              <a:rPr lang="en-IN" sz="2800" b="1" dirty="0" smtClean="0"/>
              <a:t>grey box testing</a:t>
            </a:r>
            <a:r>
              <a:rPr lang="en-IN" sz="2800" dirty="0" smtClean="0"/>
              <a:t> as it is between black box and white box testing.</a:t>
            </a:r>
          </a:p>
        </p:txBody>
      </p:sp>
    </p:spTree>
    <p:extLst>
      <p:ext uri="{BB962C8B-B14F-4D97-AF65-F5344CB8AC3E}">
        <p14:creationId xmlns:p14="http://schemas.microsoft.com/office/powerpoint/2010/main" val="32906663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91" y="-90264"/>
            <a:ext cx="12961622" cy="1143000"/>
          </a:xfrm>
        </p:spPr>
        <p:txBody>
          <a:bodyPr/>
          <a:lstStyle/>
          <a:p>
            <a:pPr algn="just"/>
            <a:r>
              <a:rPr lang="en-IN" b="1" dirty="0" smtClean="0"/>
              <a:t>Example </a:t>
            </a:r>
            <a:endParaRPr lang="en-IN" b="1" dirty="0"/>
          </a:p>
        </p:txBody>
      </p:sp>
      <p:sp>
        <p:nvSpPr>
          <p:cNvPr id="3" name="Content Placeholder 2"/>
          <p:cNvSpPr>
            <a:spLocks noGrp="1"/>
          </p:cNvSpPr>
          <p:nvPr>
            <p:ph idx="1"/>
          </p:nvPr>
        </p:nvSpPr>
        <p:spPr>
          <a:xfrm>
            <a:off x="288136" y="836712"/>
            <a:ext cx="13825532" cy="5904656"/>
          </a:xfrm>
        </p:spPr>
        <p:txBody>
          <a:bodyPr>
            <a:normAutofit/>
          </a:bodyPr>
          <a:lstStyle/>
          <a:p>
            <a:pPr algn="just"/>
            <a:r>
              <a:rPr lang="en-IN" sz="2800" dirty="0" smtClean="0"/>
              <a:t>Following state model represents the scenario of transaction made by the customer for using the ATM system.</a:t>
            </a:r>
          </a:p>
          <a:p>
            <a:pPr algn="just"/>
            <a:endParaRPr lang="en-IN" sz="2800" dirty="0"/>
          </a:p>
        </p:txBody>
      </p:sp>
      <p:grpSp>
        <p:nvGrpSpPr>
          <p:cNvPr id="5" name="Group 4"/>
          <p:cNvGrpSpPr/>
          <p:nvPr/>
        </p:nvGrpSpPr>
        <p:grpSpPr>
          <a:xfrm>
            <a:off x="2952428" y="1772816"/>
            <a:ext cx="11305256" cy="4752528"/>
            <a:chOff x="0" y="0"/>
            <a:chExt cx="6507125" cy="4476307"/>
          </a:xfrm>
        </p:grpSpPr>
        <p:sp>
          <p:nvSpPr>
            <p:cNvPr id="6" name="Text Box 96"/>
            <p:cNvSpPr txBox="1"/>
            <p:nvPr/>
          </p:nvSpPr>
          <p:spPr>
            <a:xfrm>
              <a:off x="1180214" y="659219"/>
              <a:ext cx="1264920" cy="542183"/>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IN" dirty="0">
                  <a:effectLst/>
                  <a:ea typeface="Calibri"/>
                  <a:cs typeface="Shruti"/>
                </a:rPr>
                <a:t>Card read successfully</a:t>
              </a:r>
              <a:endParaRPr lang="en-IN" sz="1400" dirty="0">
                <a:effectLst/>
                <a:ea typeface="Calibri"/>
                <a:cs typeface="Shruti"/>
              </a:endParaRPr>
            </a:p>
          </p:txBody>
        </p:sp>
        <p:sp>
          <p:nvSpPr>
            <p:cNvPr id="7" name="Oval 6"/>
            <p:cNvSpPr/>
            <p:nvPr/>
          </p:nvSpPr>
          <p:spPr>
            <a:xfrm>
              <a:off x="0" y="255182"/>
              <a:ext cx="257175" cy="2870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2400" dirty="0"/>
            </a:p>
          </p:txBody>
        </p:sp>
        <p:cxnSp>
          <p:nvCxnSpPr>
            <p:cNvPr id="8" name="Straight Arrow Connector 7"/>
            <p:cNvCxnSpPr/>
            <p:nvPr/>
          </p:nvCxnSpPr>
          <p:spPr>
            <a:xfrm>
              <a:off x="244549" y="414670"/>
              <a:ext cx="1116418"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1360967" y="159489"/>
              <a:ext cx="1573707" cy="552893"/>
              <a:chOff x="0" y="0"/>
              <a:chExt cx="1573707" cy="552893"/>
            </a:xfrm>
          </p:grpSpPr>
          <p:sp>
            <p:nvSpPr>
              <p:cNvPr id="40" name="Rounded Rectangle 39"/>
              <p:cNvSpPr/>
              <p:nvPr/>
            </p:nvSpPr>
            <p:spPr>
              <a:xfrm>
                <a:off x="0" y="0"/>
                <a:ext cx="1573707" cy="5528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en-IN" sz="1400" dirty="0">
                    <a:effectLst/>
                    <a:ea typeface="Calibri"/>
                    <a:cs typeface="Shruti"/>
                  </a:rPr>
                  <a:t> </a:t>
                </a:r>
              </a:p>
            </p:txBody>
          </p:sp>
          <p:sp>
            <p:nvSpPr>
              <p:cNvPr id="41" name="Text Box 64"/>
              <p:cNvSpPr txBox="1"/>
              <p:nvPr/>
            </p:nvSpPr>
            <p:spPr>
              <a:xfrm>
                <a:off x="170121" y="95693"/>
                <a:ext cx="1265275" cy="372139"/>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IN" dirty="0">
                    <a:effectLst/>
                    <a:ea typeface="Calibri"/>
                    <a:cs typeface="Shruti"/>
                  </a:rPr>
                  <a:t>Reading Card</a:t>
                </a:r>
                <a:endParaRPr lang="en-IN" sz="1400" dirty="0">
                  <a:effectLst/>
                  <a:ea typeface="Calibri"/>
                  <a:cs typeface="Shruti"/>
                </a:endParaRPr>
              </a:p>
            </p:txBody>
          </p:sp>
        </p:grpSp>
        <p:cxnSp>
          <p:nvCxnSpPr>
            <p:cNvPr id="10" name="Straight Arrow Connector 9"/>
            <p:cNvCxnSpPr/>
            <p:nvPr/>
          </p:nvCxnSpPr>
          <p:spPr>
            <a:xfrm>
              <a:off x="2232837" y="712382"/>
              <a:ext cx="0" cy="54246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1445966" y="2349695"/>
              <a:ext cx="1573530" cy="659319"/>
              <a:chOff x="-62" y="-101"/>
              <a:chExt cx="1573707" cy="659847"/>
            </a:xfrm>
          </p:grpSpPr>
          <p:sp>
            <p:nvSpPr>
              <p:cNvPr id="38" name="Rounded Rectangle 37"/>
              <p:cNvSpPr/>
              <p:nvPr/>
            </p:nvSpPr>
            <p:spPr>
              <a:xfrm>
                <a:off x="-62" y="-101"/>
                <a:ext cx="1573707" cy="65984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en-IN" sz="1400" dirty="0">
                    <a:effectLst/>
                    <a:ea typeface="Calibri"/>
                    <a:cs typeface="Shruti"/>
                  </a:rPr>
                  <a:t> </a:t>
                </a:r>
              </a:p>
            </p:txBody>
          </p:sp>
          <p:sp>
            <p:nvSpPr>
              <p:cNvPr id="39" name="Text Box 73"/>
              <p:cNvSpPr txBox="1"/>
              <p:nvPr/>
            </p:nvSpPr>
            <p:spPr>
              <a:xfrm>
                <a:off x="170121" y="21202"/>
                <a:ext cx="1265275" cy="510848"/>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IN" dirty="0">
                    <a:effectLst/>
                    <a:ea typeface="Calibri"/>
                    <a:cs typeface="Shruti"/>
                  </a:rPr>
                  <a:t>Choosing Transaction</a:t>
                </a:r>
                <a:endParaRPr lang="en-IN" sz="1400" dirty="0">
                  <a:effectLst/>
                  <a:ea typeface="Calibri"/>
                  <a:cs typeface="Shruti"/>
                </a:endParaRPr>
              </a:p>
            </p:txBody>
          </p:sp>
        </p:grpSp>
        <p:grpSp>
          <p:nvGrpSpPr>
            <p:cNvPr id="12" name="Group 11"/>
            <p:cNvGrpSpPr/>
            <p:nvPr/>
          </p:nvGrpSpPr>
          <p:grpSpPr>
            <a:xfrm>
              <a:off x="1424763" y="1254642"/>
              <a:ext cx="1573707" cy="552893"/>
              <a:chOff x="0" y="0"/>
              <a:chExt cx="1573707" cy="552893"/>
            </a:xfrm>
          </p:grpSpPr>
          <p:sp>
            <p:nvSpPr>
              <p:cNvPr id="36" name="Rounded Rectangle 35"/>
              <p:cNvSpPr/>
              <p:nvPr/>
            </p:nvSpPr>
            <p:spPr>
              <a:xfrm>
                <a:off x="0" y="0"/>
                <a:ext cx="1573707" cy="5528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en-IN" sz="1400" dirty="0">
                    <a:effectLst/>
                    <a:ea typeface="Calibri"/>
                    <a:cs typeface="Shruti"/>
                  </a:rPr>
                  <a:t> </a:t>
                </a:r>
              </a:p>
            </p:txBody>
          </p:sp>
          <p:sp>
            <p:nvSpPr>
              <p:cNvPr id="37" name="Text Box 69"/>
              <p:cNvSpPr txBox="1"/>
              <p:nvPr/>
            </p:nvSpPr>
            <p:spPr>
              <a:xfrm>
                <a:off x="170121" y="95693"/>
                <a:ext cx="1265275" cy="372139"/>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IN" dirty="0">
                    <a:effectLst/>
                    <a:ea typeface="Calibri"/>
                    <a:cs typeface="Shruti"/>
                  </a:rPr>
                  <a:t>Reading Pin</a:t>
                </a:r>
                <a:endParaRPr lang="en-IN" sz="1400" dirty="0">
                  <a:effectLst/>
                  <a:ea typeface="Calibri"/>
                  <a:cs typeface="Shruti"/>
                </a:endParaRPr>
              </a:p>
            </p:txBody>
          </p:sp>
        </p:grpSp>
        <p:cxnSp>
          <p:nvCxnSpPr>
            <p:cNvPr id="13" name="Straight Arrow Connector 12"/>
            <p:cNvCxnSpPr/>
            <p:nvPr/>
          </p:nvCxnSpPr>
          <p:spPr>
            <a:xfrm>
              <a:off x="2232837" y="1807535"/>
              <a:ext cx="0" cy="54229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3476696" y="3859541"/>
              <a:ext cx="1573530" cy="616766"/>
              <a:chOff x="-150" y="-78"/>
              <a:chExt cx="1573707" cy="617261"/>
            </a:xfrm>
          </p:grpSpPr>
          <p:sp>
            <p:nvSpPr>
              <p:cNvPr id="34" name="Rounded Rectangle 33"/>
              <p:cNvSpPr/>
              <p:nvPr/>
            </p:nvSpPr>
            <p:spPr>
              <a:xfrm>
                <a:off x="-150" y="-78"/>
                <a:ext cx="1573707" cy="61726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en-IN" sz="1400" dirty="0">
                    <a:effectLst/>
                    <a:ea typeface="Calibri"/>
                    <a:cs typeface="Shruti"/>
                  </a:rPr>
                  <a:t> </a:t>
                </a:r>
              </a:p>
            </p:txBody>
          </p:sp>
          <p:sp>
            <p:nvSpPr>
              <p:cNvPr id="35" name="Text Box 77"/>
              <p:cNvSpPr txBox="1"/>
              <p:nvPr/>
            </p:nvSpPr>
            <p:spPr>
              <a:xfrm>
                <a:off x="170121" y="21202"/>
                <a:ext cx="1265275" cy="510848"/>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IN" dirty="0">
                    <a:effectLst/>
                    <a:ea typeface="Calibri"/>
                    <a:cs typeface="Shruti"/>
                  </a:rPr>
                  <a:t>Performing Transaction</a:t>
                </a:r>
                <a:endParaRPr lang="en-IN" sz="1400" dirty="0">
                  <a:effectLst/>
                  <a:ea typeface="Calibri"/>
                  <a:cs typeface="Shruti"/>
                </a:endParaRPr>
              </a:p>
            </p:txBody>
          </p:sp>
        </p:grpSp>
        <p:grpSp>
          <p:nvGrpSpPr>
            <p:cNvPr id="15" name="Group 14"/>
            <p:cNvGrpSpPr/>
            <p:nvPr/>
          </p:nvGrpSpPr>
          <p:grpSpPr>
            <a:xfrm>
              <a:off x="4231758" y="1924493"/>
              <a:ext cx="1573530" cy="552450"/>
              <a:chOff x="0" y="0"/>
              <a:chExt cx="1573707" cy="552893"/>
            </a:xfrm>
          </p:grpSpPr>
          <p:sp>
            <p:nvSpPr>
              <p:cNvPr id="32" name="Rounded Rectangle 31"/>
              <p:cNvSpPr/>
              <p:nvPr/>
            </p:nvSpPr>
            <p:spPr>
              <a:xfrm>
                <a:off x="0" y="0"/>
                <a:ext cx="1573707" cy="5528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en-IN" sz="1400" dirty="0">
                    <a:effectLst/>
                    <a:ea typeface="Calibri"/>
                    <a:cs typeface="Shruti"/>
                  </a:rPr>
                  <a:t> </a:t>
                </a:r>
              </a:p>
            </p:txBody>
          </p:sp>
          <p:sp>
            <p:nvSpPr>
              <p:cNvPr id="33" name="Text Box 80"/>
              <p:cNvSpPr txBox="1"/>
              <p:nvPr/>
            </p:nvSpPr>
            <p:spPr>
              <a:xfrm>
                <a:off x="170121" y="21202"/>
                <a:ext cx="1265275" cy="510848"/>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IN" dirty="0">
                    <a:effectLst/>
                    <a:ea typeface="Calibri"/>
                    <a:cs typeface="Shruti"/>
                  </a:rPr>
                  <a:t>Ejecting Card</a:t>
                </a:r>
                <a:endParaRPr lang="en-IN" sz="1400" dirty="0">
                  <a:effectLst/>
                  <a:ea typeface="Calibri"/>
                  <a:cs typeface="Shruti"/>
                </a:endParaRPr>
              </a:p>
            </p:txBody>
          </p:sp>
        </p:grpSp>
        <p:sp>
          <p:nvSpPr>
            <p:cNvPr id="16" name="Oval 15"/>
            <p:cNvSpPr/>
            <p:nvPr/>
          </p:nvSpPr>
          <p:spPr>
            <a:xfrm>
              <a:off x="3646967" y="2052084"/>
              <a:ext cx="233680" cy="2870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2400" dirty="0"/>
            </a:p>
          </p:txBody>
        </p:sp>
        <p:sp>
          <p:nvSpPr>
            <p:cNvPr id="17" name="Oval 16"/>
            <p:cNvSpPr/>
            <p:nvPr/>
          </p:nvSpPr>
          <p:spPr>
            <a:xfrm>
              <a:off x="3615070" y="1998921"/>
              <a:ext cx="297475" cy="3933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2400" dirty="0"/>
            </a:p>
          </p:txBody>
        </p:sp>
        <p:cxnSp>
          <p:nvCxnSpPr>
            <p:cNvPr id="18" name="Straight Arrow Connector 17"/>
            <p:cNvCxnSpPr/>
            <p:nvPr/>
          </p:nvCxnSpPr>
          <p:spPr>
            <a:xfrm flipH="1">
              <a:off x="3902149" y="2211572"/>
              <a:ext cx="30834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a:off x="2137144" y="2998386"/>
              <a:ext cx="1339658" cy="1158889"/>
            </a:xfrm>
            <a:prstGeom prst="bentConnector3">
              <a:avLst>
                <a:gd name="adj1" fmla="val 776"/>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Elbow Connector 19"/>
            <p:cNvCxnSpPr/>
            <p:nvPr/>
          </p:nvCxnSpPr>
          <p:spPr>
            <a:xfrm rot="10800000">
              <a:off x="1424763" y="2690037"/>
              <a:ext cx="2051050" cy="1551940"/>
            </a:xfrm>
            <a:prstGeom prst="bentConnector3">
              <a:avLst>
                <a:gd name="adj1" fmla="val 11791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Elbow Connector 20"/>
            <p:cNvCxnSpPr/>
            <p:nvPr/>
          </p:nvCxnSpPr>
          <p:spPr>
            <a:xfrm rot="5400000" flipH="1" flipV="1">
              <a:off x="4369981" y="3157870"/>
              <a:ext cx="1764755" cy="404067"/>
            </a:xfrm>
            <a:prstGeom prst="bentConnector3">
              <a:avLst>
                <a:gd name="adj1" fmla="val -1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p:nvPr/>
          </p:nvCxnSpPr>
          <p:spPr>
            <a:xfrm flipV="1">
              <a:off x="3030279" y="2477386"/>
              <a:ext cx="1881802" cy="328967"/>
            </a:xfrm>
            <a:prstGeom prst="bentConnector3">
              <a:avLst>
                <a:gd name="adj1" fmla="val 99714"/>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Elbow Connector 22"/>
            <p:cNvCxnSpPr/>
            <p:nvPr/>
          </p:nvCxnSpPr>
          <p:spPr>
            <a:xfrm>
              <a:off x="2998381" y="1456661"/>
              <a:ext cx="2051995" cy="467832"/>
            </a:xfrm>
            <a:prstGeom prst="bentConnector3">
              <a:avLst>
                <a:gd name="adj1" fmla="val 100757"/>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a:off x="2934586" y="414670"/>
              <a:ext cx="2658139" cy="1531008"/>
            </a:xfrm>
            <a:prstGeom prst="bentConnector3">
              <a:avLst>
                <a:gd name="adj1" fmla="val 99599"/>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 Box 97"/>
            <p:cNvSpPr txBox="1"/>
            <p:nvPr/>
          </p:nvSpPr>
          <p:spPr>
            <a:xfrm>
              <a:off x="3040911" y="0"/>
              <a:ext cx="1264920" cy="393331"/>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IN" dirty="0">
                  <a:effectLst/>
                  <a:ea typeface="Calibri"/>
                  <a:cs typeface="Shruti"/>
                </a:rPr>
                <a:t>Invalid Card</a:t>
              </a:r>
              <a:endParaRPr lang="en-IN" sz="1400" dirty="0">
                <a:effectLst/>
                <a:ea typeface="Calibri"/>
                <a:cs typeface="Shruti"/>
              </a:endParaRPr>
            </a:p>
          </p:txBody>
        </p:sp>
        <p:sp>
          <p:nvSpPr>
            <p:cNvPr id="26" name="Text Box 98"/>
            <p:cNvSpPr txBox="1"/>
            <p:nvPr/>
          </p:nvSpPr>
          <p:spPr>
            <a:xfrm>
              <a:off x="3040911" y="1073889"/>
              <a:ext cx="1264920" cy="361507"/>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IN" dirty="0">
                  <a:effectLst/>
                  <a:ea typeface="Calibri"/>
                  <a:cs typeface="Shruti"/>
                </a:rPr>
                <a:t>Invalid Pin</a:t>
              </a:r>
              <a:endParaRPr lang="en-IN" sz="1400" dirty="0">
                <a:effectLst/>
                <a:ea typeface="Calibri"/>
                <a:cs typeface="Shruti"/>
              </a:endParaRPr>
            </a:p>
          </p:txBody>
        </p:sp>
        <p:sp>
          <p:nvSpPr>
            <p:cNvPr id="27" name="Text Box 99"/>
            <p:cNvSpPr txBox="1"/>
            <p:nvPr/>
          </p:nvSpPr>
          <p:spPr>
            <a:xfrm>
              <a:off x="3136605" y="2828261"/>
              <a:ext cx="1264920" cy="542183"/>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IN" dirty="0">
                  <a:effectLst/>
                  <a:ea typeface="Calibri"/>
                  <a:cs typeface="Shruti"/>
                </a:rPr>
                <a:t>Cancel transaction</a:t>
              </a:r>
              <a:endParaRPr lang="en-IN" sz="1400" dirty="0">
                <a:effectLst/>
                <a:ea typeface="Calibri"/>
                <a:cs typeface="Shruti"/>
              </a:endParaRPr>
            </a:p>
          </p:txBody>
        </p:sp>
        <p:sp>
          <p:nvSpPr>
            <p:cNvPr id="28" name="Text Box 100"/>
            <p:cNvSpPr txBox="1"/>
            <p:nvPr/>
          </p:nvSpPr>
          <p:spPr>
            <a:xfrm>
              <a:off x="776177" y="1881963"/>
              <a:ext cx="1382233" cy="382772"/>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IN" dirty="0">
                  <a:effectLst/>
                  <a:ea typeface="Calibri"/>
                  <a:cs typeface="Shruti"/>
                </a:rPr>
                <a:t>Getting valid pin</a:t>
              </a:r>
              <a:endParaRPr lang="en-IN" sz="1400" dirty="0">
                <a:effectLst/>
                <a:ea typeface="Calibri"/>
                <a:cs typeface="Shruti"/>
              </a:endParaRPr>
            </a:p>
          </p:txBody>
        </p:sp>
        <p:sp>
          <p:nvSpPr>
            <p:cNvPr id="29" name="Text Box 103"/>
            <p:cNvSpPr txBox="1"/>
            <p:nvPr/>
          </p:nvSpPr>
          <p:spPr>
            <a:xfrm>
              <a:off x="2158409" y="3498112"/>
              <a:ext cx="1264920" cy="54165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IN" dirty="0">
                  <a:effectLst/>
                  <a:ea typeface="Calibri"/>
                  <a:cs typeface="Shruti"/>
                </a:rPr>
                <a:t>Transaction chosen</a:t>
              </a:r>
              <a:endParaRPr lang="en-IN" sz="1400" dirty="0">
                <a:effectLst/>
                <a:ea typeface="Calibri"/>
                <a:cs typeface="Shruti"/>
              </a:endParaRPr>
            </a:p>
          </p:txBody>
        </p:sp>
        <p:sp>
          <p:nvSpPr>
            <p:cNvPr id="30" name="Text Box 104"/>
            <p:cNvSpPr txBox="1"/>
            <p:nvPr/>
          </p:nvSpPr>
          <p:spPr>
            <a:xfrm>
              <a:off x="1084521" y="3604437"/>
              <a:ext cx="1052623" cy="54165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IN" dirty="0">
                  <a:effectLst/>
                  <a:ea typeface="Calibri"/>
                  <a:cs typeface="Shruti"/>
                </a:rPr>
                <a:t>Another transaction</a:t>
              </a:r>
              <a:endParaRPr lang="en-IN" sz="1400" dirty="0">
                <a:effectLst/>
                <a:ea typeface="Calibri"/>
                <a:cs typeface="Shruti"/>
              </a:endParaRPr>
            </a:p>
          </p:txBody>
        </p:sp>
        <p:sp>
          <p:nvSpPr>
            <p:cNvPr id="31" name="Text Box 105"/>
            <p:cNvSpPr txBox="1"/>
            <p:nvPr/>
          </p:nvSpPr>
          <p:spPr>
            <a:xfrm>
              <a:off x="5475767" y="3359889"/>
              <a:ext cx="1031358" cy="54165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IN" dirty="0">
                  <a:effectLst/>
                  <a:ea typeface="Calibri"/>
                  <a:cs typeface="Shruti"/>
                </a:rPr>
                <a:t>Finished transaction</a:t>
              </a:r>
              <a:endParaRPr lang="en-IN" sz="1400" dirty="0">
                <a:effectLst/>
                <a:ea typeface="Calibri"/>
                <a:cs typeface="Shruti"/>
              </a:endParaRPr>
            </a:p>
          </p:txBody>
        </p:sp>
      </p:grpSp>
    </p:spTree>
    <p:extLst>
      <p:ext uri="{BB962C8B-B14F-4D97-AF65-F5344CB8AC3E}">
        <p14:creationId xmlns:p14="http://schemas.microsoft.com/office/powerpoint/2010/main" val="32906663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91" y="-90264"/>
            <a:ext cx="12961622" cy="1143000"/>
          </a:xfrm>
        </p:spPr>
        <p:txBody>
          <a:bodyPr/>
          <a:lstStyle/>
          <a:p>
            <a:pPr algn="just"/>
            <a:r>
              <a:rPr lang="en-IN" b="1" dirty="0" smtClean="0"/>
              <a:t>5.12 White Box Testing</a:t>
            </a:r>
            <a:endParaRPr lang="en-IN" b="1" dirty="0"/>
          </a:p>
        </p:txBody>
      </p:sp>
      <p:sp>
        <p:nvSpPr>
          <p:cNvPr id="3" name="Content Placeholder 2"/>
          <p:cNvSpPr>
            <a:spLocks noGrp="1"/>
          </p:cNvSpPr>
          <p:nvPr>
            <p:ph idx="1"/>
          </p:nvPr>
        </p:nvSpPr>
        <p:spPr>
          <a:xfrm>
            <a:off x="288136" y="980728"/>
            <a:ext cx="13825532" cy="5760640"/>
          </a:xfrm>
        </p:spPr>
        <p:txBody>
          <a:bodyPr>
            <a:normAutofit/>
          </a:bodyPr>
          <a:lstStyle/>
          <a:p>
            <a:pPr algn="just"/>
            <a:r>
              <a:rPr lang="en-IN" sz="2800" dirty="0" smtClean="0"/>
              <a:t>The white box testing is a testing method which is based on close examination of procedural details. Hence it is called as </a:t>
            </a:r>
            <a:r>
              <a:rPr lang="en-IN" sz="2800" b="1" dirty="0" smtClean="0"/>
              <a:t>glass box testing</a:t>
            </a:r>
            <a:r>
              <a:rPr lang="en-IN" sz="2800" dirty="0" smtClean="0"/>
              <a:t>.</a:t>
            </a:r>
          </a:p>
          <a:p>
            <a:pPr algn="just"/>
            <a:r>
              <a:rPr lang="en-IN" sz="2800" dirty="0" smtClean="0"/>
              <a:t>In white box testing the test cases are derived for</a:t>
            </a:r>
          </a:p>
          <a:p>
            <a:pPr marL="971550" lvl="1" indent="-514350" algn="just">
              <a:buFont typeface="+mj-lt"/>
              <a:buAutoNum type="romanLcPeriod"/>
            </a:pPr>
            <a:r>
              <a:rPr lang="en-IN" sz="2400" dirty="0" smtClean="0"/>
              <a:t>Examining all the independent paths within module.</a:t>
            </a:r>
          </a:p>
          <a:p>
            <a:pPr marL="971550" lvl="1" indent="-514350" algn="just">
              <a:buFont typeface="+mj-lt"/>
              <a:buAutoNum type="romanLcPeriod"/>
            </a:pPr>
            <a:r>
              <a:rPr lang="en-IN" sz="2400" dirty="0" smtClean="0"/>
              <a:t>Exercising all the logical paths within module.</a:t>
            </a:r>
          </a:p>
          <a:p>
            <a:pPr marL="971550" lvl="1" indent="-514350" algn="just">
              <a:buFont typeface="+mj-lt"/>
              <a:buAutoNum type="romanLcPeriod"/>
            </a:pPr>
            <a:r>
              <a:rPr lang="en-IN" sz="2400" dirty="0" smtClean="0"/>
              <a:t>Executing all the loops within their boundaries and within operational bounds.</a:t>
            </a:r>
          </a:p>
          <a:p>
            <a:pPr marL="971550" lvl="1" indent="-514350" algn="just">
              <a:buFont typeface="+mj-lt"/>
              <a:buAutoNum type="romanLcPeriod"/>
            </a:pPr>
            <a:r>
              <a:rPr lang="en-IN" sz="2400" dirty="0" smtClean="0"/>
              <a:t>Exercising internal data structures to ensure their validity.</a:t>
            </a:r>
          </a:p>
          <a:p>
            <a:pPr marL="360000" indent="-360000" algn="just"/>
            <a:r>
              <a:rPr lang="en-IN" sz="2800" b="1" dirty="0" smtClean="0"/>
              <a:t>Why to perform white box testing?</a:t>
            </a:r>
          </a:p>
          <a:p>
            <a:pPr marL="360000" indent="-360000" algn="just"/>
            <a:r>
              <a:rPr lang="en-IN" sz="2800" dirty="0" smtClean="0"/>
              <a:t>There are three main objectives behind performing the white box testing.</a:t>
            </a:r>
            <a:endParaRPr lang="en-IN" dirty="0" smtClean="0"/>
          </a:p>
        </p:txBody>
      </p:sp>
    </p:spTree>
    <p:extLst>
      <p:ext uri="{BB962C8B-B14F-4D97-AF65-F5344CB8AC3E}">
        <p14:creationId xmlns:p14="http://schemas.microsoft.com/office/powerpoint/2010/main" val="731753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91" y="-99392"/>
            <a:ext cx="12961622" cy="1143000"/>
          </a:xfrm>
        </p:spPr>
        <p:txBody>
          <a:bodyPr/>
          <a:lstStyle/>
          <a:p>
            <a:pPr algn="just"/>
            <a:r>
              <a:rPr lang="en-IN" b="1" dirty="0" smtClean="0"/>
              <a:t>5.1.1 Testing Objectives</a:t>
            </a:r>
            <a:endParaRPr lang="en-IN" b="1" dirty="0"/>
          </a:p>
        </p:txBody>
      </p:sp>
      <p:sp>
        <p:nvSpPr>
          <p:cNvPr id="3" name="Content Placeholder 2"/>
          <p:cNvSpPr>
            <a:spLocks noGrp="1"/>
          </p:cNvSpPr>
          <p:nvPr>
            <p:ph idx="1"/>
          </p:nvPr>
        </p:nvSpPr>
        <p:spPr>
          <a:xfrm>
            <a:off x="288136" y="908720"/>
            <a:ext cx="13825532" cy="5907715"/>
          </a:xfrm>
        </p:spPr>
        <p:txBody>
          <a:bodyPr>
            <a:normAutofit/>
          </a:bodyPr>
          <a:lstStyle/>
          <a:p>
            <a:pPr algn="just"/>
            <a:r>
              <a:rPr lang="en-IN" sz="2800" dirty="0" smtClean="0"/>
              <a:t>According to </a:t>
            </a:r>
            <a:r>
              <a:rPr lang="en-IN" sz="2800" b="1" dirty="0" smtClean="0"/>
              <a:t>Glen Myers, </a:t>
            </a:r>
            <a:r>
              <a:rPr lang="en-IN" sz="2800" dirty="0" smtClean="0"/>
              <a:t>the testing objectives are</a:t>
            </a:r>
          </a:p>
          <a:p>
            <a:pPr marL="857250" lvl="1" indent="-457200" algn="just">
              <a:buFont typeface="+mj-lt"/>
              <a:buAutoNum type="arabicPeriod"/>
            </a:pPr>
            <a:r>
              <a:rPr lang="en-IN" sz="2400" dirty="0" smtClean="0"/>
              <a:t>Testing is a process of executing a program with the intend of finding an error.</a:t>
            </a:r>
          </a:p>
          <a:p>
            <a:pPr marL="857250" lvl="1" indent="-457200" algn="just">
              <a:buFont typeface="+mj-lt"/>
              <a:buAutoNum type="arabicPeriod"/>
            </a:pPr>
            <a:r>
              <a:rPr lang="en-IN" sz="2400" dirty="0" smtClean="0"/>
              <a:t>A good test case is one that has high probability of finding an undiscovered error.</a:t>
            </a:r>
          </a:p>
          <a:p>
            <a:pPr marL="857250" lvl="1" indent="-457200" algn="just">
              <a:buFont typeface="+mj-lt"/>
              <a:buAutoNum type="arabicPeriod"/>
            </a:pPr>
            <a:r>
              <a:rPr lang="en-IN" sz="2400" dirty="0" smtClean="0"/>
              <a:t>A successful test is one that uncovers an as-yet undiscovered error.</a:t>
            </a:r>
          </a:p>
          <a:p>
            <a:pPr algn="just"/>
            <a:r>
              <a:rPr lang="en-IN" sz="2800" dirty="0"/>
              <a:t>The </a:t>
            </a:r>
            <a:r>
              <a:rPr lang="en-IN" sz="2800" dirty="0" smtClean="0"/>
              <a:t>major testing objective is to design tests that systematically uncover types of errors with minimum time and effort.</a:t>
            </a:r>
            <a:endParaRPr lang="en-IN" sz="2800" dirty="0"/>
          </a:p>
          <a:p>
            <a:pPr algn="just"/>
            <a:endParaRPr lang="en-IN" sz="2400" dirty="0" smtClean="0"/>
          </a:p>
        </p:txBody>
      </p:sp>
    </p:spTree>
    <p:extLst>
      <p:ext uri="{BB962C8B-B14F-4D97-AF65-F5344CB8AC3E}">
        <p14:creationId xmlns:p14="http://schemas.microsoft.com/office/powerpoint/2010/main" val="31087938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8136" y="188640"/>
            <a:ext cx="13825532" cy="6552728"/>
          </a:xfrm>
        </p:spPr>
        <p:txBody>
          <a:bodyPr>
            <a:normAutofit/>
          </a:bodyPr>
          <a:lstStyle/>
          <a:p>
            <a:pPr marL="360000" indent="-360000" algn="just"/>
            <a:r>
              <a:rPr lang="en-IN" sz="2800" b="1" dirty="0" smtClean="0"/>
              <a:t>Why to perform white box testing?</a:t>
            </a:r>
          </a:p>
          <a:p>
            <a:pPr marL="360000" indent="-360000" algn="just"/>
            <a:r>
              <a:rPr lang="en-IN" sz="2800" dirty="0" smtClean="0"/>
              <a:t>There are three main objectives behind performing the white box testing.</a:t>
            </a:r>
          </a:p>
          <a:p>
            <a:pPr marL="971550" lvl="1" indent="-571500" algn="just">
              <a:buFont typeface="+mj-lt"/>
              <a:buAutoNum type="romanLcPeriod"/>
            </a:pPr>
            <a:r>
              <a:rPr lang="en-IN" dirty="0" smtClean="0"/>
              <a:t>Programmers may have some incorrect assumptions while designing or implementing some functions. Due to this there are chances of having logical errors in the program. To detect and correct such logical errors procedural details need to be examined.</a:t>
            </a:r>
          </a:p>
          <a:p>
            <a:pPr marL="971550" lvl="1" indent="-571500" algn="just">
              <a:buFont typeface="+mj-lt"/>
              <a:buAutoNum type="romanLcPeriod"/>
            </a:pPr>
            <a:r>
              <a:rPr lang="en-IN" dirty="0" smtClean="0"/>
              <a:t>Certain assumptions on flow of control and data may lead programmer to make design errors. To uncover the errors on logical path, white box testing is must.</a:t>
            </a:r>
          </a:p>
          <a:p>
            <a:pPr marL="971550" lvl="1" indent="-571500" algn="just">
              <a:buFont typeface="+mj-lt"/>
              <a:buAutoNum type="romanLcPeriod"/>
            </a:pPr>
            <a:r>
              <a:rPr lang="en-IN" dirty="0" smtClean="0"/>
              <a:t>There may be certain typographical errors that remain undetected even after syntax &amp; type checking mechanisms. Such errors can be uncovered during white box testing.</a:t>
            </a:r>
          </a:p>
          <a:p>
            <a:pPr marL="360000" indent="-360000" algn="just"/>
            <a:r>
              <a:rPr lang="en-IN" sz="2800" dirty="0" smtClean="0"/>
              <a:t>The </a:t>
            </a:r>
            <a:r>
              <a:rPr lang="en-IN" sz="2800" b="1" dirty="0" smtClean="0"/>
              <a:t>structural testing </a:t>
            </a:r>
            <a:r>
              <a:rPr lang="en-IN" sz="2800" dirty="0" smtClean="0"/>
              <a:t>is called white box testing.</a:t>
            </a:r>
            <a:r>
              <a:rPr lang="en-IN" dirty="0" smtClean="0"/>
              <a:t> </a:t>
            </a:r>
          </a:p>
          <a:p>
            <a:pPr marL="360000" indent="-360000" algn="just"/>
            <a:r>
              <a:rPr lang="en-IN" sz="2800" dirty="0" smtClean="0"/>
              <a:t>In structural testing the derivation of all the test cases is according to program structure. Hence knowledge of program is used to identify the additional test cases.</a:t>
            </a:r>
          </a:p>
          <a:p>
            <a:pPr marL="360000" indent="-360000" algn="just"/>
            <a:r>
              <a:rPr lang="en-IN" sz="2800" dirty="0" smtClean="0"/>
              <a:t>Objective of structural testing is to exercise all program statement.</a:t>
            </a:r>
          </a:p>
        </p:txBody>
      </p:sp>
    </p:spTree>
    <p:extLst>
      <p:ext uri="{BB962C8B-B14F-4D97-AF65-F5344CB8AC3E}">
        <p14:creationId xmlns:p14="http://schemas.microsoft.com/office/powerpoint/2010/main" val="19440583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91" y="-90264"/>
            <a:ext cx="12961622" cy="1143000"/>
          </a:xfrm>
        </p:spPr>
        <p:txBody>
          <a:bodyPr/>
          <a:lstStyle/>
          <a:p>
            <a:pPr algn="just"/>
            <a:r>
              <a:rPr lang="en-IN" b="1" dirty="0" smtClean="0"/>
              <a:t>5.12.1 Control Flow Based Testing</a:t>
            </a:r>
            <a:endParaRPr lang="en-IN" b="1" dirty="0"/>
          </a:p>
        </p:txBody>
      </p:sp>
      <p:sp>
        <p:nvSpPr>
          <p:cNvPr id="3" name="Content Placeholder 2"/>
          <p:cNvSpPr>
            <a:spLocks noGrp="1"/>
          </p:cNvSpPr>
          <p:nvPr>
            <p:ph idx="1"/>
          </p:nvPr>
        </p:nvSpPr>
        <p:spPr>
          <a:xfrm>
            <a:off x="288136" y="980728"/>
            <a:ext cx="13825532" cy="5760640"/>
          </a:xfrm>
        </p:spPr>
        <p:txBody>
          <a:bodyPr>
            <a:normAutofit/>
          </a:bodyPr>
          <a:lstStyle/>
          <a:p>
            <a:pPr algn="just"/>
            <a:r>
              <a:rPr lang="en-IN" sz="2800" b="1" dirty="0" smtClean="0"/>
              <a:t>Path testing </a:t>
            </a:r>
            <a:r>
              <a:rPr lang="en-IN" sz="2800" dirty="0" smtClean="0"/>
              <a:t>is a structural testing strategy. This method is intended to exercise every independent execution path of a program at least once.</a:t>
            </a:r>
          </a:p>
          <a:p>
            <a:pPr algn="just"/>
            <a:r>
              <a:rPr lang="en-IN" sz="2800" dirty="0" smtClean="0"/>
              <a:t>Following are the steps that are carried out while performing path testing.</a:t>
            </a:r>
          </a:p>
          <a:p>
            <a:pPr algn="just"/>
            <a:r>
              <a:rPr lang="en-IN" sz="2800" b="1" dirty="0" smtClean="0"/>
              <a:t>Step 1: </a:t>
            </a:r>
            <a:r>
              <a:rPr lang="en-IN" sz="2800" dirty="0" smtClean="0"/>
              <a:t>Design the flow graph for the program or a component.</a:t>
            </a:r>
          </a:p>
          <a:p>
            <a:pPr algn="just"/>
            <a:r>
              <a:rPr lang="en-IN" sz="2800" b="1" dirty="0"/>
              <a:t>Step </a:t>
            </a:r>
            <a:r>
              <a:rPr lang="en-IN" sz="2800" b="1" dirty="0" smtClean="0"/>
              <a:t>2: </a:t>
            </a:r>
            <a:r>
              <a:rPr lang="en-IN" sz="2800" dirty="0" smtClean="0"/>
              <a:t>Calculate the </a:t>
            </a:r>
            <a:r>
              <a:rPr lang="en-IN" sz="2800" dirty="0" err="1" smtClean="0"/>
              <a:t>cyclomatic</a:t>
            </a:r>
            <a:r>
              <a:rPr lang="en-IN" sz="2800" dirty="0" smtClean="0"/>
              <a:t> complexity.</a:t>
            </a:r>
            <a:endParaRPr lang="en-IN" sz="2800" b="1" dirty="0"/>
          </a:p>
          <a:p>
            <a:pPr algn="just"/>
            <a:r>
              <a:rPr lang="en-IN" sz="2800" b="1" dirty="0"/>
              <a:t>Step </a:t>
            </a:r>
            <a:r>
              <a:rPr lang="en-IN" sz="2800" b="1" dirty="0" smtClean="0"/>
              <a:t>3: </a:t>
            </a:r>
            <a:r>
              <a:rPr lang="en-IN" sz="2800" dirty="0" smtClean="0"/>
              <a:t>Generate test cases for these paths.</a:t>
            </a:r>
            <a:endParaRPr lang="en-IN" sz="2800" b="1" dirty="0"/>
          </a:p>
          <a:p>
            <a:pPr algn="just"/>
            <a:endParaRPr lang="en-IN" b="1" dirty="0" smtClean="0"/>
          </a:p>
          <a:p>
            <a:pPr algn="just"/>
            <a:endParaRPr lang="en-IN" b="1" dirty="0" smtClean="0"/>
          </a:p>
        </p:txBody>
      </p:sp>
    </p:spTree>
    <p:extLst>
      <p:ext uri="{BB962C8B-B14F-4D97-AF65-F5344CB8AC3E}">
        <p14:creationId xmlns:p14="http://schemas.microsoft.com/office/powerpoint/2010/main" val="21761218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8136" y="188640"/>
            <a:ext cx="13825532" cy="6552728"/>
          </a:xfrm>
        </p:spPr>
        <p:txBody>
          <a:bodyPr>
            <a:normAutofit/>
          </a:bodyPr>
          <a:lstStyle/>
          <a:p>
            <a:pPr marL="360000" indent="-360000" algn="just"/>
            <a:r>
              <a:rPr lang="en-IN" sz="2800" b="1" dirty="0" smtClean="0"/>
              <a:t>Step 1: Design the flow graph for the program or a component</a:t>
            </a:r>
          </a:p>
          <a:p>
            <a:pPr marL="360000" indent="-360000" algn="just"/>
            <a:r>
              <a:rPr lang="en-IN" sz="2800" dirty="0" smtClean="0"/>
              <a:t>Flow graph is a graphical representation of logical control flow of the program.</a:t>
            </a:r>
          </a:p>
          <a:p>
            <a:pPr marL="360000" indent="-360000" algn="just"/>
            <a:r>
              <a:rPr lang="en-IN" sz="2800" dirty="0" smtClean="0"/>
              <a:t>Such a graph consists of circle called </a:t>
            </a:r>
            <a:r>
              <a:rPr lang="en-IN" sz="2800" b="1" i="1" dirty="0" smtClean="0"/>
              <a:t>flow graph node </a:t>
            </a:r>
            <a:r>
              <a:rPr lang="en-IN" sz="2800" dirty="0" smtClean="0"/>
              <a:t>which basically represents one or more procedural statements, and arrow called </a:t>
            </a:r>
            <a:r>
              <a:rPr lang="en-IN" sz="2800" b="1" dirty="0" smtClean="0"/>
              <a:t>edges </a:t>
            </a:r>
            <a:r>
              <a:rPr lang="en-IN" sz="2800" dirty="0" smtClean="0"/>
              <a:t>or </a:t>
            </a:r>
            <a:r>
              <a:rPr lang="en-IN" sz="2800" b="1" dirty="0" smtClean="0"/>
              <a:t>links </a:t>
            </a:r>
            <a:r>
              <a:rPr lang="en-IN" sz="2800" dirty="0" smtClean="0"/>
              <a:t>which basically represent control flow. In this flow graph the areas bounded by nodes and edges are called </a:t>
            </a:r>
            <a:r>
              <a:rPr lang="en-IN" sz="2800" b="1" dirty="0" smtClean="0"/>
              <a:t>regions</a:t>
            </a:r>
            <a:r>
              <a:rPr lang="en-IN" sz="2800" dirty="0" smtClean="0"/>
              <a:t>.</a:t>
            </a:r>
          </a:p>
          <a:p>
            <a:pPr marL="360000" indent="-360000" algn="just"/>
            <a:r>
              <a:rPr lang="en-IN" sz="2800" dirty="0" smtClean="0"/>
              <a:t>Various notations used in flow graph are. </a:t>
            </a:r>
          </a:p>
        </p:txBody>
      </p:sp>
      <p:grpSp>
        <p:nvGrpSpPr>
          <p:cNvPr id="7" name="Group 6"/>
          <p:cNvGrpSpPr/>
          <p:nvPr/>
        </p:nvGrpSpPr>
        <p:grpSpPr>
          <a:xfrm>
            <a:off x="1584276" y="3212976"/>
            <a:ext cx="360040" cy="1440160"/>
            <a:chOff x="1584276" y="3212976"/>
            <a:chExt cx="360040" cy="1440160"/>
          </a:xfrm>
        </p:grpSpPr>
        <p:sp>
          <p:nvSpPr>
            <p:cNvPr id="2" name="Oval 1"/>
            <p:cNvSpPr/>
            <p:nvPr/>
          </p:nvSpPr>
          <p:spPr>
            <a:xfrm>
              <a:off x="1584276" y="3212976"/>
              <a:ext cx="360040" cy="5040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Oval 3"/>
            <p:cNvSpPr/>
            <p:nvPr/>
          </p:nvSpPr>
          <p:spPr>
            <a:xfrm>
              <a:off x="1584276" y="4149080"/>
              <a:ext cx="360040" cy="5040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Arrow Connector 5"/>
            <p:cNvCxnSpPr>
              <a:stCxn id="2" idx="4"/>
              <a:endCxn id="4" idx="0"/>
            </p:cNvCxnSpPr>
            <p:nvPr/>
          </p:nvCxnSpPr>
          <p:spPr>
            <a:xfrm>
              <a:off x="1764296" y="3717032"/>
              <a:ext cx="0" cy="43204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33" name="Group 32"/>
          <p:cNvGrpSpPr/>
          <p:nvPr/>
        </p:nvGrpSpPr>
        <p:grpSpPr>
          <a:xfrm>
            <a:off x="3240460" y="3212976"/>
            <a:ext cx="1440160" cy="1728192"/>
            <a:chOff x="3240460" y="3212976"/>
            <a:chExt cx="1440160" cy="1728192"/>
          </a:xfrm>
        </p:grpSpPr>
        <p:sp>
          <p:nvSpPr>
            <p:cNvPr id="8" name="Oval 7"/>
            <p:cNvSpPr/>
            <p:nvPr/>
          </p:nvSpPr>
          <p:spPr>
            <a:xfrm>
              <a:off x="3744516" y="3212976"/>
              <a:ext cx="360040" cy="5040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p:cNvSpPr/>
            <p:nvPr/>
          </p:nvSpPr>
          <p:spPr>
            <a:xfrm>
              <a:off x="3240460" y="3933056"/>
              <a:ext cx="360040" cy="5040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p:nvPr/>
          </p:nvSpPr>
          <p:spPr>
            <a:xfrm>
              <a:off x="4320580" y="3897052"/>
              <a:ext cx="360040" cy="5040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p:cNvSpPr/>
            <p:nvPr/>
          </p:nvSpPr>
          <p:spPr>
            <a:xfrm>
              <a:off x="3744516" y="4437112"/>
              <a:ext cx="360040" cy="5040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Arrow Connector 14"/>
            <p:cNvCxnSpPr>
              <a:stCxn id="8" idx="2"/>
              <a:endCxn id="9" idx="0"/>
            </p:cNvCxnSpPr>
            <p:nvPr/>
          </p:nvCxnSpPr>
          <p:spPr>
            <a:xfrm flipH="1">
              <a:off x="3420480" y="3465004"/>
              <a:ext cx="324036" cy="46805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6"/>
              <a:endCxn id="10" idx="0"/>
            </p:cNvCxnSpPr>
            <p:nvPr/>
          </p:nvCxnSpPr>
          <p:spPr>
            <a:xfrm>
              <a:off x="4104556" y="3465004"/>
              <a:ext cx="396044" cy="43204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9" idx="4"/>
              <a:endCxn id="11" idx="2"/>
            </p:cNvCxnSpPr>
            <p:nvPr/>
          </p:nvCxnSpPr>
          <p:spPr>
            <a:xfrm>
              <a:off x="3420480" y="4437112"/>
              <a:ext cx="324036" cy="25202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4"/>
              <a:endCxn id="11" idx="6"/>
            </p:cNvCxnSpPr>
            <p:nvPr/>
          </p:nvCxnSpPr>
          <p:spPr>
            <a:xfrm flipH="1">
              <a:off x="4104556" y="4401108"/>
              <a:ext cx="396044" cy="28803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9004556" y="3356992"/>
            <a:ext cx="3308912" cy="1728192"/>
            <a:chOff x="9004556" y="3356992"/>
            <a:chExt cx="3308912" cy="1728192"/>
          </a:xfrm>
        </p:grpSpPr>
        <p:grpSp>
          <p:nvGrpSpPr>
            <p:cNvPr id="34" name="Group 33"/>
            <p:cNvGrpSpPr/>
            <p:nvPr/>
          </p:nvGrpSpPr>
          <p:grpSpPr>
            <a:xfrm>
              <a:off x="9004556" y="3356992"/>
              <a:ext cx="1440160" cy="1728192"/>
              <a:chOff x="3240460" y="3212976"/>
              <a:chExt cx="1440160" cy="1728192"/>
            </a:xfrm>
          </p:grpSpPr>
          <p:sp>
            <p:nvSpPr>
              <p:cNvPr id="35" name="Oval 34"/>
              <p:cNvSpPr/>
              <p:nvPr/>
            </p:nvSpPr>
            <p:spPr>
              <a:xfrm>
                <a:off x="3744516" y="3212976"/>
                <a:ext cx="360040" cy="5040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Oval 35"/>
              <p:cNvSpPr/>
              <p:nvPr/>
            </p:nvSpPr>
            <p:spPr>
              <a:xfrm>
                <a:off x="3240460" y="3933056"/>
                <a:ext cx="360040" cy="5040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Oval 36"/>
              <p:cNvSpPr/>
              <p:nvPr/>
            </p:nvSpPr>
            <p:spPr>
              <a:xfrm>
                <a:off x="4320580" y="3897052"/>
                <a:ext cx="360040" cy="5040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Oval 37"/>
              <p:cNvSpPr/>
              <p:nvPr/>
            </p:nvSpPr>
            <p:spPr>
              <a:xfrm>
                <a:off x="3744516" y="4437112"/>
                <a:ext cx="360040" cy="5040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9" name="Straight Arrow Connector 38"/>
              <p:cNvCxnSpPr>
                <a:stCxn id="35" idx="2"/>
                <a:endCxn id="36" idx="0"/>
              </p:cNvCxnSpPr>
              <p:nvPr/>
            </p:nvCxnSpPr>
            <p:spPr>
              <a:xfrm flipH="1">
                <a:off x="3420480" y="3465004"/>
                <a:ext cx="324036" cy="46805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5" idx="6"/>
                <a:endCxn id="37" idx="0"/>
              </p:cNvCxnSpPr>
              <p:nvPr/>
            </p:nvCxnSpPr>
            <p:spPr>
              <a:xfrm>
                <a:off x="4104556" y="3465004"/>
                <a:ext cx="396044" cy="43204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6" idx="4"/>
                <a:endCxn id="38" idx="2"/>
              </p:cNvCxnSpPr>
              <p:nvPr/>
            </p:nvCxnSpPr>
            <p:spPr>
              <a:xfrm>
                <a:off x="3420480" y="4437112"/>
                <a:ext cx="324036" cy="25202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7" idx="4"/>
                <a:endCxn id="38" idx="6"/>
              </p:cNvCxnSpPr>
              <p:nvPr/>
            </p:nvCxnSpPr>
            <p:spPr>
              <a:xfrm flipH="1">
                <a:off x="4104556" y="4401108"/>
                <a:ext cx="396044" cy="28803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43" name="Oval 42"/>
            <p:cNvSpPr/>
            <p:nvPr/>
          </p:nvSpPr>
          <p:spPr>
            <a:xfrm>
              <a:off x="11953428" y="4149080"/>
              <a:ext cx="360040" cy="5040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4" name="Straight Arrow Connector 43"/>
            <p:cNvCxnSpPr>
              <a:endCxn id="43" idx="1"/>
            </p:cNvCxnSpPr>
            <p:nvPr/>
          </p:nvCxnSpPr>
          <p:spPr>
            <a:xfrm>
              <a:off x="9835596" y="3454444"/>
              <a:ext cx="2170559" cy="76845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43" idx="3"/>
            </p:cNvCxnSpPr>
            <p:nvPr/>
          </p:nvCxnSpPr>
          <p:spPr>
            <a:xfrm flipV="1">
              <a:off x="9855052" y="4579319"/>
              <a:ext cx="2151103" cy="36184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63" name="Group 62"/>
          <p:cNvGrpSpPr/>
          <p:nvPr/>
        </p:nvGrpSpPr>
        <p:grpSpPr>
          <a:xfrm>
            <a:off x="6048772" y="3166412"/>
            <a:ext cx="372740" cy="2062788"/>
            <a:chOff x="6048772" y="3166412"/>
            <a:chExt cx="372740" cy="2062788"/>
          </a:xfrm>
        </p:grpSpPr>
        <p:sp>
          <p:nvSpPr>
            <p:cNvPr id="12" name="Oval 11"/>
            <p:cNvSpPr/>
            <p:nvPr/>
          </p:nvSpPr>
          <p:spPr>
            <a:xfrm>
              <a:off x="6048772" y="3166412"/>
              <a:ext cx="360040" cy="5040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p:cNvSpPr/>
            <p:nvPr/>
          </p:nvSpPr>
          <p:spPr>
            <a:xfrm>
              <a:off x="6048772" y="3933056"/>
              <a:ext cx="360040" cy="5040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p:cNvSpPr/>
            <p:nvPr/>
          </p:nvSpPr>
          <p:spPr>
            <a:xfrm>
              <a:off x="6048772" y="4725144"/>
              <a:ext cx="360040" cy="5040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8" name="Straight Arrow Connector 47"/>
            <p:cNvCxnSpPr>
              <a:endCxn id="13" idx="0"/>
            </p:cNvCxnSpPr>
            <p:nvPr/>
          </p:nvCxnSpPr>
          <p:spPr>
            <a:xfrm>
              <a:off x="6210790" y="3670468"/>
              <a:ext cx="18002" cy="262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Curved Connector 50"/>
            <p:cNvCxnSpPr>
              <a:stCxn id="12" idx="2"/>
              <a:endCxn id="14" idx="2"/>
            </p:cNvCxnSpPr>
            <p:nvPr/>
          </p:nvCxnSpPr>
          <p:spPr>
            <a:xfrm rot="10800000" flipV="1">
              <a:off x="6048772" y="3418440"/>
              <a:ext cx="12700" cy="1558732"/>
            </a:xfrm>
            <a:prstGeom prst="curvedConnector3">
              <a:avLst>
                <a:gd name="adj1" fmla="val 3949252"/>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Curved Connector 52"/>
            <p:cNvCxnSpPr>
              <a:stCxn id="13" idx="6"/>
              <a:endCxn id="12" idx="6"/>
            </p:cNvCxnSpPr>
            <p:nvPr/>
          </p:nvCxnSpPr>
          <p:spPr>
            <a:xfrm flipV="1">
              <a:off x="6408812" y="3418440"/>
              <a:ext cx="12700" cy="766644"/>
            </a:xfrm>
            <a:prstGeom prst="curvedConnector3">
              <a:avLst>
                <a:gd name="adj1" fmla="val 3411945"/>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57" name="TextBox 56"/>
          <p:cNvSpPr txBox="1"/>
          <p:nvPr/>
        </p:nvSpPr>
        <p:spPr>
          <a:xfrm>
            <a:off x="936204" y="5229200"/>
            <a:ext cx="1512168" cy="430887"/>
          </a:xfrm>
          <a:prstGeom prst="rect">
            <a:avLst/>
          </a:prstGeom>
          <a:noFill/>
        </p:spPr>
        <p:txBody>
          <a:bodyPr wrap="square" rtlCol="0">
            <a:spAutoFit/>
          </a:bodyPr>
          <a:lstStyle/>
          <a:p>
            <a:pPr algn="ctr"/>
            <a:r>
              <a:rPr lang="en-IN" sz="2200" dirty="0" smtClean="0"/>
              <a:t>Sequence</a:t>
            </a:r>
            <a:endParaRPr lang="en-IN" sz="2200" dirty="0"/>
          </a:p>
        </p:txBody>
      </p:sp>
      <p:sp>
        <p:nvSpPr>
          <p:cNvPr id="58" name="TextBox 57"/>
          <p:cNvSpPr txBox="1"/>
          <p:nvPr/>
        </p:nvSpPr>
        <p:spPr>
          <a:xfrm>
            <a:off x="3240460" y="5230137"/>
            <a:ext cx="1512168" cy="430887"/>
          </a:xfrm>
          <a:prstGeom prst="rect">
            <a:avLst/>
          </a:prstGeom>
          <a:noFill/>
        </p:spPr>
        <p:txBody>
          <a:bodyPr wrap="square" rtlCol="0">
            <a:spAutoFit/>
          </a:bodyPr>
          <a:lstStyle/>
          <a:p>
            <a:pPr algn="ctr"/>
            <a:r>
              <a:rPr lang="en-IN" sz="2200" dirty="0" smtClean="0"/>
              <a:t>If - else</a:t>
            </a:r>
            <a:endParaRPr lang="en-IN" sz="2200" dirty="0"/>
          </a:p>
        </p:txBody>
      </p:sp>
      <p:sp>
        <p:nvSpPr>
          <p:cNvPr id="59" name="TextBox 58"/>
          <p:cNvSpPr txBox="1"/>
          <p:nvPr/>
        </p:nvSpPr>
        <p:spPr>
          <a:xfrm>
            <a:off x="5472708" y="5374377"/>
            <a:ext cx="1512168" cy="430887"/>
          </a:xfrm>
          <a:prstGeom prst="rect">
            <a:avLst/>
          </a:prstGeom>
          <a:noFill/>
        </p:spPr>
        <p:txBody>
          <a:bodyPr wrap="square" rtlCol="0">
            <a:spAutoFit/>
          </a:bodyPr>
          <a:lstStyle/>
          <a:p>
            <a:pPr algn="ctr"/>
            <a:r>
              <a:rPr lang="en-IN" sz="2200" dirty="0" smtClean="0"/>
              <a:t>While</a:t>
            </a:r>
            <a:endParaRPr lang="en-IN" sz="2200" dirty="0"/>
          </a:p>
        </p:txBody>
      </p:sp>
      <p:sp>
        <p:nvSpPr>
          <p:cNvPr id="60" name="TextBox 59"/>
          <p:cNvSpPr txBox="1"/>
          <p:nvPr/>
        </p:nvSpPr>
        <p:spPr>
          <a:xfrm>
            <a:off x="9793188" y="5373216"/>
            <a:ext cx="1512168" cy="430887"/>
          </a:xfrm>
          <a:prstGeom prst="rect">
            <a:avLst/>
          </a:prstGeom>
          <a:noFill/>
        </p:spPr>
        <p:txBody>
          <a:bodyPr wrap="square" rtlCol="0">
            <a:spAutoFit/>
          </a:bodyPr>
          <a:lstStyle/>
          <a:p>
            <a:pPr algn="ctr"/>
            <a:r>
              <a:rPr lang="en-IN" sz="2200" dirty="0" smtClean="0"/>
              <a:t>Case</a:t>
            </a:r>
            <a:endParaRPr lang="en-IN" sz="2200" dirty="0"/>
          </a:p>
        </p:txBody>
      </p:sp>
    </p:spTree>
    <p:extLst>
      <p:ext uri="{BB962C8B-B14F-4D97-AF65-F5344CB8AC3E}">
        <p14:creationId xmlns:p14="http://schemas.microsoft.com/office/powerpoint/2010/main" val="20847102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8136" y="188640"/>
            <a:ext cx="13825532" cy="6552728"/>
          </a:xfrm>
        </p:spPr>
        <p:txBody>
          <a:bodyPr>
            <a:normAutofit fontScale="85000" lnSpcReduction="20000"/>
          </a:bodyPr>
          <a:lstStyle/>
          <a:p>
            <a:pPr marL="360000" indent="-360000" algn="just"/>
            <a:r>
              <a:rPr lang="en-IN" sz="2800" dirty="0" smtClean="0"/>
              <a:t>E.g. following program is for searching number using binary search method. Draw a flow graph for the same. (</a:t>
            </a:r>
            <a:r>
              <a:rPr lang="en-IN" sz="2800" b="1" dirty="0" smtClean="0"/>
              <a:t>Step 1</a:t>
            </a:r>
            <a:r>
              <a:rPr lang="en-IN" sz="2800" dirty="0" smtClean="0"/>
              <a:t>)</a:t>
            </a:r>
          </a:p>
          <a:p>
            <a:pPr marL="0" indent="0" algn="just">
              <a:buNone/>
            </a:pPr>
            <a:r>
              <a:rPr lang="en-IN" sz="2800" dirty="0" smtClean="0"/>
              <a:t>Void search (</a:t>
            </a:r>
            <a:r>
              <a:rPr lang="en-IN" sz="2800" dirty="0" err="1" smtClean="0"/>
              <a:t>int</a:t>
            </a:r>
            <a:r>
              <a:rPr lang="en-IN" sz="2800" dirty="0" smtClean="0"/>
              <a:t> key, </a:t>
            </a:r>
            <a:r>
              <a:rPr lang="en-IN" sz="2800" dirty="0" err="1" smtClean="0"/>
              <a:t>int</a:t>
            </a:r>
            <a:r>
              <a:rPr lang="en-IN" sz="2800" dirty="0" smtClean="0"/>
              <a:t> n, </a:t>
            </a:r>
            <a:r>
              <a:rPr lang="en-IN" sz="2800" dirty="0" err="1" smtClean="0"/>
              <a:t>int</a:t>
            </a:r>
            <a:r>
              <a:rPr lang="en-IN" sz="2800" dirty="0" smtClean="0"/>
              <a:t> a[ ])</a:t>
            </a:r>
          </a:p>
          <a:p>
            <a:pPr marL="0" indent="0" algn="just">
              <a:buNone/>
            </a:pPr>
            <a:r>
              <a:rPr lang="en-IN" sz="2800" dirty="0" smtClean="0"/>
              <a:t>{ </a:t>
            </a:r>
            <a:r>
              <a:rPr lang="en-IN" sz="2800" dirty="0" err="1" smtClean="0"/>
              <a:t>int</a:t>
            </a:r>
            <a:r>
              <a:rPr lang="en-IN" sz="2800" dirty="0" smtClean="0"/>
              <a:t> mid;</a:t>
            </a:r>
          </a:p>
          <a:p>
            <a:pPr marL="514350" indent="-514350" algn="just">
              <a:buAutoNum type="arabicParenR"/>
            </a:pPr>
            <a:r>
              <a:rPr lang="en-IN" sz="2800" dirty="0" err="1" smtClean="0"/>
              <a:t>int</a:t>
            </a:r>
            <a:r>
              <a:rPr lang="en-IN" sz="2800" dirty="0" smtClean="0"/>
              <a:t> bottom = 0;</a:t>
            </a:r>
          </a:p>
          <a:p>
            <a:pPr marL="514350" indent="-514350" algn="just">
              <a:buAutoNum type="arabicParenR"/>
            </a:pPr>
            <a:r>
              <a:rPr lang="en-IN" sz="2800" dirty="0" err="1" smtClean="0"/>
              <a:t>int</a:t>
            </a:r>
            <a:r>
              <a:rPr lang="en-IN" sz="2800" dirty="0" smtClean="0"/>
              <a:t> top = n – 1;</a:t>
            </a:r>
          </a:p>
          <a:p>
            <a:pPr marL="514350" indent="-514350" algn="just">
              <a:buAutoNum type="arabicParenR"/>
            </a:pPr>
            <a:r>
              <a:rPr lang="en-IN" sz="2800" dirty="0" smtClean="0"/>
              <a:t>while (bottom &lt;= top) {</a:t>
            </a:r>
          </a:p>
          <a:p>
            <a:pPr marL="514350" indent="-514350" algn="just">
              <a:buAutoNum type="arabicParenR"/>
            </a:pPr>
            <a:r>
              <a:rPr lang="en-IN" sz="2800" dirty="0" smtClean="0"/>
              <a:t>mid = (top + bottom)/2;</a:t>
            </a:r>
          </a:p>
          <a:p>
            <a:pPr marL="514350" indent="-514350" algn="just">
              <a:buAutoNum type="arabicParenR"/>
            </a:pPr>
            <a:r>
              <a:rPr lang="en-IN" sz="2800" dirty="0" smtClean="0"/>
              <a:t>if (a[mid] == key){</a:t>
            </a:r>
          </a:p>
          <a:p>
            <a:pPr marL="514350" indent="-514350" algn="just">
              <a:buAutoNum type="arabicParenR"/>
            </a:pPr>
            <a:r>
              <a:rPr lang="en-IN" sz="2800" dirty="0" err="1" smtClean="0"/>
              <a:t>printf</a:t>
            </a:r>
            <a:r>
              <a:rPr lang="en-IN" sz="2800" dirty="0" smtClean="0"/>
              <a:t>(“Element is present”);</a:t>
            </a:r>
          </a:p>
          <a:p>
            <a:pPr marL="514350" indent="-514350" algn="just">
              <a:buAutoNum type="arabicParenR"/>
            </a:pPr>
            <a:r>
              <a:rPr lang="en-IN" sz="2800" dirty="0" smtClean="0"/>
              <a:t>return;}</a:t>
            </a:r>
          </a:p>
          <a:p>
            <a:pPr marL="0" indent="0" algn="just">
              <a:buNone/>
            </a:pPr>
            <a:r>
              <a:rPr lang="en-IN" sz="2800" dirty="0" smtClean="0"/>
              <a:t>else{</a:t>
            </a:r>
          </a:p>
          <a:p>
            <a:pPr marL="514350" indent="-514350" algn="just">
              <a:buFont typeface="+mj-lt"/>
              <a:buAutoNum type="arabicParenR" startAt="8"/>
            </a:pPr>
            <a:r>
              <a:rPr lang="en-IN" sz="2800" dirty="0" smtClean="0"/>
              <a:t>if (a[mid] &lt; key)</a:t>
            </a:r>
          </a:p>
          <a:p>
            <a:pPr marL="514350" indent="-514350" algn="just">
              <a:buFont typeface="+mj-lt"/>
              <a:buAutoNum type="arabicParenR" startAt="8"/>
            </a:pPr>
            <a:r>
              <a:rPr lang="en-IN" sz="2800" dirty="0" smtClean="0"/>
              <a:t>bottom = mid + 1;</a:t>
            </a:r>
          </a:p>
          <a:p>
            <a:pPr marL="0" indent="0" algn="just">
              <a:buNone/>
            </a:pPr>
            <a:r>
              <a:rPr lang="en-IN" sz="2800" dirty="0" smtClean="0"/>
              <a:t> else</a:t>
            </a:r>
          </a:p>
          <a:p>
            <a:pPr marL="514350" indent="-514350" algn="just">
              <a:buFont typeface="+mj-lt"/>
              <a:buAutoNum type="arabicParenR" startAt="10"/>
            </a:pPr>
            <a:r>
              <a:rPr lang="en-IN" sz="2800" dirty="0" smtClean="0"/>
              <a:t>top = mid – 1;</a:t>
            </a:r>
          </a:p>
          <a:p>
            <a:pPr marL="0" indent="0" algn="just">
              <a:buNone/>
            </a:pPr>
            <a:r>
              <a:rPr lang="en-IN" sz="2800" dirty="0" smtClean="0"/>
              <a:t>} }</a:t>
            </a:r>
          </a:p>
          <a:p>
            <a:pPr marL="514350" indent="-514350" algn="just">
              <a:buFont typeface="+mj-lt"/>
              <a:buAutoNum type="arabicParenR" startAt="11"/>
            </a:pPr>
            <a:r>
              <a:rPr lang="en-IN" sz="2800" dirty="0"/>
              <a:t>}</a:t>
            </a:r>
            <a:endParaRPr lang="en-IN" sz="2800" dirty="0" smtClean="0"/>
          </a:p>
          <a:p>
            <a:pPr marL="514350" indent="-514350" algn="just">
              <a:buAutoNum type="arabicParenR" startAt="11"/>
            </a:pPr>
            <a:endParaRPr lang="en-IN" sz="2800" dirty="0" smtClean="0"/>
          </a:p>
          <a:p>
            <a:pPr marL="360000" indent="-360000" algn="just"/>
            <a:endParaRPr lang="en-IN" sz="2800" dirty="0" smtClean="0"/>
          </a:p>
        </p:txBody>
      </p:sp>
      <p:sp>
        <p:nvSpPr>
          <p:cNvPr id="5" name="TextBox 4"/>
          <p:cNvSpPr txBox="1"/>
          <p:nvPr/>
        </p:nvSpPr>
        <p:spPr>
          <a:xfrm>
            <a:off x="9865196" y="652046"/>
            <a:ext cx="1644104" cy="461665"/>
          </a:xfrm>
          <a:prstGeom prst="rect">
            <a:avLst/>
          </a:prstGeom>
          <a:noFill/>
        </p:spPr>
        <p:txBody>
          <a:bodyPr wrap="none" rtlCol="0">
            <a:spAutoFit/>
          </a:bodyPr>
          <a:lstStyle/>
          <a:p>
            <a:r>
              <a:rPr lang="en-IN" sz="2400" b="1" dirty="0" smtClean="0"/>
              <a:t>Flow Graph</a:t>
            </a:r>
            <a:endParaRPr lang="en-IN" sz="2400" b="1" dirty="0"/>
          </a:p>
        </p:txBody>
      </p:sp>
      <p:grpSp>
        <p:nvGrpSpPr>
          <p:cNvPr id="45" name="Group 44"/>
          <p:cNvGrpSpPr/>
          <p:nvPr/>
        </p:nvGrpSpPr>
        <p:grpSpPr>
          <a:xfrm>
            <a:off x="7200906" y="1204703"/>
            <a:ext cx="6552721" cy="5491250"/>
            <a:chOff x="0" y="0"/>
            <a:chExt cx="5082718" cy="5890437"/>
          </a:xfrm>
        </p:grpSpPr>
        <p:grpSp>
          <p:nvGrpSpPr>
            <p:cNvPr id="47" name="Group 46"/>
            <p:cNvGrpSpPr/>
            <p:nvPr/>
          </p:nvGrpSpPr>
          <p:grpSpPr>
            <a:xfrm>
              <a:off x="723014" y="0"/>
              <a:ext cx="350874" cy="393404"/>
              <a:chOff x="0" y="0"/>
              <a:chExt cx="350874" cy="393404"/>
            </a:xfrm>
          </p:grpSpPr>
          <p:sp>
            <p:nvSpPr>
              <p:cNvPr id="113" name="Text Box 109"/>
              <p:cNvSpPr txBox="1"/>
              <p:nvPr/>
            </p:nvSpPr>
            <p:spPr>
              <a:xfrm>
                <a:off x="0" y="0"/>
                <a:ext cx="276358" cy="39306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IN" sz="2200" dirty="0">
                    <a:effectLst/>
                    <a:ea typeface="Calibri"/>
                    <a:cs typeface="Shruti"/>
                  </a:rPr>
                  <a:t>1</a:t>
                </a:r>
              </a:p>
            </p:txBody>
          </p:sp>
          <p:sp>
            <p:nvSpPr>
              <p:cNvPr id="114" name="Oval 113"/>
              <p:cNvSpPr/>
              <p:nvPr/>
            </p:nvSpPr>
            <p:spPr>
              <a:xfrm>
                <a:off x="0" y="0"/>
                <a:ext cx="350874" cy="3934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IN" sz="2200"/>
              </a:p>
            </p:txBody>
          </p:sp>
        </p:grpSp>
        <p:grpSp>
          <p:nvGrpSpPr>
            <p:cNvPr id="49" name="Group 48"/>
            <p:cNvGrpSpPr/>
            <p:nvPr/>
          </p:nvGrpSpPr>
          <p:grpSpPr>
            <a:xfrm>
              <a:off x="712381" y="1477926"/>
              <a:ext cx="350874" cy="393404"/>
              <a:chOff x="0" y="0"/>
              <a:chExt cx="350874" cy="393404"/>
            </a:xfrm>
          </p:grpSpPr>
          <p:sp>
            <p:nvSpPr>
              <p:cNvPr id="111" name="Text Box 115"/>
              <p:cNvSpPr txBox="1"/>
              <p:nvPr/>
            </p:nvSpPr>
            <p:spPr>
              <a:xfrm>
                <a:off x="0" y="0"/>
                <a:ext cx="276358" cy="39306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IN" sz="2200" dirty="0">
                    <a:effectLst/>
                    <a:ea typeface="Calibri"/>
                    <a:cs typeface="Shruti"/>
                  </a:rPr>
                  <a:t>3 </a:t>
                </a:r>
              </a:p>
            </p:txBody>
          </p:sp>
          <p:sp>
            <p:nvSpPr>
              <p:cNvPr id="112" name="Oval 111"/>
              <p:cNvSpPr/>
              <p:nvPr/>
            </p:nvSpPr>
            <p:spPr>
              <a:xfrm>
                <a:off x="0" y="0"/>
                <a:ext cx="350874" cy="3934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IN" sz="2200"/>
              </a:p>
            </p:txBody>
          </p:sp>
        </p:grpSp>
        <p:grpSp>
          <p:nvGrpSpPr>
            <p:cNvPr id="50" name="Group 49"/>
            <p:cNvGrpSpPr/>
            <p:nvPr/>
          </p:nvGrpSpPr>
          <p:grpSpPr>
            <a:xfrm>
              <a:off x="733646" y="2392326"/>
              <a:ext cx="350874" cy="393404"/>
              <a:chOff x="0" y="0"/>
              <a:chExt cx="350874" cy="393404"/>
            </a:xfrm>
          </p:grpSpPr>
          <p:sp>
            <p:nvSpPr>
              <p:cNvPr id="109" name="Text Box 119"/>
              <p:cNvSpPr txBox="1"/>
              <p:nvPr/>
            </p:nvSpPr>
            <p:spPr>
              <a:xfrm>
                <a:off x="0" y="0"/>
                <a:ext cx="276358" cy="39306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IN" sz="2200">
                    <a:effectLst/>
                    <a:ea typeface="Calibri"/>
                    <a:cs typeface="Shruti"/>
                  </a:rPr>
                  <a:t>4</a:t>
                </a:r>
              </a:p>
            </p:txBody>
          </p:sp>
          <p:sp>
            <p:nvSpPr>
              <p:cNvPr id="110" name="Oval 109"/>
              <p:cNvSpPr/>
              <p:nvPr/>
            </p:nvSpPr>
            <p:spPr>
              <a:xfrm>
                <a:off x="0" y="0"/>
                <a:ext cx="350874" cy="3934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IN" sz="2200"/>
              </a:p>
            </p:txBody>
          </p:sp>
        </p:grpSp>
        <p:grpSp>
          <p:nvGrpSpPr>
            <p:cNvPr id="52" name="Group 51"/>
            <p:cNvGrpSpPr/>
            <p:nvPr/>
          </p:nvGrpSpPr>
          <p:grpSpPr>
            <a:xfrm>
              <a:off x="733646" y="3147237"/>
              <a:ext cx="350874" cy="393404"/>
              <a:chOff x="0" y="0"/>
              <a:chExt cx="350874" cy="393404"/>
            </a:xfrm>
          </p:grpSpPr>
          <p:sp>
            <p:nvSpPr>
              <p:cNvPr id="107" name="Text Box 122"/>
              <p:cNvSpPr txBox="1"/>
              <p:nvPr/>
            </p:nvSpPr>
            <p:spPr>
              <a:xfrm>
                <a:off x="0" y="0"/>
                <a:ext cx="276358" cy="39306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IN" sz="2200">
                    <a:effectLst/>
                    <a:ea typeface="Calibri"/>
                    <a:cs typeface="Shruti"/>
                  </a:rPr>
                  <a:t>5</a:t>
                </a:r>
              </a:p>
            </p:txBody>
          </p:sp>
          <p:sp>
            <p:nvSpPr>
              <p:cNvPr id="108" name="Oval 107"/>
              <p:cNvSpPr/>
              <p:nvPr/>
            </p:nvSpPr>
            <p:spPr>
              <a:xfrm>
                <a:off x="0" y="0"/>
                <a:ext cx="350874" cy="3934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IN" sz="2200"/>
              </a:p>
            </p:txBody>
          </p:sp>
        </p:grpSp>
        <p:grpSp>
          <p:nvGrpSpPr>
            <p:cNvPr id="54" name="Group 53"/>
            <p:cNvGrpSpPr/>
            <p:nvPr/>
          </p:nvGrpSpPr>
          <p:grpSpPr>
            <a:xfrm>
              <a:off x="765544" y="4061637"/>
              <a:ext cx="350874" cy="393404"/>
              <a:chOff x="0" y="0"/>
              <a:chExt cx="350874" cy="393404"/>
            </a:xfrm>
          </p:grpSpPr>
          <p:sp>
            <p:nvSpPr>
              <p:cNvPr id="105" name="Text Box 125"/>
              <p:cNvSpPr txBox="1"/>
              <p:nvPr/>
            </p:nvSpPr>
            <p:spPr>
              <a:xfrm>
                <a:off x="0" y="0"/>
                <a:ext cx="276358" cy="39306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IN" sz="2200">
                    <a:effectLst/>
                    <a:ea typeface="Calibri"/>
                    <a:cs typeface="Shruti"/>
                  </a:rPr>
                  <a:t>6</a:t>
                </a:r>
              </a:p>
            </p:txBody>
          </p:sp>
          <p:sp>
            <p:nvSpPr>
              <p:cNvPr id="106" name="Oval 105"/>
              <p:cNvSpPr/>
              <p:nvPr/>
            </p:nvSpPr>
            <p:spPr>
              <a:xfrm>
                <a:off x="0" y="0"/>
                <a:ext cx="350874" cy="3934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IN" sz="2200"/>
              </a:p>
            </p:txBody>
          </p:sp>
        </p:grpSp>
        <p:grpSp>
          <p:nvGrpSpPr>
            <p:cNvPr id="55" name="Group 54"/>
            <p:cNvGrpSpPr/>
            <p:nvPr/>
          </p:nvGrpSpPr>
          <p:grpSpPr>
            <a:xfrm>
              <a:off x="765544" y="4795284"/>
              <a:ext cx="350874" cy="393404"/>
              <a:chOff x="0" y="0"/>
              <a:chExt cx="350874" cy="393404"/>
            </a:xfrm>
          </p:grpSpPr>
          <p:sp>
            <p:nvSpPr>
              <p:cNvPr id="103" name="Text Box 128"/>
              <p:cNvSpPr txBox="1"/>
              <p:nvPr/>
            </p:nvSpPr>
            <p:spPr>
              <a:xfrm>
                <a:off x="0" y="0"/>
                <a:ext cx="276358" cy="39306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IN" sz="2200">
                    <a:effectLst/>
                    <a:ea typeface="Calibri"/>
                    <a:cs typeface="Shruti"/>
                  </a:rPr>
                  <a:t>7</a:t>
                </a:r>
              </a:p>
            </p:txBody>
          </p:sp>
          <p:sp>
            <p:nvSpPr>
              <p:cNvPr id="104" name="Oval 103"/>
              <p:cNvSpPr/>
              <p:nvPr/>
            </p:nvSpPr>
            <p:spPr>
              <a:xfrm>
                <a:off x="0" y="0"/>
                <a:ext cx="350874" cy="3934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IN" sz="2200"/>
              </a:p>
            </p:txBody>
          </p:sp>
        </p:grpSp>
        <p:grpSp>
          <p:nvGrpSpPr>
            <p:cNvPr id="56" name="Group 55"/>
            <p:cNvGrpSpPr/>
            <p:nvPr/>
          </p:nvGrpSpPr>
          <p:grpSpPr>
            <a:xfrm>
              <a:off x="733646" y="5497033"/>
              <a:ext cx="445859" cy="393404"/>
              <a:chOff x="-53161" y="0"/>
              <a:chExt cx="445859" cy="393404"/>
            </a:xfrm>
          </p:grpSpPr>
          <p:sp>
            <p:nvSpPr>
              <p:cNvPr id="101" name="Text Box 131"/>
              <p:cNvSpPr txBox="1"/>
              <p:nvPr/>
            </p:nvSpPr>
            <p:spPr>
              <a:xfrm>
                <a:off x="-53161" y="0"/>
                <a:ext cx="445859" cy="39306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IN" sz="2200">
                    <a:effectLst/>
                    <a:ea typeface="Calibri"/>
                    <a:cs typeface="Shruti"/>
                  </a:rPr>
                  <a:t>11</a:t>
                </a:r>
              </a:p>
            </p:txBody>
          </p:sp>
          <p:sp>
            <p:nvSpPr>
              <p:cNvPr id="102" name="Oval 101"/>
              <p:cNvSpPr/>
              <p:nvPr/>
            </p:nvSpPr>
            <p:spPr>
              <a:xfrm>
                <a:off x="0" y="0"/>
                <a:ext cx="350874" cy="3934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IN" sz="2200"/>
              </a:p>
            </p:txBody>
          </p:sp>
        </p:grpSp>
        <p:grpSp>
          <p:nvGrpSpPr>
            <p:cNvPr id="61" name="Group 60"/>
            <p:cNvGrpSpPr/>
            <p:nvPr/>
          </p:nvGrpSpPr>
          <p:grpSpPr>
            <a:xfrm>
              <a:off x="3157870" y="3094075"/>
              <a:ext cx="350520" cy="393065"/>
              <a:chOff x="0" y="0"/>
              <a:chExt cx="350874" cy="393404"/>
            </a:xfrm>
          </p:grpSpPr>
          <p:sp>
            <p:nvSpPr>
              <p:cNvPr id="99" name="Text Box 134"/>
              <p:cNvSpPr txBox="1"/>
              <p:nvPr/>
            </p:nvSpPr>
            <p:spPr>
              <a:xfrm>
                <a:off x="0" y="0"/>
                <a:ext cx="276358" cy="39306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IN" sz="2200">
                    <a:effectLst/>
                    <a:ea typeface="Calibri"/>
                    <a:cs typeface="Shruti"/>
                  </a:rPr>
                  <a:t>8 </a:t>
                </a:r>
              </a:p>
            </p:txBody>
          </p:sp>
          <p:sp>
            <p:nvSpPr>
              <p:cNvPr id="100" name="Oval 99"/>
              <p:cNvSpPr/>
              <p:nvPr/>
            </p:nvSpPr>
            <p:spPr>
              <a:xfrm>
                <a:off x="0" y="0"/>
                <a:ext cx="350874" cy="3934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IN" sz="2200"/>
              </a:p>
            </p:txBody>
          </p:sp>
        </p:grpSp>
        <p:grpSp>
          <p:nvGrpSpPr>
            <p:cNvPr id="62" name="Group 61"/>
            <p:cNvGrpSpPr/>
            <p:nvPr/>
          </p:nvGrpSpPr>
          <p:grpSpPr>
            <a:xfrm>
              <a:off x="2711302" y="3891517"/>
              <a:ext cx="350520" cy="393065"/>
              <a:chOff x="0" y="0"/>
              <a:chExt cx="350874" cy="393404"/>
            </a:xfrm>
          </p:grpSpPr>
          <p:sp>
            <p:nvSpPr>
              <p:cNvPr id="97" name="Text Box 138"/>
              <p:cNvSpPr txBox="1"/>
              <p:nvPr/>
            </p:nvSpPr>
            <p:spPr>
              <a:xfrm>
                <a:off x="0" y="0"/>
                <a:ext cx="276358" cy="39306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IN" sz="2200">
                    <a:effectLst/>
                    <a:ea typeface="Calibri"/>
                    <a:cs typeface="Shruti"/>
                  </a:rPr>
                  <a:t>9</a:t>
                </a:r>
              </a:p>
            </p:txBody>
          </p:sp>
          <p:sp>
            <p:nvSpPr>
              <p:cNvPr id="98" name="Oval 97"/>
              <p:cNvSpPr/>
              <p:nvPr/>
            </p:nvSpPr>
            <p:spPr>
              <a:xfrm>
                <a:off x="0" y="0"/>
                <a:ext cx="350874" cy="3934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IN" sz="2200"/>
              </a:p>
            </p:txBody>
          </p:sp>
        </p:grpSp>
        <p:grpSp>
          <p:nvGrpSpPr>
            <p:cNvPr id="65" name="Group 64"/>
            <p:cNvGrpSpPr/>
            <p:nvPr/>
          </p:nvGrpSpPr>
          <p:grpSpPr>
            <a:xfrm>
              <a:off x="3891516" y="3891517"/>
              <a:ext cx="445770" cy="393065"/>
              <a:chOff x="-53161" y="0"/>
              <a:chExt cx="445859" cy="393404"/>
            </a:xfrm>
          </p:grpSpPr>
          <p:sp>
            <p:nvSpPr>
              <p:cNvPr id="95" name="Text Box 144"/>
              <p:cNvSpPr txBox="1"/>
              <p:nvPr/>
            </p:nvSpPr>
            <p:spPr>
              <a:xfrm>
                <a:off x="-53161" y="0"/>
                <a:ext cx="445859" cy="39306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IN" sz="2200">
                    <a:effectLst/>
                    <a:ea typeface="Calibri"/>
                    <a:cs typeface="Shruti"/>
                  </a:rPr>
                  <a:t>10</a:t>
                </a:r>
              </a:p>
            </p:txBody>
          </p:sp>
          <p:sp>
            <p:nvSpPr>
              <p:cNvPr id="96" name="Oval 95"/>
              <p:cNvSpPr/>
              <p:nvPr/>
            </p:nvSpPr>
            <p:spPr>
              <a:xfrm>
                <a:off x="0" y="0"/>
                <a:ext cx="350874" cy="3934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IN" sz="2200"/>
              </a:p>
            </p:txBody>
          </p:sp>
        </p:grpSp>
        <p:grpSp>
          <p:nvGrpSpPr>
            <p:cNvPr id="66" name="Group 65"/>
            <p:cNvGrpSpPr/>
            <p:nvPr/>
          </p:nvGrpSpPr>
          <p:grpSpPr>
            <a:xfrm>
              <a:off x="0" y="2753833"/>
              <a:ext cx="445770" cy="393065"/>
              <a:chOff x="-53161" y="0"/>
              <a:chExt cx="445859" cy="393404"/>
            </a:xfrm>
          </p:grpSpPr>
          <p:sp>
            <p:nvSpPr>
              <p:cNvPr id="93" name="Text Box 147"/>
              <p:cNvSpPr txBox="1"/>
              <p:nvPr/>
            </p:nvSpPr>
            <p:spPr>
              <a:xfrm>
                <a:off x="-53161" y="0"/>
                <a:ext cx="445859" cy="39306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IN" sz="2200">
                    <a:effectLst/>
                    <a:ea typeface="Calibri"/>
                    <a:cs typeface="Shruti"/>
                  </a:rPr>
                  <a:t>I</a:t>
                </a:r>
              </a:p>
            </p:txBody>
          </p:sp>
          <p:sp>
            <p:nvSpPr>
              <p:cNvPr id="94" name="Oval 93"/>
              <p:cNvSpPr/>
              <p:nvPr/>
            </p:nvSpPr>
            <p:spPr>
              <a:xfrm>
                <a:off x="0" y="0"/>
                <a:ext cx="350874" cy="3934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IN" sz="2200"/>
              </a:p>
            </p:txBody>
          </p:sp>
        </p:grpSp>
        <p:grpSp>
          <p:nvGrpSpPr>
            <p:cNvPr id="67" name="Group 66"/>
            <p:cNvGrpSpPr/>
            <p:nvPr/>
          </p:nvGrpSpPr>
          <p:grpSpPr>
            <a:xfrm>
              <a:off x="3264195" y="4019107"/>
              <a:ext cx="445770" cy="393065"/>
              <a:chOff x="-53161" y="0"/>
              <a:chExt cx="445859" cy="393404"/>
            </a:xfrm>
          </p:grpSpPr>
          <p:sp>
            <p:nvSpPr>
              <p:cNvPr id="91" name="Text Box 150"/>
              <p:cNvSpPr txBox="1"/>
              <p:nvPr/>
            </p:nvSpPr>
            <p:spPr>
              <a:xfrm>
                <a:off x="-53161" y="0"/>
                <a:ext cx="445859" cy="39306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IN" sz="2200">
                    <a:effectLst/>
                    <a:ea typeface="Calibri"/>
                    <a:cs typeface="Shruti"/>
                  </a:rPr>
                  <a:t>II</a:t>
                </a:r>
              </a:p>
            </p:txBody>
          </p:sp>
          <p:sp>
            <p:nvSpPr>
              <p:cNvPr id="92" name="Oval 91"/>
              <p:cNvSpPr/>
              <p:nvPr/>
            </p:nvSpPr>
            <p:spPr>
              <a:xfrm>
                <a:off x="0" y="0"/>
                <a:ext cx="350874" cy="3934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IN" sz="2200"/>
              </a:p>
            </p:txBody>
          </p:sp>
        </p:grpSp>
        <p:grpSp>
          <p:nvGrpSpPr>
            <p:cNvPr id="68" name="Group 67"/>
            <p:cNvGrpSpPr/>
            <p:nvPr/>
          </p:nvGrpSpPr>
          <p:grpSpPr>
            <a:xfrm>
              <a:off x="3902149" y="2392326"/>
              <a:ext cx="445770" cy="393065"/>
              <a:chOff x="-53161" y="0"/>
              <a:chExt cx="445859" cy="393404"/>
            </a:xfrm>
          </p:grpSpPr>
          <p:sp>
            <p:nvSpPr>
              <p:cNvPr id="89" name="Text Box 153"/>
              <p:cNvSpPr txBox="1"/>
              <p:nvPr/>
            </p:nvSpPr>
            <p:spPr>
              <a:xfrm>
                <a:off x="-53161" y="0"/>
                <a:ext cx="445859" cy="39306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IN" sz="2200">
                    <a:effectLst/>
                    <a:ea typeface="Calibri"/>
                    <a:cs typeface="Shruti"/>
                  </a:rPr>
                  <a:t>III</a:t>
                </a:r>
              </a:p>
            </p:txBody>
          </p:sp>
          <p:sp>
            <p:nvSpPr>
              <p:cNvPr id="90" name="Oval 89"/>
              <p:cNvSpPr/>
              <p:nvPr/>
            </p:nvSpPr>
            <p:spPr>
              <a:xfrm>
                <a:off x="0" y="0"/>
                <a:ext cx="350874" cy="3934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IN" sz="2200"/>
              </a:p>
            </p:txBody>
          </p:sp>
        </p:grpSp>
        <p:grpSp>
          <p:nvGrpSpPr>
            <p:cNvPr id="69" name="Group 68"/>
            <p:cNvGrpSpPr/>
            <p:nvPr/>
          </p:nvGrpSpPr>
          <p:grpSpPr>
            <a:xfrm>
              <a:off x="1988288" y="4912242"/>
              <a:ext cx="445770" cy="393065"/>
              <a:chOff x="-53161" y="0"/>
              <a:chExt cx="445859" cy="393404"/>
            </a:xfrm>
          </p:grpSpPr>
          <p:sp>
            <p:nvSpPr>
              <p:cNvPr id="87" name="Text Box 156"/>
              <p:cNvSpPr txBox="1"/>
              <p:nvPr/>
            </p:nvSpPr>
            <p:spPr>
              <a:xfrm>
                <a:off x="-53161" y="0"/>
                <a:ext cx="445859" cy="39306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IN" sz="2200">
                    <a:effectLst/>
                    <a:ea typeface="Calibri"/>
                    <a:cs typeface="Shruti"/>
                  </a:rPr>
                  <a:t>IV</a:t>
                </a:r>
              </a:p>
            </p:txBody>
          </p:sp>
          <p:sp>
            <p:nvSpPr>
              <p:cNvPr id="88" name="Oval 87"/>
              <p:cNvSpPr/>
              <p:nvPr/>
            </p:nvSpPr>
            <p:spPr>
              <a:xfrm>
                <a:off x="0" y="0"/>
                <a:ext cx="350874" cy="3934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IN" sz="2200"/>
              </a:p>
            </p:txBody>
          </p:sp>
        </p:grpSp>
        <p:cxnSp>
          <p:nvCxnSpPr>
            <p:cNvPr id="70" name="Straight Arrow Connector 69"/>
            <p:cNvCxnSpPr/>
            <p:nvPr/>
          </p:nvCxnSpPr>
          <p:spPr>
            <a:xfrm>
              <a:off x="893135" y="382772"/>
              <a:ext cx="0" cy="42487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71" name="Group 70"/>
            <p:cNvGrpSpPr/>
            <p:nvPr/>
          </p:nvGrpSpPr>
          <p:grpSpPr>
            <a:xfrm>
              <a:off x="723014" y="808075"/>
              <a:ext cx="350520" cy="393065"/>
              <a:chOff x="0" y="0"/>
              <a:chExt cx="350874" cy="393404"/>
            </a:xfrm>
          </p:grpSpPr>
          <p:sp>
            <p:nvSpPr>
              <p:cNvPr id="85" name="Text Box 112"/>
              <p:cNvSpPr txBox="1"/>
              <p:nvPr/>
            </p:nvSpPr>
            <p:spPr>
              <a:xfrm>
                <a:off x="0" y="0"/>
                <a:ext cx="276358" cy="39306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IN" sz="2200">
                    <a:effectLst/>
                    <a:ea typeface="Calibri"/>
                    <a:cs typeface="Shruti"/>
                  </a:rPr>
                  <a:t>2</a:t>
                </a:r>
              </a:p>
            </p:txBody>
          </p:sp>
          <p:sp>
            <p:nvSpPr>
              <p:cNvPr id="86" name="Oval 85"/>
              <p:cNvSpPr/>
              <p:nvPr/>
            </p:nvSpPr>
            <p:spPr>
              <a:xfrm>
                <a:off x="0" y="0"/>
                <a:ext cx="350874" cy="3934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IN" sz="2200"/>
              </a:p>
            </p:txBody>
          </p:sp>
        </p:grpSp>
        <p:cxnSp>
          <p:nvCxnSpPr>
            <p:cNvPr id="72" name="Straight Arrow Connector 71"/>
            <p:cNvCxnSpPr/>
            <p:nvPr/>
          </p:nvCxnSpPr>
          <p:spPr>
            <a:xfrm>
              <a:off x="893135" y="1201479"/>
              <a:ext cx="0" cy="27644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3767" y="1871330"/>
              <a:ext cx="0" cy="52099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914400" y="2796363"/>
              <a:ext cx="0" cy="35087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H="1">
              <a:off x="914400" y="3551275"/>
              <a:ext cx="10633" cy="51036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946297" y="4455042"/>
              <a:ext cx="0" cy="34024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H="1">
              <a:off x="925032" y="5188689"/>
              <a:ext cx="11105" cy="30834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V="1">
              <a:off x="1095153" y="3296093"/>
              <a:ext cx="2073336" cy="67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H="1">
              <a:off x="2913321" y="3413051"/>
              <a:ext cx="308344" cy="47846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3508744" y="3370521"/>
              <a:ext cx="499730" cy="59499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1" name="Elbow Connector 80"/>
            <p:cNvCxnSpPr/>
            <p:nvPr/>
          </p:nvCxnSpPr>
          <p:spPr>
            <a:xfrm>
              <a:off x="1063256" y="1658679"/>
              <a:ext cx="4019462" cy="2966484"/>
            </a:xfrm>
            <a:prstGeom prst="bentConnector3">
              <a:avLst>
                <a:gd name="adj1" fmla="val 99989"/>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4295553" y="4061637"/>
              <a:ext cx="786819"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Elbow Connector 82"/>
            <p:cNvCxnSpPr/>
            <p:nvPr/>
          </p:nvCxnSpPr>
          <p:spPr>
            <a:xfrm>
              <a:off x="2913321" y="4284921"/>
              <a:ext cx="2168525" cy="340005"/>
            </a:xfrm>
            <a:prstGeom prst="bentConnector3">
              <a:avLst>
                <a:gd name="adj1" fmla="val -50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4" name="Elbow Connector 83"/>
            <p:cNvCxnSpPr/>
            <p:nvPr/>
          </p:nvCxnSpPr>
          <p:spPr>
            <a:xfrm>
              <a:off x="712381" y="1733107"/>
              <a:ext cx="95693" cy="3965944"/>
            </a:xfrm>
            <a:prstGeom prst="bentConnector3">
              <a:avLst>
                <a:gd name="adj1" fmla="val -1094677"/>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a:off x="8737436" y="2324128"/>
            <a:ext cx="2584490" cy="430887"/>
          </a:xfrm>
          <a:prstGeom prst="rect">
            <a:avLst/>
          </a:prstGeom>
          <a:noFill/>
        </p:spPr>
        <p:txBody>
          <a:bodyPr wrap="none" rtlCol="0">
            <a:spAutoFit/>
          </a:bodyPr>
          <a:lstStyle/>
          <a:p>
            <a:r>
              <a:rPr lang="en-IN" sz="2200" dirty="0" smtClean="0"/>
              <a:t>while bottom &lt; = top</a:t>
            </a:r>
            <a:endParaRPr lang="en-IN" sz="2200" dirty="0"/>
          </a:p>
        </p:txBody>
      </p:sp>
      <p:sp>
        <p:nvSpPr>
          <p:cNvPr id="115" name="TextBox 114"/>
          <p:cNvSpPr txBox="1"/>
          <p:nvPr/>
        </p:nvSpPr>
        <p:spPr>
          <a:xfrm>
            <a:off x="6408812" y="2320089"/>
            <a:ext cx="1696426" cy="430887"/>
          </a:xfrm>
          <a:prstGeom prst="rect">
            <a:avLst/>
          </a:prstGeom>
          <a:noFill/>
        </p:spPr>
        <p:txBody>
          <a:bodyPr wrap="none" rtlCol="0">
            <a:spAutoFit/>
          </a:bodyPr>
          <a:lstStyle/>
          <a:p>
            <a:r>
              <a:rPr lang="en-IN" sz="2200" dirty="0" smtClean="0"/>
              <a:t>bottom &gt; top</a:t>
            </a:r>
            <a:endParaRPr lang="en-IN" sz="2200" dirty="0"/>
          </a:p>
        </p:txBody>
      </p:sp>
      <p:sp>
        <p:nvSpPr>
          <p:cNvPr id="117" name="TextBox 116"/>
          <p:cNvSpPr txBox="1"/>
          <p:nvPr/>
        </p:nvSpPr>
        <p:spPr>
          <a:xfrm>
            <a:off x="7286837" y="4365104"/>
            <a:ext cx="994183" cy="769441"/>
          </a:xfrm>
          <a:prstGeom prst="rect">
            <a:avLst/>
          </a:prstGeom>
          <a:noFill/>
        </p:spPr>
        <p:txBody>
          <a:bodyPr wrap="none" rtlCol="0">
            <a:spAutoFit/>
          </a:bodyPr>
          <a:lstStyle/>
          <a:p>
            <a:r>
              <a:rPr lang="en-IN" sz="2200" dirty="0" smtClean="0"/>
              <a:t>a[mid] </a:t>
            </a:r>
          </a:p>
          <a:p>
            <a:r>
              <a:rPr lang="en-IN" sz="2200" dirty="0" smtClean="0"/>
              <a:t>==</a:t>
            </a:r>
            <a:r>
              <a:rPr lang="en-IN" sz="2200" dirty="0"/>
              <a:t> </a:t>
            </a:r>
            <a:r>
              <a:rPr lang="en-IN" sz="2200" dirty="0" smtClean="0"/>
              <a:t>key</a:t>
            </a:r>
            <a:endParaRPr lang="en-IN" sz="2200" dirty="0"/>
          </a:p>
        </p:txBody>
      </p:sp>
      <p:sp>
        <p:nvSpPr>
          <p:cNvPr id="118" name="TextBox 117"/>
          <p:cNvSpPr txBox="1"/>
          <p:nvPr/>
        </p:nvSpPr>
        <p:spPr>
          <a:xfrm>
            <a:off x="8737436" y="3789040"/>
            <a:ext cx="1677382" cy="430887"/>
          </a:xfrm>
          <a:prstGeom prst="rect">
            <a:avLst/>
          </a:prstGeom>
          <a:noFill/>
        </p:spPr>
        <p:txBody>
          <a:bodyPr wrap="none" rtlCol="0">
            <a:spAutoFit/>
          </a:bodyPr>
          <a:lstStyle/>
          <a:p>
            <a:r>
              <a:rPr lang="en-IN" sz="2200" dirty="0" smtClean="0"/>
              <a:t>a[mid] != key</a:t>
            </a:r>
            <a:endParaRPr lang="en-IN" sz="2200" dirty="0"/>
          </a:p>
        </p:txBody>
      </p:sp>
      <p:sp>
        <p:nvSpPr>
          <p:cNvPr id="119" name="TextBox 118"/>
          <p:cNvSpPr txBox="1"/>
          <p:nvPr/>
        </p:nvSpPr>
        <p:spPr>
          <a:xfrm>
            <a:off x="9361140" y="4365104"/>
            <a:ext cx="1586012" cy="430887"/>
          </a:xfrm>
          <a:prstGeom prst="rect">
            <a:avLst/>
          </a:prstGeom>
          <a:noFill/>
        </p:spPr>
        <p:txBody>
          <a:bodyPr wrap="none" rtlCol="0">
            <a:spAutoFit/>
          </a:bodyPr>
          <a:lstStyle/>
          <a:p>
            <a:r>
              <a:rPr lang="en-IN" sz="2200" dirty="0" smtClean="0"/>
              <a:t>a[mid] &gt; key</a:t>
            </a:r>
            <a:endParaRPr lang="en-IN" sz="2200" dirty="0"/>
          </a:p>
        </p:txBody>
      </p:sp>
      <p:sp>
        <p:nvSpPr>
          <p:cNvPr id="120" name="TextBox 119"/>
          <p:cNvSpPr txBox="1"/>
          <p:nvPr/>
        </p:nvSpPr>
        <p:spPr>
          <a:xfrm>
            <a:off x="11908188" y="4240081"/>
            <a:ext cx="1586012" cy="430887"/>
          </a:xfrm>
          <a:prstGeom prst="rect">
            <a:avLst/>
          </a:prstGeom>
          <a:noFill/>
        </p:spPr>
        <p:txBody>
          <a:bodyPr wrap="none" rtlCol="0">
            <a:spAutoFit/>
          </a:bodyPr>
          <a:lstStyle/>
          <a:p>
            <a:r>
              <a:rPr lang="en-IN" sz="2200" dirty="0" smtClean="0"/>
              <a:t>a[mid] &lt; key</a:t>
            </a:r>
            <a:endParaRPr lang="en-IN" sz="2200" dirty="0"/>
          </a:p>
        </p:txBody>
      </p:sp>
      <p:sp>
        <p:nvSpPr>
          <p:cNvPr id="121" name="TextBox 120"/>
          <p:cNvSpPr txBox="1"/>
          <p:nvPr/>
        </p:nvSpPr>
        <p:spPr>
          <a:xfrm>
            <a:off x="10513268" y="6176826"/>
            <a:ext cx="1079013" cy="430887"/>
          </a:xfrm>
          <a:prstGeom prst="rect">
            <a:avLst/>
          </a:prstGeom>
          <a:noFill/>
        </p:spPr>
        <p:txBody>
          <a:bodyPr wrap="none" rtlCol="0">
            <a:spAutoFit/>
          </a:bodyPr>
          <a:lstStyle/>
          <a:p>
            <a:r>
              <a:rPr lang="en-IN" sz="2200" dirty="0" smtClean="0"/>
              <a:t>Regions</a:t>
            </a:r>
            <a:endParaRPr lang="en-IN" sz="2200" dirty="0"/>
          </a:p>
        </p:txBody>
      </p:sp>
      <p:cxnSp>
        <p:nvCxnSpPr>
          <p:cNvPr id="122" name="Straight Arrow Connector 121"/>
          <p:cNvCxnSpPr>
            <a:endCxn id="121" idx="0"/>
          </p:cNvCxnSpPr>
          <p:nvPr/>
        </p:nvCxnSpPr>
        <p:spPr>
          <a:xfrm>
            <a:off x="10257763" y="6040273"/>
            <a:ext cx="795012" cy="13655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27961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8136" y="188640"/>
            <a:ext cx="13825532" cy="6552728"/>
          </a:xfrm>
        </p:spPr>
        <p:txBody>
          <a:bodyPr>
            <a:normAutofit/>
          </a:bodyPr>
          <a:lstStyle/>
          <a:p>
            <a:pPr marL="360000" indent="-360000" algn="just"/>
            <a:r>
              <a:rPr lang="en-IN" sz="2800" b="1" dirty="0" smtClean="0"/>
              <a:t>Step 2: Calculate </a:t>
            </a:r>
            <a:r>
              <a:rPr lang="en-IN" sz="2800" b="1" dirty="0" err="1" smtClean="0"/>
              <a:t>cyclomatic</a:t>
            </a:r>
            <a:r>
              <a:rPr lang="en-IN" sz="2800" b="1" dirty="0" smtClean="0"/>
              <a:t> complexity</a:t>
            </a:r>
            <a:endParaRPr lang="en-IN" sz="2800" dirty="0"/>
          </a:p>
          <a:p>
            <a:pPr marL="360000" indent="-360000" algn="just"/>
            <a:r>
              <a:rPr lang="en-IN" sz="2800" dirty="0" smtClean="0"/>
              <a:t>The </a:t>
            </a:r>
            <a:r>
              <a:rPr lang="en-IN" sz="2800" dirty="0" err="1" smtClean="0"/>
              <a:t>cyclomatic</a:t>
            </a:r>
            <a:r>
              <a:rPr lang="en-IN" sz="2800" dirty="0" smtClean="0"/>
              <a:t> complexity can be computed by three ways:</a:t>
            </a:r>
          </a:p>
          <a:p>
            <a:pPr marL="857250" lvl="1" indent="-457200" algn="just">
              <a:buFont typeface="+mj-lt"/>
              <a:buAutoNum type="arabicPeriod"/>
            </a:pPr>
            <a:r>
              <a:rPr lang="en-IN" dirty="0" err="1" smtClean="0"/>
              <a:t>Cyclomatic</a:t>
            </a:r>
            <a:r>
              <a:rPr lang="en-IN" dirty="0" smtClean="0"/>
              <a:t> complexity = Total number of regions in the flow graph = 4</a:t>
            </a:r>
          </a:p>
          <a:p>
            <a:pPr marL="857250" lvl="1" indent="-457200" algn="just">
              <a:buFont typeface="+mj-lt"/>
              <a:buAutoNum type="arabicPeriod"/>
            </a:pPr>
            <a:r>
              <a:rPr lang="en-IN" dirty="0" err="1"/>
              <a:t>Cyclomatic</a:t>
            </a:r>
            <a:r>
              <a:rPr lang="en-IN" dirty="0"/>
              <a:t> complexity </a:t>
            </a:r>
            <a:r>
              <a:rPr lang="en-IN" dirty="0" smtClean="0"/>
              <a:t>= E </a:t>
            </a:r>
            <a:r>
              <a:rPr lang="en-IN" dirty="0"/>
              <a:t>–</a:t>
            </a:r>
            <a:r>
              <a:rPr lang="en-IN" dirty="0" smtClean="0"/>
              <a:t> N + 2 = 13(edges) – 11(nodes) + 2 = 4</a:t>
            </a:r>
          </a:p>
          <a:p>
            <a:pPr marL="857250" lvl="1" indent="-457200" algn="just">
              <a:buFont typeface="+mj-lt"/>
              <a:buAutoNum type="arabicPeriod"/>
            </a:pPr>
            <a:r>
              <a:rPr lang="en-IN" dirty="0" err="1"/>
              <a:t>Cyclomatic</a:t>
            </a:r>
            <a:r>
              <a:rPr lang="en-IN" dirty="0"/>
              <a:t> complexity </a:t>
            </a:r>
            <a:r>
              <a:rPr lang="en-IN" dirty="0" smtClean="0"/>
              <a:t>= P(Predicates) + 1 = 3 + 1 = 4 (Predicate nodes are 3, 5 and 8)</a:t>
            </a:r>
            <a:endParaRPr lang="en-IN" sz="2400" dirty="0" smtClean="0"/>
          </a:p>
          <a:p>
            <a:pPr algn="just"/>
            <a:endParaRPr lang="en-IN" sz="2800" b="1" dirty="0" smtClean="0"/>
          </a:p>
          <a:p>
            <a:pPr algn="just"/>
            <a:r>
              <a:rPr lang="en-IN" sz="2800" b="1" dirty="0" smtClean="0"/>
              <a:t>Step 3: Select a basis set of path</a:t>
            </a:r>
          </a:p>
          <a:p>
            <a:pPr algn="just"/>
            <a:r>
              <a:rPr lang="en-IN" sz="2800" dirty="0" smtClean="0"/>
              <a:t>The basis paths are:</a:t>
            </a:r>
          </a:p>
          <a:p>
            <a:pPr lvl="1" algn="just"/>
            <a:r>
              <a:rPr lang="en-IN" dirty="0" smtClean="0"/>
              <a:t>Path 1: 1, 2, 3, 4, 5, 6, 7, 11</a:t>
            </a:r>
          </a:p>
          <a:p>
            <a:pPr lvl="1" algn="just"/>
            <a:r>
              <a:rPr lang="en-IN" dirty="0"/>
              <a:t>Path </a:t>
            </a:r>
            <a:r>
              <a:rPr lang="en-IN" dirty="0" smtClean="0"/>
              <a:t>2: </a:t>
            </a:r>
            <a:r>
              <a:rPr lang="en-IN" dirty="0"/>
              <a:t>1, 2, 3, </a:t>
            </a:r>
            <a:r>
              <a:rPr lang="en-IN" dirty="0" smtClean="0"/>
              <a:t>11</a:t>
            </a:r>
            <a:endParaRPr lang="en-IN" dirty="0"/>
          </a:p>
          <a:p>
            <a:pPr lvl="1" algn="just"/>
            <a:r>
              <a:rPr lang="en-IN" dirty="0"/>
              <a:t>Path </a:t>
            </a:r>
            <a:r>
              <a:rPr lang="en-IN" dirty="0" smtClean="0"/>
              <a:t>3: </a:t>
            </a:r>
            <a:r>
              <a:rPr lang="en-IN" dirty="0"/>
              <a:t>1, 2, 3, 4, 5, </a:t>
            </a:r>
            <a:r>
              <a:rPr lang="en-IN" dirty="0" smtClean="0"/>
              <a:t>8, 9, 3, …</a:t>
            </a:r>
            <a:endParaRPr lang="en-IN" dirty="0"/>
          </a:p>
          <a:p>
            <a:pPr lvl="1" algn="just"/>
            <a:r>
              <a:rPr lang="en-IN" dirty="0"/>
              <a:t>Path </a:t>
            </a:r>
            <a:r>
              <a:rPr lang="en-IN" dirty="0" smtClean="0"/>
              <a:t>4: </a:t>
            </a:r>
            <a:r>
              <a:rPr lang="en-IN" dirty="0"/>
              <a:t>1, 2, 3, 4, 5, 8, </a:t>
            </a:r>
            <a:r>
              <a:rPr lang="en-IN" dirty="0" smtClean="0"/>
              <a:t>10, </a:t>
            </a:r>
            <a:r>
              <a:rPr lang="en-IN" dirty="0"/>
              <a:t>3, …</a:t>
            </a:r>
          </a:p>
          <a:p>
            <a:pPr lvl="1" algn="just"/>
            <a:endParaRPr lang="en-IN" dirty="0"/>
          </a:p>
          <a:p>
            <a:pPr marL="857250" lvl="1" indent="-457200" algn="just">
              <a:buFont typeface="+mj-lt"/>
              <a:buAutoNum type="arabicPeriod"/>
            </a:pPr>
            <a:endParaRPr lang="en-IN" sz="2400" dirty="0" smtClean="0"/>
          </a:p>
        </p:txBody>
      </p:sp>
    </p:spTree>
    <p:extLst>
      <p:ext uri="{BB962C8B-B14F-4D97-AF65-F5344CB8AC3E}">
        <p14:creationId xmlns:p14="http://schemas.microsoft.com/office/powerpoint/2010/main" val="26396644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8136" y="188640"/>
            <a:ext cx="13825532" cy="6552728"/>
          </a:xfrm>
        </p:spPr>
        <p:txBody>
          <a:bodyPr>
            <a:normAutofit/>
          </a:bodyPr>
          <a:lstStyle/>
          <a:p>
            <a:pPr marL="360000" indent="-360000" algn="just"/>
            <a:r>
              <a:rPr lang="en-IN" sz="2800" b="1" dirty="0" smtClean="0"/>
              <a:t>Step 4: Generate test cases for these paths</a:t>
            </a:r>
            <a:endParaRPr lang="en-IN" sz="2400" dirty="0"/>
          </a:p>
          <a:p>
            <a:pPr marL="360000" indent="-360000" algn="just"/>
            <a:r>
              <a:rPr lang="en-IN" sz="2400" dirty="0" smtClean="0"/>
              <a:t>After computing </a:t>
            </a:r>
            <a:r>
              <a:rPr lang="en-IN" sz="2400" dirty="0" err="1" smtClean="0"/>
              <a:t>cyclomatic</a:t>
            </a:r>
            <a:r>
              <a:rPr lang="en-IN" sz="2400" dirty="0" smtClean="0"/>
              <a:t> complexity and finding independent basis paths, the test cases has to be executed for these paths. The format for test case is – </a:t>
            </a:r>
          </a:p>
          <a:p>
            <a:pPr marL="360000" indent="-360000" algn="just"/>
            <a:r>
              <a:rPr lang="en-IN" sz="2400" dirty="0" smtClean="0"/>
              <a:t>The test case for binary search can be written as</a:t>
            </a:r>
          </a:p>
          <a:p>
            <a:pPr marL="360000" indent="-360000" algn="just"/>
            <a:r>
              <a:rPr lang="en-IN" sz="2400" b="1" dirty="0" smtClean="0"/>
              <a:t>Preconditions: </a:t>
            </a:r>
            <a:r>
              <a:rPr lang="en-IN" sz="2400" dirty="0" smtClean="0"/>
              <a:t>There should be list of elements arranged in ascending order. The element to be searched from the list, its value should be entered and will be stored in variable ‘</a:t>
            </a:r>
            <a:r>
              <a:rPr lang="en-IN" sz="2400" i="1" dirty="0" smtClean="0"/>
              <a:t>key</a:t>
            </a:r>
            <a:r>
              <a:rPr lang="en-IN" sz="2400" dirty="0" smtClean="0"/>
              <a:t>’.</a:t>
            </a:r>
          </a:p>
          <a:p>
            <a:pPr marL="360000" indent="-360000" algn="just"/>
            <a:endParaRPr lang="en-IN" sz="2400" b="1" dirty="0" smtClean="0"/>
          </a:p>
          <a:p>
            <a:pPr marL="360000" indent="-360000" algn="just"/>
            <a:endParaRPr lang="en-IN" sz="2800" dirty="0" smtClean="0"/>
          </a:p>
        </p:txBody>
      </p:sp>
      <p:graphicFrame>
        <p:nvGraphicFramePr>
          <p:cNvPr id="2" name="Table 1"/>
          <p:cNvGraphicFramePr>
            <a:graphicFrameLocks noGrp="1"/>
          </p:cNvGraphicFramePr>
          <p:nvPr>
            <p:extLst>
              <p:ext uri="{D42A27DB-BD31-4B8C-83A1-F6EECF244321}">
                <p14:modId xmlns:p14="http://schemas.microsoft.com/office/powerpoint/2010/main" val="3320701015"/>
              </p:ext>
            </p:extLst>
          </p:nvPr>
        </p:nvGraphicFramePr>
        <p:xfrm>
          <a:off x="144120" y="3068960"/>
          <a:ext cx="13969548" cy="2595880"/>
        </p:xfrm>
        <a:graphic>
          <a:graphicData uri="http://schemas.openxmlformats.org/drawingml/2006/table">
            <a:tbl>
              <a:tblPr firstRow="1" bandRow="1">
                <a:tableStyleId>{5C22544A-7EE6-4342-B048-85BDC9FD1C3A}</a:tableStyleId>
              </a:tblPr>
              <a:tblGrid>
                <a:gridCol w="1552172">
                  <a:extLst>
                    <a:ext uri="{9D8B030D-6E8A-4147-A177-3AD203B41FA5}">
                      <a16:colId xmlns:a16="http://schemas.microsoft.com/office/drawing/2014/main" val="20000"/>
                    </a:ext>
                  </a:extLst>
                </a:gridCol>
                <a:gridCol w="1552172">
                  <a:extLst>
                    <a:ext uri="{9D8B030D-6E8A-4147-A177-3AD203B41FA5}">
                      <a16:colId xmlns:a16="http://schemas.microsoft.com/office/drawing/2014/main" val="20001"/>
                    </a:ext>
                  </a:extLst>
                </a:gridCol>
                <a:gridCol w="1552172">
                  <a:extLst>
                    <a:ext uri="{9D8B030D-6E8A-4147-A177-3AD203B41FA5}">
                      <a16:colId xmlns:a16="http://schemas.microsoft.com/office/drawing/2014/main" val="20002"/>
                    </a:ext>
                  </a:extLst>
                </a:gridCol>
                <a:gridCol w="1552172">
                  <a:extLst>
                    <a:ext uri="{9D8B030D-6E8A-4147-A177-3AD203B41FA5}">
                      <a16:colId xmlns:a16="http://schemas.microsoft.com/office/drawing/2014/main" val="20003"/>
                    </a:ext>
                  </a:extLst>
                </a:gridCol>
                <a:gridCol w="1552172">
                  <a:extLst>
                    <a:ext uri="{9D8B030D-6E8A-4147-A177-3AD203B41FA5}">
                      <a16:colId xmlns:a16="http://schemas.microsoft.com/office/drawing/2014/main" val="20004"/>
                    </a:ext>
                  </a:extLst>
                </a:gridCol>
                <a:gridCol w="1552172">
                  <a:extLst>
                    <a:ext uri="{9D8B030D-6E8A-4147-A177-3AD203B41FA5}">
                      <a16:colId xmlns:a16="http://schemas.microsoft.com/office/drawing/2014/main" val="20005"/>
                    </a:ext>
                  </a:extLst>
                </a:gridCol>
                <a:gridCol w="1776196">
                  <a:extLst>
                    <a:ext uri="{9D8B030D-6E8A-4147-A177-3AD203B41FA5}">
                      <a16:colId xmlns:a16="http://schemas.microsoft.com/office/drawing/2014/main" val="20006"/>
                    </a:ext>
                  </a:extLst>
                </a:gridCol>
                <a:gridCol w="1328148">
                  <a:extLst>
                    <a:ext uri="{9D8B030D-6E8A-4147-A177-3AD203B41FA5}">
                      <a16:colId xmlns:a16="http://schemas.microsoft.com/office/drawing/2014/main" val="20007"/>
                    </a:ext>
                  </a:extLst>
                </a:gridCol>
                <a:gridCol w="1552172">
                  <a:extLst>
                    <a:ext uri="{9D8B030D-6E8A-4147-A177-3AD203B41FA5}">
                      <a16:colId xmlns:a16="http://schemas.microsoft.com/office/drawing/2014/main" val="20008"/>
                    </a:ext>
                  </a:extLst>
                </a:gridCol>
              </a:tblGrid>
              <a:tr h="370840">
                <a:tc rowSpan="2">
                  <a:txBody>
                    <a:bodyPr/>
                    <a:lstStyle/>
                    <a:p>
                      <a:pPr algn="ctr"/>
                      <a:r>
                        <a:rPr lang="en-IN" dirty="0" smtClean="0">
                          <a:solidFill>
                            <a:schemeClr val="tx1"/>
                          </a:solidFill>
                        </a:rPr>
                        <a:t>Test case id</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en-IN" dirty="0" smtClean="0">
                          <a:solidFill>
                            <a:schemeClr val="tx1"/>
                          </a:solidFill>
                        </a:rPr>
                        <a:t>Test case name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en-IN" dirty="0" smtClean="0">
                          <a:solidFill>
                            <a:schemeClr val="tx1"/>
                          </a:solidFill>
                        </a:rPr>
                        <a:t>Test</a:t>
                      </a:r>
                      <a:r>
                        <a:rPr lang="en-IN" baseline="0" dirty="0" smtClean="0">
                          <a:solidFill>
                            <a:schemeClr val="tx1"/>
                          </a:solidFill>
                        </a:rPr>
                        <a:t> case description</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IN" dirty="0" smtClean="0">
                          <a:solidFill>
                            <a:schemeClr val="tx1"/>
                          </a:solidFill>
                        </a:rPr>
                        <a:t>Test steps</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solidFill>
                          <a:schemeClr val="tx1"/>
                        </a:solidFill>
                      </a:endParaRPr>
                    </a:p>
                  </a:txBody>
                  <a:tcPr/>
                </a:tc>
                <a:tc hMerge="1">
                  <a:txBody>
                    <a:bodyPr/>
                    <a:lstStyle/>
                    <a:p>
                      <a:endParaRPr lang="en-IN" dirty="0">
                        <a:solidFill>
                          <a:schemeClr val="tx1"/>
                        </a:solidFill>
                      </a:endParaRPr>
                    </a:p>
                  </a:txBody>
                  <a:tcPr/>
                </a:tc>
                <a:tc rowSpan="2">
                  <a:txBody>
                    <a:bodyPr/>
                    <a:lstStyle/>
                    <a:p>
                      <a:pPr algn="ctr"/>
                      <a:r>
                        <a:rPr lang="en-IN" dirty="0" smtClean="0">
                          <a:solidFill>
                            <a:schemeClr val="tx1"/>
                          </a:solidFill>
                        </a:rPr>
                        <a:t>Test case status</a:t>
                      </a:r>
                    </a:p>
                    <a:p>
                      <a:pPr algn="ctr"/>
                      <a:r>
                        <a:rPr lang="en-IN" dirty="0" smtClean="0">
                          <a:solidFill>
                            <a:schemeClr val="tx1"/>
                          </a:solidFill>
                        </a:rPr>
                        <a:t>(Pass / Fail)</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en-IN" dirty="0" smtClean="0">
                          <a:solidFill>
                            <a:schemeClr val="tx1"/>
                          </a:solidFill>
                        </a:rPr>
                        <a:t>Test priority</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en-IN" dirty="0" smtClean="0">
                          <a:solidFill>
                            <a:schemeClr val="tx1"/>
                          </a:solidFill>
                        </a:rPr>
                        <a:t>Defect Severity</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vMerge="1">
                  <a:txBody>
                    <a:bodyPr/>
                    <a:lstStyle/>
                    <a:p>
                      <a:endParaRPr lang="en-IN" dirty="0">
                        <a:solidFill>
                          <a:schemeClr val="tx1"/>
                        </a:solidFill>
                      </a:endParaRPr>
                    </a:p>
                  </a:txBody>
                  <a:tcPr/>
                </a:tc>
                <a:tc vMerge="1">
                  <a:txBody>
                    <a:bodyPr/>
                    <a:lstStyle/>
                    <a:p>
                      <a:endParaRPr lang="en-IN" dirty="0">
                        <a:solidFill>
                          <a:schemeClr val="tx1"/>
                        </a:solidFill>
                      </a:endParaRPr>
                    </a:p>
                  </a:txBody>
                  <a:tcPr/>
                </a:tc>
                <a:tc vMerge="1">
                  <a:txBody>
                    <a:bodyPr/>
                    <a:lstStyle/>
                    <a:p>
                      <a:endParaRPr lang="en-IN" dirty="0">
                        <a:solidFill>
                          <a:schemeClr val="tx1"/>
                        </a:solidFill>
                      </a:endParaRPr>
                    </a:p>
                  </a:txBody>
                  <a:tcPr/>
                </a:tc>
                <a:tc>
                  <a:txBody>
                    <a:bodyPr/>
                    <a:lstStyle/>
                    <a:p>
                      <a:pPr algn="ctr"/>
                      <a:r>
                        <a:rPr lang="en-IN" b="1" dirty="0" smtClean="0">
                          <a:solidFill>
                            <a:schemeClr val="tx1"/>
                          </a:solidFill>
                        </a:rPr>
                        <a:t>Step</a:t>
                      </a:r>
                      <a:endParaRPr lang="en-IN"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b="1" dirty="0" smtClean="0">
                          <a:solidFill>
                            <a:schemeClr val="tx1"/>
                          </a:solidFill>
                        </a:rPr>
                        <a:t>Expected</a:t>
                      </a:r>
                      <a:endParaRPr lang="en-IN"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b="1" dirty="0" smtClean="0">
                          <a:solidFill>
                            <a:schemeClr val="tx1"/>
                          </a:solidFill>
                        </a:rPr>
                        <a:t>Actual</a:t>
                      </a:r>
                      <a:endParaRPr lang="en-IN"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IN" dirty="0">
                        <a:solidFill>
                          <a:schemeClr val="tx1"/>
                        </a:solidFill>
                      </a:endParaRPr>
                    </a:p>
                  </a:txBody>
                  <a:tcPr/>
                </a:tc>
                <a:tc vMerge="1">
                  <a:txBody>
                    <a:bodyPr/>
                    <a:lstStyle/>
                    <a:p>
                      <a:endParaRPr lang="en-IN" dirty="0">
                        <a:solidFill>
                          <a:schemeClr val="tx1"/>
                        </a:solidFill>
                      </a:endParaRPr>
                    </a:p>
                  </a:txBody>
                  <a:tcPr/>
                </a:tc>
                <a:tc vMerge="1">
                  <a:txBody>
                    <a:bodyPr/>
                    <a:lstStyle/>
                    <a:p>
                      <a:endParaRPr lang="en-IN" dirty="0">
                        <a:solidFill>
                          <a:schemeClr val="tx1"/>
                        </a:solidFill>
                      </a:endParaRPr>
                    </a:p>
                  </a:txBody>
                  <a:tcPr/>
                </a:tc>
                <a:extLst>
                  <a:ext uri="{0D108BD9-81ED-4DB2-BD59-A6C34878D82A}">
                    <a16:rowId xmlns:a16="http://schemas.microsoft.com/office/drawing/2014/main" val="10001"/>
                  </a:ext>
                </a:extLst>
              </a:tr>
              <a:tr h="370840">
                <a:tc>
                  <a:txBody>
                    <a:bodyPr/>
                    <a:lstStyle/>
                    <a:p>
                      <a:pPr algn="ctr"/>
                      <a:r>
                        <a:rPr lang="en-IN" dirty="0" smtClean="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IN" dirty="0" smtClean="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en-IN" dirty="0" smtClean="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ctr"/>
                      <a:r>
                        <a:rPr lang="en-IN" dirty="0" smtClean="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algn="ctr"/>
                      <a:r>
                        <a:rPr lang="en-IN" dirty="0" smtClean="0">
                          <a:solidFill>
                            <a:schemeClr val="tx1"/>
                          </a:solidFill>
                        </a:rPr>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1151583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853940173"/>
              </p:ext>
            </p:extLst>
          </p:nvPr>
        </p:nvGraphicFramePr>
        <p:xfrm>
          <a:off x="144120" y="243056"/>
          <a:ext cx="14113560" cy="6228080"/>
        </p:xfrm>
        <a:graphic>
          <a:graphicData uri="http://schemas.openxmlformats.org/drawingml/2006/table">
            <a:tbl>
              <a:tblPr firstRow="1" bandRow="1">
                <a:tableStyleId>{5C22544A-7EE6-4342-B048-85BDC9FD1C3A}</a:tableStyleId>
              </a:tblPr>
              <a:tblGrid>
                <a:gridCol w="936100">
                  <a:extLst>
                    <a:ext uri="{9D8B030D-6E8A-4147-A177-3AD203B41FA5}">
                      <a16:colId xmlns:a16="http://schemas.microsoft.com/office/drawing/2014/main" val="20000"/>
                    </a:ext>
                  </a:extLst>
                </a:gridCol>
                <a:gridCol w="1152128">
                  <a:extLst>
                    <a:ext uri="{9D8B030D-6E8A-4147-A177-3AD203B41FA5}">
                      <a16:colId xmlns:a16="http://schemas.microsoft.com/office/drawing/2014/main" val="20001"/>
                    </a:ext>
                  </a:extLst>
                </a:gridCol>
                <a:gridCol w="1296144">
                  <a:extLst>
                    <a:ext uri="{9D8B030D-6E8A-4147-A177-3AD203B41FA5}">
                      <a16:colId xmlns:a16="http://schemas.microsoft.com/office/drawing/2014/main" val="20002"/>
                    </a:ext>
                  </a:extLst>
                </a:gridCol>
                <a:gridCol w="2261052">
                  <a:extLst>
                    <a:ext uri="{9D8B030D-6E8A-4147-A177-3AD203B41FA5}">
                      <a16:colId xmlns:a16="http://schemas.microsoft.com/office/drawing/2014/main" val="20003"/>
                    </a:ext>
                  </a:extLst>
                </a:gridCol>
                <a:gridCol w="2491476">
                  <a:extLst>
                    <a:ext uri="{9D8B030D-6E8A-4147-A177-3AD203B41FA5}">
                      <a16:colId xmlns:a16="http://schemas.microsoft.com/office/drawing/2014/main" val="20004"/>
                    </a:ext>
                  </a:extLst>
                </a:gridCol>
                <a:gridCol w="936104">
                  <a:extLst>
                    <a:ext uri="{9D8B030D-6E8A-4147-A177-3AD203B41FA5}">
                      <a16:colId xmlns:a16="http://schemas.microsoft.com/office/drawing/2014/main" val="20005"/>
                    </a:ext>
                  </a:extLst>
                </a:gridCol>
                <a:gridCol w="1296144">
                  <a:extLst>
                    <a:ext uri="{9D8B030D-6E8A-4147-A177-3AD203B41FA5}">
                      <a16:colId xmlns:a16="http://schemas.microsoft.com/office/drawing/2014/main" val="20006"/>
                    </a:ext>
                  </a:extLst>
                </a:gridCol>
                <a:gridCol w="1296144">
                  <a:extLst>
                    <a:ext uri="{9D8B030D-6E8A-4147-A177-3AD203B41FA5}">
                      <a16:colId xmlns:a16="http://schemas.microsoft.com/office/drawing/2014/main" val="20007"/>
                    </a:ext>
                  </a:extLst>
                </a:gridCol>
                <a:gridCol w="1036912">
                  <a:extLst>
                    <a:ext uri="{9D8B030D-6E8A-4147-A177-3AD203B41FA5}">
                      <a16:colId xmlns:a16="http://schemas.microsoft.com/office/drawing/2014/main" val="20008"/>
                    </a:ext>
                  </a:extLst>
                </a:gridCol>
                <a:gridCol w="1411356">
                  <a:extLst>
                    <a:ext uri="{9D8B030D-6E8A-4147-A177-3AD203B41FA5}">
                      <a16:colId xmlns:a16="http://schemas.microsoft.com/office/drawing/2014/main" val="20009"/>
                    </a:ext>
                  </a:extLst>
                </a:gridCol>
              </a:tblGrid>
              <a:tr h="370840">
                <a:tc rowSpan="2">
                  <a:txBody>
                    <a:bodyPr/>
                    <a:lstStyle/>
                    <a:p>
                      <a:pPr algn="ctr"/>
                      <a:r>
                        <a:rPr lang="en-IN" dirty="0" smtClean="0">
                          <a:solidFill>
                            <a:schemeClr val="tx1"/>
                          </a:solidFill>
                        </a:rPr>
                        <a:t>Test case id</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en-IN" dirty="0" smtClean="0">
                          <a:solidFill>
                            <a:schemeClr val="tx1"/>
                          </a:solidFill>
                        </a:rPr>
                        <a:t>Test case name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en-IN" dirty="0" smtClean="0">
                          <a:solidFill>
                            <a:schemeClr val="tx1"/>
                          </a:solidFill>
                        </a:rPr>
                        <a:t>Test</a:t>
                      </a:r>
                      <a:r>
                        <a:rPr lang="en-IN" baseline="0" dirty="0" smtClean="0">
                          <a:solidFill>
                            <a:schemeClr val="tx1"/>
                          </a:solidFill>
                        </a:rPr>
                        <a:t> case description</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IN" dirty="0" smtClean="0">
                          <a:solidFill>
                            <a:schemeClr val="tx1"/>
                          </a:solidFill>
                        </a:rPr>
                        <a:t>Test steps</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solidFill>
                          <a:schemeClr val="tx1"/>
                        </a:solidFill>
                      </a:endParaRPr>
                    </a:p>
                  </a:txBody>
                  <a:tcPr/>
                </a:tc>
                <a:tc hMerge="1">
                  <a:txBody>
                    <a:bodyPr/>
                    <a:lstStyle/>
                    <a:p>
                      <a:endParaRPr lang="en-IN" dirty="0">
                        <a:solidFill>
                          <a:schemeClr val="tx1"/>
                        </a:solidFill>
                      </a:endParaRPr>
                    </a:p>
                  </a:txBody>
                  <a:tcPr/>
                </a:tc>
                <a:tc rowSpan="2">
                  <a:txBody>
                    <a:bodyPr/>
                    <a:lstStyle/>
                    <a:p>
                      <a:pPr algn="ctr"/>
                      <a:r>
                        <a:rPr lang="en-IN" dirty="0" smtClean="0">
                          <a:solidFill>
                            <a:schemeClr val="tx1"/>
                          </a:solidFill>
                        </a:rPr>
                        <a:t>Test case status</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en-IN" dirty="0" smtClean="0">
                          <a:solidFill>
                            <a:schemeClr val="tx1"/>
                          </a:solidFill>
                        </a:rPr>
                        <a:t>Test status (P/F)</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en-IN" dirty="0" smtClean="0">
                          <a:solidFill>
                            <a:schemeClr val="tx1"/>
                          </a:solidFill>
                        </a:rPr>
                        <a:t>Test priority</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en-IN" dirty="0" smtClean="0">
                          <a:solidFill>
                            <a:schemeClr val="tx1"/>
                          </a:solidFill>
                        </a:rPr>
                        <a:t>Defect Severity</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vMerge="1">
                  <a:txBody>
                    <a:bodyPr/>
                    <a:lstStyle/>
                    <a:p>
                      <a:endParaRPr lang="en-IN" dirty="0">
                        <a:solidFill>
                          <a:schemeClr val="tx1"/>
                        </a:solidFill>
                      </a:endParaRPr>
                    </a:p>
                  </a:txBody>
                  <a:tcPr/>
                </a:tc>
                <a:tc vMerge="1">
                  <a:txBody>
                    <a:bodyPr/>
                    <a:lstStyle/>
                    <a:p>
                      <a:endParaRPr lang="en-IN" dirty="0">
                        <a:solidFill>
                          <a:schemeClr val="tx1"/>
                        </a:solidFill>
                      </a:endParaRPr>
                    </a:p>
                  </a:txBody>
                  <a:tcPr/>
                </a:tc>
                <a:tc vMerge="1">
                  <a:txBody>
                    <a:bodyPr/>
                    <a:lstStyle/>
                    <a:p>
                      <a:endParaRPr lang="en-IN" dirty="0">
                        <a:solidFill>
                          <a:schemeClr val="tx1"/>
                        </a:solidFill>
                      </a:endParaRPr>
                    </a:p>
                  </a:txBody>
                  <a:tcPr/>
                </a:tc>
                <a:tc>
                  <a:txBody>
                    <a:bodyPr/>
                    <a:lstStyle/>
                    <a:p>
                      <a:pPr algn="ctr"/>
                      <a:r>
                        <a:rPr lang="en-IN" b="1" dirty="0" smtClean="0">
                          <a:solidFill>
                            <a:schemeClr val="tx1"/>
                          </a:solidFill>
                        </a:rPr>
                        <a:t>Step</a:t>
                      </a:r>
                      <a:endParaRPr lang="en-IN"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b="1" dirty="0" smtClean="0">
                          <a:solidFill>
                            <a:schemeClr val="tx1"/>
                          </a:solidFill>
                        </a:rPr>
                        <a:t>Expected</a:t>
                      </a:r>
                      <a:endParaRPr lang="en-IN"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b="1" dirty="0" smtClean="0">
                          <a:solidFill>
                            <a:schemeClr val="tx1"/>
                          </a:solidFill>
                        </a:rPr>
                        <a:t>Actual</a:t>
                      </a:r>
                      <a:endParaRPr lang="en-IN"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IN" dirty="0">
                        <a:solidFill>
                          <a:schemeClr val="tx1"/>
                        </a:solidFill>
                      </a:endParaRPr>
                    </a:p>
                  </a:txBody>
                  <a:tcPr/>
                </a:tc>
                <a:tc vMerge="1">
                  <a:txBody>
                    <a:bodyPr/>
                    <a:lstStyle/>
                    <a:p>
                      <a:endParaRPr lang="en-IN" dirty="0">
                        <a:solidFill>
                          <a:schemeClr val="tx1"/>
                        </a:solidFill>
                      </a:endParaRPr>
                    </a:p>
                  </a:txBody>
                  <a:tcPr/>
                </a:tc>
                <a:tc vMerge="1">
                  <a:txBody>
                    <a:bodyPr/>
                    <a:lstStyle/>
                    <a:p>
                      <a:endParaRPr lang="en-IN" dirty="0">
                        <a:solidFill>
                          <a:schemeClr val="tx1"/>
                        </a:solidFill>
                      </a:endParaRPr>
                    </a:p>
                  </a:txBody>
                  <a:tcPr/>
                </a:tc>
                <a:tc vMerge="1">
                  <a:txBody>
                    <a:bodyPr/>
                    <a:lstStyle/>
                    <a:p>
                      <a:endParaRPr lang="en-IN" dirty="0">
                        <a:solidFill>
                          <a:schemeClr val="tx1"/>
                        </a:solidFill>
                      </a:endParaRPr>
                    </a:p>
                  </a:txBody>
                  <a:tcPr/>
                </a:tc>
                <a:extLst>
                  <a:ext uri="{0D108BD9-81ED-4DB2-BD59-A6C34878D82A}">
                    <a16:rowId xmlns:a16="http://schemas.microsoft.com/office/drawing/2014/main" val="10001"/>
                  </a:ext>
                </a:extLst>
              </a:tr>
              <a:tr h="370840">
                <a:tc>
                  <a:txBody>
                    <a:bodyPr/>
                    <a:lstStyle/>
                    <a:p>
                      <a:pPr algn="ctr"/>
                      <a:r>
                        <a:rPr lang="en-IN" dirty="0" smtClean="0">
                          <a:solidFill>
                            <a:schemeClr val="tx1"/>
                          </a:solidFill>
                        </a:rPr>
                        <a:t>1.</a:t>
                      </a:r>
                      <a:r>
                        <a:rPr lang="en-IN" baseline="0" dirty="0" smtClean="0">
                          <a:solidFill>
                            <a:schemeClr val="tx1"/>
                          </a:solidFill>
                        </a:rPr>
                        <a:t> </a:t>
                      </a:r>
                      <a:endParaRPr lang="en-IN"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dirty="0" smtClean="0">
                          <a:solidFill>
                            <a:schemeClr val="tx1"/>
                          </a:solidFill>
                        </a:rPr>
                        <a:t>Validating the list boundary</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dirty="0" smtClean="0">
                          <a:solidFill>
                            <a:schemeClr val="tx1"/>
                          </a:solidFill>
                        </a:rPr>
                        <a:t>Checking the bottom and top values for the list of elements</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dirty="0" smtClean="0">
                          <a:solidFill>
                            <a:schemeClr val="tx1"/>
                          </a:solidFill>
                        </a:rPr>
                        <a:t>Set bottom = 0 top = n – 1 check if bottom &lt;= top by while</a:t>
                      </a:r>
                      <a:r>
                        <a:rPr lang="en-IN" baseline="0" dirty="0" smtClean="0">
                          <a:solidFill>
                            <a:schemeClr val="tx1"/>
                          </a:solidFill>
                        </a:rPr>
                        <a:t> loop. This condition defines the length of the list from which the key is searched.</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dirty="0" smtClean="0">
                          <a:solidFill>
                            <a:schemeClr val="tx1"/>
                          </a:solidFill>
                        </a:rPr>
                        <a:t>Initially</a:t>
                      </a:r>
                      <a:r>
                        <a:rPr lang="en-IN" baseline="0" dirty="0" smtClean="0">
                          <a:solidFill>
                            <a:schemeClr val="tx1"/>
                          </a:solidFill>
                        </a:rPr>
                        <a:t> bottom &lt;= top will be true. But during iterations list’s length will be reduced and if entire list gets scanned at one point (bottom &gt;= top) will be reached then return to main.</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solidFill>
                            <a:schemeClr val="tx1"/>
                          </a:solidFill>
                        </a:rPr>
                        <a:t>Design</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IN" dirty="0" smtClean="0">
                          <a:solidFill>
                            <a:schemeClr val="tx1"/>
                          </a:solidFill>
                        </a:rPr>
                        <a:t>2.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dirty="0" smtClean="0">
                          <a:solidFill>
                            <a:schemeClr val="tx1"/>
                          </a:solidFill>
                        </a:rPr>
                        <a:t>Checking list element</a:t>
                      </a:r>
                      <a:r>
                        <a:rPr lang="en-IN" baseline="0" dirty="0" smtClean="0">
                          <a:solidFill>
                            <a:schemeClr val="tx1"/>
                          </a:solidFill>
                        </a:rPr>
                        <a:t> with key</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dirty="0" smtClean="0">
                          <a:solidFill>
                            <a:schemeClr val="tx1"/>
                          </a:solidFill>
                        </a:rPr>
                        <a:t>Checking if middle element of array is equal to key value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dirty="0" smtClean="0">
                          <a:solidFill>
                            <a:schemeClr val="tx1"/>
                          </a:solidFill>
                        </a:rPr>
                        <a:t>Set mid = (top + bottom) / 2</a:t>
                      </a:r>
                    </a:p>
                    <a:p>
                      <a:pPr algn="just"/>
                      <a:r>
                        <a:rPr lang="en-IN" dirty="0" smtClean="0">
                          <a:solidFill>
                            <a:schemeClr val="tx1"/>
                          </a:solidFill>
                        </a:rPr>
                        <a:t>Then separate if a[mid] is equal to key</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dirty="0" smtClean="0">
                          <a:solidFill>
                            <a:schemeClr val="tx1"/>
                          </a:solidFill>
                        </a:rPr>
                        <a:t>if a[mid]</a:t>
                      </a:r>
                      <a:r>
                        <a:rPr lang="en-IN" baseline="0" dirty="0" smtClean="0">
                          <a:solidFill>
                            <a:schemeClr val="tx1"/>
                          </a:solidFill>
                        </a:rPr>
                        <a:t> = key value then print message “Element is present” and return to main.</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solidFill>
                            <a:schemeClr val="tx1"/>
                          </a:solidFill>
                        </a:rPr>
                        <a:t>Design</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endParaRPr lang="en-IN"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dirty="0" smtClean="0">
                          <a:solidFill>
                            <a:schemeClr val="tx1"/>
                          </a:solidFill>
                        </a:rPr>
                        <a:t>if a[mid] is &lt; key value if a[mid] is &gt; key value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dirty="0" smtClean="0">
                          <a:solidFill>
                            <a:schemeClr val="tx1"/>
                          </a:solidFill>
                        </a:rPr>
                        <a:t>Set bottom = mid + 1 and then </a:t>
                      </a:r>
                      <a:r>
                        <a:rPr lang="en-IN" dirty="0" err="1" smtClean="0">
                          <a:solidFill>
                            <a:schemeClr val="tx1"/>
                          </a:solidFill>
                        </a:rPr>
                        <a:t>goto</a:t>
                      </a:r>
                      <a:r>
                        <a:rPr lang="en-IN" dirty="0" smtClean="0">
                          <a:solidFill>
                            <a:schemeClr val="tx1"/>
                          </a:solidFill>
                        </a:rPr>
                        <a:t> “while” set top = mid + 1 and go back to “while” loop </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dirty="0" smtClean="0">
                          <a:solidFill>
                            <a:schemeClr val="tx1"/>
                          </a:solidFill>
                        </a:rPr>
                        <a:t>The right </a:t>
                      </a:r>
                      <a:r>
                        <a:rPr lang="en-IN" dirty="0" err="1" smtClean="0">
                          <a:solidFill>
                            <a:schemeClr val="tx1"/>
                          </a:solidFill>
                        </a:rPr>
                        <a:t>sublist</a:t>
                      </a:r>
                      <a:r>
                        <a:rPr lang="en-IN" dirty="0" smtClean="0">
                          <a:solidFill>
                            <a:schemeClr val="tx1"/>
                          </a:solidFill>
                        </a:rPr>
                        <a:t> will be</a:t>
                      </a:r>
                      <a:r>
                        <a:rPr lang="en-IN" baseline="0" dirty="0" smtClean="0">
                          <a:solidFill>
                            <a:schemeClr val="tx1"/>
                          </a:solidFill>
                        </a:rPr>
                        <a:t> searched. The left </a:t>
                      </a:r>
                      <a:r>
                        <a:rPr lang="en-IN" baseline="0" dirty="0" err="1" smtClean="0">
                          <a:solidFill>
                            <a:schemeClr val="tx1"/>
                          </a:solidFill>
                        </a:rPr>
                        <a:t>sublist</a:t>
                      </a:r>
                      <a:r>
                        <a:rPr lang="en-IN" baseline="0" dirty="0" smtClean="0">
                          <a:solidFill>
                            <a:schemeClr val="tx1"/>
                          </a:solidFill>
                        </a:rPr>
                        <a:t> will be searched for key element</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solidFill>
                            <a:schemeClr val="tx1"/>
                          </a:solidFill>
                        </a:rPr>
                        <a:t>Design</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334745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91" y="-90264"/>
            <a:ext cx="12961622" cy="1143000"/>
          </a:xfrm>
        </p:spPr>
        <p:txBody>
          <a:bodyPr/>
          <a:lstStyle/>
          <a:p>
            <a:pPr algn="just"/>
            <a:r>
              <a:rPr lang="en-IN" b="1" dirty="0" smtClean="0"/>
              <a:t>5.12.2 Data Flow Based Test Coverage Criteria</a:t>
            </a:r>
            <a:endParaRPr lang="en-IN" b="1" dirty="0"/>
          </a:p>
        </p:txBody>
      </p:sp>
      <p:sp>
        <p:nvSpPr>
          <p:cNvPr id="3" name="Content Placeholder 2"/>
          <p:cNvSpPr>
            <a:spLocks noGrp="1"/>
          </p:cNvSpPr>
          <p:nvPr>
            <p:ph idx="1"/>
          </p:nvPr>
        </p:nvSpPr>
        <p:spPr>
          <a:xfrm>
            <a:off x="288136" y="980728"/>
            <a:ext cx="13825532" cy="5760640"/>
          </a:xfrm>
        </p:spPr>
        <p:txBody>
          <a:bodyPr>
            <a:normAutofit/>
          </a:bodyPr>
          <a:lstStyle/>
          <a:p>
            <a:pPr algn="just"/>
            <a:r>
              <a:rPr lang="en-IN" sz="2800" dirty="0" smtClean="0"/>
              <a:t>The testing based on data flow mechanism performs testing on definition and uses of variables in the program.</a:t>
            </a:r>
          </a:p>
          <a:p>
            <a:pPr algn="just"/>
            <a:r>
              <a:rPr lang="en-IN" sz="2800" dirty="0" smtClean="0"/>
              <a:t>In this method of testing, definition and use chain (DU-chain)is required. The DU-chain is obtained by identifying the </a:t>
            </a:r>
            <a:r>
              <a:rPr lang="en-IN" sz="2800" dirty="0" err="1" smtClean="0"/>
              <a:t>def</a:t>
            </a:r>
            <a:r>
              <a:rPr lang="en-IN" sz="2800" dirty="0" smtClean="0"/>
              <a:t> and use pairs from the program structure. This strategy of testing is also called as DU testing strategy.</a:t>
            </a:r>
          </a:p>
          <a:p>
            <a:pPr algn="just"/>
            <a:r>
              <a:rPr lang="en-IN" sz="2800" dirty="0" smtClean="0"/>
              <a:t>Set </a:t>
            </a:r>
            <a:r>
              <a:rPr lang="en-IN" sz="2800" b="1" dirty="0" smtClean="0"/>
              <a:t>DEF(n) </a:t>
            </a:r>
            <a:r>
              <a:rPr lang="en-IN" sz="2800" dirty="0" smtClean="0"/>
              <a:t>contains variables that are defined at node n.</a:t>
            </a:r>
          </a:p>
          <a:p>
            <a:pPr algn="just"/>
            <a:r>
              <a:rPr lang="en-IN" sz="2800" dirty="0"/>
              <a:t>Set </a:t>
            </a:r>
            <a:r>
              <a:rPr lang="en-IN" sz="2800" b="1" dirty="0" smtClean="0"/>
              <a:t>USE(n</a:t>
            </a:r>
            <a:r>
              <a:rPr lang="en-IN" sz="2800" b="1" dirty="0"/>
              <a:t>) </a:t>
            </a:r>
            <a:r>
              <a:rPr lang="en-IN" sz="2800" dirty="0"/>
              <a:t>contains variables that are </a:t>
            </a:r>
            <a:r>
              <a:rPr lang="en-IN" sz="2800" dirty="0" smtClean="0"/>
              <a:t>read or used </a:t>
            </a:r>
            <a:r>
              <a:rPr lang="en-IN" sz="2800" dirty="0"/>
              <a:t>at node n.</a:t>
            </a:r>
          </a:p>
          <a:p>
            <a:pPr algn="just"/>
            <a:endParaRPr lang="en-IN" sz="2800" b="1" dirty="0" smtClean="0"/>
          </a:p>
          <a:p>
            <a:pPr algn="just"/>
            <a:endParaRPr lang="en-IN" sz="2800" b="1" dirty="0" smtClean="0"/>
          </a:p>
        </p:txBody>
      </p:sp>
    </p:spTree>
    <p:extLst>
      <p:ext uri="{BB962C8B-B14F-4D97-AF65-F5344CB8AC3E}">
        <p14:creationId xmlns:p14="http://schemas.microsoft.com/office/powerpoint/2010/main" val="28164212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8136" y="188640"/>
            <a:ext cx="13825532" cy="6552728"/>
          </a:xfrm>
        </p:spPr>
        <p:txBody>
          <a:bodyPr>
            <a:normAutofit/>
          </a:bodyPr>
          <a:lstStyle/>
          <a:p>
            <a:pPr marL="360000" indent="-360000" algn="just"/>
            <a:r>
              <a:rPr lang="en-IN" sz="2800" dirty="0" smtClean="0"/>
              <a:t>E.g. </a:t>
            </a:r>
          </a:p>
          <a:p>
            <a:pPr marL="514350" indent="-514350" algn="just">
              <a:buFont typeface="+mj-lt"/>
              <a:buAutoNum type="arabicParenR"/>
            </a:pPr>
            <a:r>
              <a:rPr lang="en-IN" sz="2800" dirty="0" smtClean="0"/>
              <a:t>s := 0;</a:t>
            </a:r>
          </a:p>
          <a:p>
            <a:pPr marL="514350" indent="-514350" algn="just">
              <a:buFont typeface="+mj-lt"/>
              <a:buAutoNum type="arabicParenR"/>
            </a:pPr>
            <a:r>
              <a:rPr lang="en-IN" sz="2800" dirty="0" smtClean="0"/>
              <a:t>a := 0;</a:t>
            </a:r>
          </a:p>
          <a:p>
            <a:pPr marL="514350" indent="-514350" algn="just">
              <a:buFont typeface="+mj-lt"/>
              <a:buAutoNum type="arabicParenR"/>
            </a:pPr>
            <a:r>
              <a:rPr lang="en-IN" sz="2800" dirty="0" smtClean="0"/>
              <a:t>while (a&lt;b)</a:t>
            </a:r>
          </a:p>
          <a:p>
            <a:pPr marL="514350" indent="-514350" algn="just">
              <a:buFont typeface="+mj-lt"/>
              <a:buAutoNum type="arabicParenR"/>
            </a:pPr>
            <a:r>
              <a:rPr lang="en-IN" sz="2800" dirty="0" smtClean="0"/>
              <a:t>a := a + 2;</a:t>
            </a:r>
          </a:p>
          <a:p>
            <a:pPr marL="514350" indent="-514350" algn="just">
              <a:buFont typeface="+mj-lt"/>
              <a:buAutoNum type="arabicParenR"/>
            </a:pPr>
            <a:r>
              <a:rPr lang="en-IN" sz="2800" dirty="0" smtClean="0"/>
              <a:t>b </a:t>
            </a:r>
            <a:r>
              <a:rPr lang="en-IN" sz="2800" dirty="0"/>
              <a:t>:= </a:t>
            </a:r>
            <a:r>
              <a:rPr lang="en-IN" sz="2800" dirty="0" smtClean="0"/>
              <a:t>b - 4;</a:t>
            </a:r>
          </a:p>
          <a:p>
            <a:pPr marL="514350" indent="-514350" algn="just">
              <a:buFont typeface="+mj-lt"/>
              <a:buAutoNum type="arabicParenR"/>
            </a:pPr>
            <a:r>
              <a:rPr lang="en-IN" sz="2800" dirty="0" smtClean="0"/>
              <a:t>if ((a + b) &lt; 20)</a:t>
            </a:r>
          </a:p>
          <a:p>
            <a:pPr marL="514350" indent="-514350" algn="just">
              <a:buFont typeface="+mj-lt"/>
              <a:buAutoNum type="arabicParenR"/>
            </a:pPr>
            <a:r>
              <a:rPr lang="en-IN" sz="2800" dirty="0" smtClean="0"/>
              <a:t>s := s + a + b;</a:t>
            </a:r>
          </a:p>
          <a:p>
            <a:pPr marL="400050" lvl="1" indent="0" algn="just">
              <a:buNone/>
            </a:pPr>
            <a:r>
              <a:rPr lang="en-IN" sz="2400" dirty="0" smtClean="0"/>
              <a:t>else</a:t>
            </a:r>
          </a:p>
          <a:p>
            <a:pPr marL="514350" indent="-514350" algn="just">
              <a:buFont typeface="+mj-lt"/>
              <a:buAutoNum type="arabicParenR"/>
            </a:pPr>
            <a:r>
              <a:rPr lang="en-IN" sz="2800" dirty="0"/>
              <a:t>s := s </a:t>
            </a:r>
            <a:r>
              <a:rPr lang="en-IN" sz="2800" dirty="0" smtClean="0"/>
              <a:t>+ a - </a:t>
            </a:r>
            <a:r>
              <a:rPr lang="en-IN" sz="2800" dirty="0"/>
              <a:t>b;</a:t>
            </a:r>
          </a:p>
          <a:p>
            <a:pPr marL="400050" lvl="1" indent="0" algn="just">
              <a:buNone/>
            </a:pPr>
            <a:r>
              <a:rPr lang="en-IN" sz="2400" dirty="0" smtClean="0"/>
              <a:t>}</a:t>
            </a:r>
          </a:p>
          <a:p>
            <a:pPr marL="514350" indent="-514350" algn="just">
              <a:buFont typeface="+mj-lt"/>
              <a:buAutoNum type="arabicParenR"/>
            </a:pPr>
            <a:endParaRPr lang="en-IN" sz="2800" dirty="0" smtClean="0"/>
          </a:p>
          <a:p>
            <a:pPr marL="514350" indent="-514350" algn="just">
              <a:buFont typeface="+mj-lt"/>
              <a:buAutoNum type="arabicParenR"/>
            </a:pPr>
            <a:endParaRPr lang="en-IN" sz="2800" dirty="0" smtClean="0"/>
          </a:p>
          <a:p>
            <a:pPr marL="360000" indent="-360000" algn="just"/>
            <a:endParaRPr lang="en-IN" sz="2800" dirty="0" smtClean="0"/>
          </a:p>
        </p:txBody>
      </p:sp>
      <p:sp>
        <p:nvSpPr>
          <p:cNvPr id="5" name="TextBox 4"/>
          <p:cNvSpPr txBox="1"/>
          <p:nvPr/>
        </p:nvSpPr>
        <p:spPr>
          <a:xfrm>
            <a:off x="9865196" y="260648"/>
            <a:ext cx="1644104" cy="461665"/>
          </a:xfrm>
          <a:prstGeom prst="rect">
            <a:avLst/>
          </a:prstGeom>
          <a:noFill/>
        </p:spPr>
        <p:txBody>
          <a:bodyPr wrap="none" rtlCol="0">
            <a:spAutoFit/>
          </a:bodyPr>
          <a:lstStyle/>
          <a:p>
            <a:r>
              <a:rPr lang="en-IN" sz="2400" b="1" dirty="0" smtClean="0"/>
              <a:t>Flow Graph</a:t>
            </a:r>
            <a:endParaRPr lang="en-IN" sz="2400" b="1" dirty="0"/>
          </a:p>
        </p:txBody>
      </p:sp>
      <p:grpSp>
        <p:nvGrpSpPr>
          <p:cNvPr id="139" name="Group 138"/>
          <p:cNvGrpSpPr/>
          <p:nvPr/>
        </p:nvGrpSpPr>
        <p:grpSpPr>
          <a:xfrm>
            <a:off x="7849106" y="5145988"/>
            <a:ext cx="504056" cy="504056"/>
            <a:chOff x="7776964" y="1268760"/>
            <a:chExt cx="504056" cy="504056"/>
          </a:xfrm>
        </p:grpSpPr>
        <p:sp>
          <p:nvSpPr>
            <p:cNvPr id="140" name="Oval 139"/>
            <p:cNvSpPr/>
            <p:nvPr/>
          </p:nvSpPr>
          <p:spPr>
            <a:xfrm>
              <a:off x="7776964" y="1268760"/>
              <a:ext cx="504056" cy="5040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1" name="TextBox 140"/>
            <p:cNvSpPr txBox="1"/>
            <p:nvPr/>
          </p:nvSpPr>
          <p:spPr>
            <a:xfrm>
              <a:off x="7776964" y="1340768"/>
              <a:ext cx="432048" cy="369332"/>
            </a:xfrm>
            <a:prstGeom prst="rect">
              <a:avLst/>
            </a:prstGeom>
            <a:noFill/>
          </p:spPr>
          <p:txBody>
            <a:bodyPr wrap="square" rtlCol="0">
              <a:spAutoFit/>
            </a:bodyPr>
            <a:lstStyle/>
            <a:p>
              <a:pPr algn="ctr"/>
              <a:r>
                <a:rPr lang="en-IN" dirty="0" smtClean="0"/>
                <a:t>6</a:t>
              </a:r>
              <a:endParaRPr lang="en-IN" dirty="0"/>
            </a:p>
          </p:txBody>
        </p:sp>
      </p:grpSp>
      <p:grpSp>
        <p:nvGrpSpPr>
          <p:cNvPr id="142" name="Group 141"/>
          <p:cNvGrpSpPr/>
          <p:nvPr/>
        </p:nvGrpSpPr>
        <p:grpSpPr>
          <a:xfrm>
            <a:off x="6840860" y="5686739"/>
            <a:ext cx="504056" cy="504056"/>
            <a:chOff x="7776964" y="1268760"/>
            <a:chExt cx="504056" cy="504056"/>
          </a:xfrm>
        </p:grpSpPr>
        <p:sp>
          <p:nvSpPr>
            <p:cNvPr id="143" name="Oval 142"/>
            <p:cNvSpPr/>
            <p:nvPr/>
          </p:nvSpPr>
          <p:spPr>
            <a:xfrm>
              <a:off x="7776964" y="1268760"/>
              <a:ext cx="504056" cy="5040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4" name="TextBox 143"/>
            <p:cNvSpPr txBox="1"/>
            <p:nvPr/>
          </p:nvSpPr>
          <p:spPr>
            <a:xfrm>
              <a:off x="7776964" y="1340768"/>
              <a:ext cx="432048" cy="369332"/>
            </a:xfrm>
            <a:prstGeom prst="rect">
              <a:avLst/>
            </a:prstGeom>
            <a:noFill/>
          </p:spPr>
          <p:txBody>
            <a:bodyPr wrap="square" rtlCol="0">
              <a:spAutoFit/>
            </a:bodyPr>
            <a:lstStyle/>
            <a:p>
              <a:pPr algn="ctr"/>
              <a:r>
                <a:rPr lang="en-IN" dirty="0" smtClean="0"/>
                <a:t>7</a:t>
              </a:r>
              <a:endParaRPr lang="en-IN" dirty="0"/>
            </a:p>
          </p:txBody>
        </p:sp>
      </p:grpSp>
      <p:grpSp>
        <p:nvGrpSpPr>
          <p:cNvPr id="145" name="Group 144"/>
          <p:cNvGrpSpPr/>
          <p:nvPr/>
        </p:nvGrpSpPr>
        <p:grpSpPr>
          <a:xfrm>
            <a:off x="8857084" y="5691385"/>
            <a:ext cx="504056" cy="504056"/>
            <a:chOff x="7776964" y="1268760"/>
            <a:chExt cx="504056" cy="504056"/>
          </a:xfrm>
        </p:grpSpPr>
        <p:sp>
          <p:nvSpPr>
            <p:cNvPr id="146" name="Oval 145"/>
            <p:cNvSpPr/>
            <p:nvPr/>
          </p:nvSpPr>
          <p:spPr>
            <a:xfrm>
              <a:off x="7776964" y="1268760"/>
              <a:ext cx="504056" cy="5040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7" name="TextBox 146"/>
            <p:cNvSpPr txBox="1"/>
            <p:nvPr/>
          </p:nvSpPr>
          <p:spPr>
            <a:xfrm>
              <a:off x="7776964" y="1340768"/>
              <a:ext cx="432048" cy="369332"/>
            </a:xfrm>
            <a:prstGeom prst="rect">
              <a:avLst/>
            </a:prstGeom>
            <a:noFill/>
          </p:spPr>
          <p:txBody>
            <a:bodyPr wrap="square" rtlCol="0">
              <a:spAutoFit/>
            </a:bodyPr>
            <a:lstStyle/>
            <a:p>
              <a:pPr algn="ctr"/>
              <a:r>
                <a:rPr lang="en-IN" dirty="0" smtClean="0"/>
                <a:t>8</a:t>
              </a:r>
              <a:endParaRPr lang="en-IN" dirty="0"/>
            </a:p>
          </p:txBody>
        </p:sp>
      </p:grpSp>
      <p:grpSp>
        <p:nvGrpSpPr>
          <p:cNvPr id="148" name="Group 147"/>
          <p:cNvGrpSpPr/>
          <p:nvPr/>
        </p:nvGrpSpPr>
        <p:grpSpPr>
          <a:xfrm>
            <a:off x="7956984" y="6345759"/>
            <a:ext cx="504056" cy="504056"/>
            <a:chOff x="7776964" y="1268760"/>
            <a:chExt cx="504056" cy="504056"/>
          </a:xfrm>
        </p:grpSpPr>
        <p:sp>
          <p:nvSpPr>
            <p:cNvPr id="149" name="Oval 148"/>
            <p:cNvSpPr/>
            <p:nvPr/>
          </p:nvSpPr>
          <p:spPr>
            <a:xfrm>
              <a:off x="7776964" y="1268760"/>
              <a:ext cx="504056" cy="5040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0" name="TextBox 149"/>
            <p:cNvSpPr txBox="1"/>
            <p:nvPr/>
          </p:nvSpPr>
          <p:spPr>
            <a:xfrm>
              <a:off x="7776964" y="1340768"/>
              <a:ext cx="432048" cy="369332"/>
            </a:xfrm>
            <a:prstGeom prst="rect">
              <a:avLst/>
            </a:prstGeom>
            <a:noFill/>
          </p:spPr>
          <p:txBody>
            <a:bodyPr wrap="square" rtlCol="0">
              <a:spAutoFit/>
            </a:bodyPr>
            <a:lstStyle/>
            <a:p>
              <a:pPr algn="ctr"/>
              <a:r>
                <a:rPr lang="en-IN" dirty="0" smtClean="0"/>
                <a:t>9</a:t>
              </a:r>
              <a:endParaRPr lang="en-IN" dirty="0"/>
            </a:p>
          </p:txBody>
        </p:sp>
      </p:grpSp>
      <p:grpSp>
        <p:nvGrpSpPr>
          <p:cNvPr id="151" name="Group 150"/>
          <p:cNvGrpSpPr/>
          <p:nvPr/>
        </p:nvGrpSpPr>
        <p:grpSpPr>
          <a:xfrm>
            <a:off x="10201456" y="6345759"/>
            <a:ext cx="504056" cy="504056"/>
            <a:chOff x="7776964" y="1268760"/>
            <a:chExt cx="504056" cy="504056"/>
          </a:xfrm>
        </p:grpSpPr>
        <p:sp>
          <p:nvSpPr>
            <p:cNvPr id="152" name="Oval 151"/>
            <p:cNvSpPr/>
            <p:nvPr/>
          </p:nvSpPr>
          <p:spPr>
            <a:xfrm>
              <a:off x="7776964" y="1268760"/>
              <a:ext cx="504056" cy="5040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3" name="TextBox 152"/>
            <p:cNvSpPr txBox="1"/>
            <p:nvPr/>
          </p:nvSpPr>
          <p:spPr>
            <a:xfrm>
              <a:off x="7776964" y="1340768"/>
              <a:ext cx="432048" cy="369332"/>
            </a:xfrm>
            <a:prstGeom prst="rect">
              <a:avLst/>
            </a:prstGeom>
            <a:noFill/>
          </p:spPr>
          <p:txBody>
            <a:bodyPr wrap="square" rtlCol="0">
              <a:spAutoFit/>
            </a:bodyPr>
            <a:lstStyle/>
            <a:p>
              <a:pPr algn="ctr"/>
              <a:r>
                <a:rPr lang="en-IN" dirty="0" smtClean="0"/>
                <a:t>10</a:t>
              </a:r>
              <a:endParaRPr lang="en-IN" dirty="0"/>
            </a:p>
          </p:txBody>
        </p:sp>
      </p:grpSp>
      <p:grpSp>
        <p:nvGrpSpPr>
          <p:cNvPr id="9" name="Group 8"/>
          <p:cNvGrpSpPr/>
          <p:nvPr/>
        </p:nvGrpSpPr>
        <p:grpSpPr>
          <a:xfrm>
            <a:off x="7776964" y="476672"/>
            <a:ext cx="557407" cy="4275718"/>
            <a:chOff x="7776964" y="1268760"/>
            <a:chExt cx="557407" cy="4275718"/>
          </a:xfrm>
        </p:grpSpPr>
        <p:cxnSp>
          <p:nvCxnSpPr>
            <p:cNvPr id="6" name="Straight Arrow Connector 5"/>
            <p:cNvCxnSpPr>
              <a:stCxn id="2" idx="4"/>
            </p:cNvCxnSpPr>
            <p:nvPr/>
          </p:nvCxnSpPr>
          <p:spPr>
            <a:xfrm>
              <a:off x="8028992" y="1772816"/>
              <a:ext cx="0" cy="43204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7776964" y="1268760"/>
              <a:ext cx="504056" cy="504056"/>
              <a:chOff x="7776964" y="1268760"/>
              <a:chExt cx="504056" cy="504056"/>
            </a:xfrm>
          </p:grpSpPr>
          <p:sp>
            <p:nvSpPr>
              <p:cNvPr id="2" name="Oval 1"/>
              <p:cNvSpPr/>
              <p:nvPr/>
            </p:nvSpPr>
            <p:spPr>
              <a:xfrm>
                <a:off x="7776964" y="1268760"/>
                <a:ext cx="504056" cy="5040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7776964" y="1340768"/>
                <a:ext cx="432048" cy="369332"/>
              </a:xfrm>
              <a:prstGeom prst="rect">
                <a:avLst/>
              </a:prstGeom>
              <a:noFill/>
            </p:spPr>
            <p:txBody>
              <a:bodyPr wrap="square" rtlCol="0">
                <a:spAutoFit/>
              </a:bodyPr>
              <a:lstStyle/>
              <a:p>
                <a:pPr algn="ctr"/>
                <a:r>
                  <a:rPr lang="en-IN" dirty="0" smtClean="0"/>
                  <a:t>1</a:t>
                </a:r>
                <a:endParaRPr lang="en-IN" dirty="0"/>
              </a:p>
            </p:txBody>
          </p:sp>
        </p:grpSp>
        <p:grpSp>
          <p:nvGrpSpPr>
            <p:cNvPr id="126" name="Group 125"/>
            <p:cNvGrpSpPr/>
            <p:nvPr/>
          </p:nvGrpSpPr>
          <p:grpSpPr>
            <a:xfrm>
              <a:off x="7776964" y="2204382"/>
              <a:ext cx="504056" cy="504056"/>
              <a:chOff x="7776964" y="1268760"/>
              <a:chExt cx="504056" cy="504056"/>
            </a:xfrm>
          </p:grpSpPr>
          <p:sp>
            <p:nvSpPr>
              <p:cNvPr id="127" name="Oval 126"/>
              <p:cNvSpPr/>
              <p:nvPr/>
            </p:nvSpPr>
            <p:spPr>
              <a:xfrm>
                <a:off x="7776964" y="1268760"/>
                <a:ext cx="504056" cy="5040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8" name="TextBox 127"/>
              <p:cNvSpPr txBox="1"/>
              <p:nvPr/>
            </p:nvSpPr>
            <p:spPr>
              <a:xfrm>
                <a:off x="7776964" y="1340768"/>
                <a:ext cx="432048" cy="369332"/>
              </a:xfrm>
              <a:prstGeom prst="rect">
                <a:avLst/>
              </a:prstGeom>
              <a:noFill/>
            </p:spPr>
            <p:txBody>
              <a:bodyPr wrap="square" rtlCol="0">
                <a:spAutoFit/>
              </a:bodyPr>
              <a:lstStyle/>
              <a:p>
                <a:pPr algn="ctr"/>
                <a:r>
                  <a:rPr lang="en-IN" dirty="0" smtClean="0"/>
                  <a:t>2</a:t>
                </a:r>
                <a:endParaRPr lang="en-IN" dirty="0"/>
              </a:p>
            </p:txBody>
          </p:sp>
        </p:grpSp>
        <p:cxnSp>
          <p:nvCxnSpPr>
            <p:cNvPr id="129" name="Straight Arrow Connector 128"/>
            <p:cNvCxnSpPr/>
            <p:nvPr/>
          </p:nvCxnSpPr>
          <p:spPr>
            <a:xfrm>
              <a:off x="8028992" y="2708438"/>
              <a:ext cx="0" cy="43204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30" name="Group 129"/>
            <p:cNvGrpSpPr/>
            <p:nvPr/>
          </p:nvGrpSpPr>
          <p:grpSpPr>
            <a:xfrm>
              <a:off x="7799594" y="3140486"/>
              <a:ext cx="504056" cy="504056"/>
              <a:chOff x="7776964" y="1268760"/>
              <a:chExt cx="504056" cy="504056"/>
            </a:xfrm>
          </p:grpSpPr>
          <p:sp>
            <p:nvSpPr>
              <p:cNvPr id="131" name="Oval 130"/>
              <p:cNvSpPr/>
              <p:nvPr/>
            </p:nvSpPr>
            <p:spPr>
              <a:xfrm>
                <a:off x="7776964" y="1268760"/>
                <a:ext cx="504056" cy="5040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2" name="TextBox 131"/>
              <p:cNvSpPr txBox="1"/>
              <p:nvPr/>
            </p:nvSpPr>
            <p:spPr>
              <a:xfrm>
                <a:off x="7776964" y="1340768"/>
                <a:ext cx="432048" cy="369332"/>
              </a:xfrm>
              <a:prstGeom prst="rect">
                <a:avLst/>
              </a:prstGeom>
              <a:noFill/>
            </p:spPr>
            <p:txBody>
              <a:bodyPr wrap="square" rtlCol="0">
                <a:spAutoFit/>
              </a:bodyPr>
              <a:lstStyle/>
              <a:p>
                <a:pPr algn="ctr"/>
                <a:r>
                  <a:rPr lang="en-IN" dirty="0" smtClean="0"/>
                  <a:t>3</a:t>
                </a:r>
                <a:endParaRPr lang="en-IN" dirty="0"/>
              </a:p>
            </p:txBody>
          </p:sp>
        </p:grpSp>
        <p:grpSp>
          <p:nvGrpSpPr>
            <p:cNvPr id="133" name="Group 132"/>
            <p:cNvGrpSpPr/>
            <p:nvPr/>
          </p:nvGrpSpPr>
          <p:grpSpPr>
            <a:xfrm>
              <a:off x="7822224" y="4077072"/>
              <a:ext cx="504056" cy="504056"/>
              <a:chOff x="7776964" y="1268760"/>
              <a:chExt cx="504056" cy="504056"/>
            </a:xfrm>
          </p:grpSpPr>
          <p:sp>
            <p:nvSpPr>
              <p:cNvPr id="134" name="Oval 133"/>
              <p:cNvSpPr/>
              <p:nvPr/>
            </p:nvSpPr>
            <p:spPr>
              <a:xfrm>
                <a:off x="7776964" y="1268760"/>
                <a:ext cx="504056" cy="5040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5" name="TextBox 134"/>
              <p:cNvSpPr txBox="1"/>
              <p:nvPr/>
            </p:nvSpPr>
            <p:spPr>
              <a:xfrm>
                <a:off x="7776964" y="1340768"/>
                <a:ext cx="432048" cy="369332"/>
              </a:xfrm>
              <a:prstGeom prst="rect">
                <a:avLst/>
              </a:prstGeom>
              <a:noFill/>
            </p:spPr>
            <p:txBody>
              <a:bodyPr wrap="square" rtlCol="0">
                <a:spAutoFit/>
              </a:bodyPr>
              <a:lstStyle/>
              <a:p>
                <a:pPr algn="ctr"/>
                <a:r>
                  <a:rPr lang="en-IN" dirty="0" smtClean="0"/>
                  <a:t>4</a:t>
                </a:r>
                <a:endParaRPr lang="en-IN" dirty="0"/>
              </a:p>
            </p:txBody>
          </p:sp>
        </p:grpSp>
        <p:grpSp>
          <p:nvGrpSpPr>
            <p:cNvPr id="136" name="Group 135"/>
            <p:cNvGrpSpPr/>
            <p:nvPr/>
          </p:nvGrpSpPr>
          <p:grpSpPr>
            <a:xfrm>
              <a:off x="7830315" y="5040422"/>
              <a:ext cx="504056" cy="504056"/>
              <a:chOff x="7776964" y="1268760"/>
              <a:chExt cx="504056" cy="504056"/>
            </a:xfrm>
          </p:grpSpPr>
          <p:sp>
            <p:nvSpPr>
              <p:cNvPr id="137" name="Oval 136"/>
              <p:cNvSpPr/>
              <p:nvPr/>
            </p:nvSpPr>
            <p:spPr>
              <a:xfrm>
                <a:off x="7776964" y="1268760"/>
                <a:ext cx="504056" cy="5040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8" name="TextBox 137"/>
              <p:cNvSpPr txBox="1"/>
              <p:nvPr/>
            </p:nvSpPr>
            <p:spPr>
              <a:xfrm>
                <a:off x="7776964" y="1340768"/>
                <a:ext cx="432048" cy="369332"/>
              </a:xfrm>
              <a:prstGeom prst="rect">
                <a:avLst/>
              </a:prstGeom>
              <a:noFill/>
            </p:spPr>
            <p:txBody>
              <a:bodyPr wrap="square" rtlCol="0">
                <a:spAutoFit/>
              </a:bodyPr>
              <a:lstStyle/>
              <a:p>
                <a:pPr algn="ctr"/>
                <a:r>
                  <a:rPr lang="en-IN" dirty="0"/>
                  <a:t>5</a:t>
                </a:r>
              </a:p>
            </p:txBody>
          </p:sp>
        </p:grpSp>
        <p:cxnSp>
          <p:nvCxnSpPr>
            <p:cNvPr id="154" name="Straight Arrow Connector 153"/>
            <p:cNvCxnSpPr/>
            <p:nvPr/>
          </p:nvCxnSpPr>
          <p:spPr>
            <a:xfrm>
              <a:off x="8057995" y="3644542"/>
              <a:ext cx="0" cy="43204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p:nvPr/>
          </p:nvCxnSpPr>
          <p:spPr>
            <a:xfrm>
              <a:off x="8082343" y="4600190"/>
              <a:ext cx="0" cy="43204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156" name="Straight Arrow Connector 155"/>
          <p:cNvCxnSpPr/>
          <p:nvPr/>
        </p:nvCxnSpPr>
        <p:spPr>
          <a:xfrm>
            <a:off x="8101134" y="4713940"/>
            <a:ext cx="0" cy="43204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a:endCxn id="143" idx="7"/>
          </p:cNvCxnSpPr>
          <p:nvPr/>
        </p:nvCxnSpPr>
        <p:spPr>
          <a:xfrm flipH="1">
            <a:off x="7271099" y="5470715"/>
            <a:ext cx="574645" cy="28984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p:nvPr/>
        </p:nvCxnSpPr>
        <p:spPr>
          <a:xfrm>
            <a:off x="8326280" y="5412231"/>
            <a:ext cx="685028" cy="27450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a:endCxn id="149" idx="1"/>
          </p:cNvCxnSpPr>
          <p:nvPr/>
        </p:nvCxnSpPr>
        <p:spPr>
          <a:xfrm>
            <a:off x="7271099" y="6128079"/>
            <a:ext cx="759702" cy="29149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0" name="Straight Arrow Connector 159"/>
          <p:cNvCxnSpPr>
            <a:endCxn id="149" idx="7"/>
          </p:cNvCxnSpPr>
          <p:nvPr/>
        </p:nvCxnSpPr>
        <p:spPr>
          <a:xfrm flipH="1">
            <a:off x="8387223" y="6025757"/>
            <a:ext cx="469861" cy="39381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a:endCxn id="153" idx="1"/>
          </p:cNvCxnSpPr>
          <p:nvPr/>
        </p:nvCxnSpPr>
        <p:spPr>
          <a:xfrm>
            <a:off x="8461040" y="6597787"/>
            <a:ext cx="1740416" cy="464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Curved Connector 19"/>
          <p:cNvCxnSpPr>
            <a:stCxn id="152" idx="7"/>
            <a:endCxn id="131" idx="6"/>
          </p:cNvCxnSpPr>
          <p:nvPr/>
        </p:nvCxnSpPr>
        <p:spPr>
          <a:xfrm rot="16200000" flipV="1">
            <a:off x="7558098" y="3345978"/>
            <a:ext cx="3819150" cy="2328045"/>
          </a:xfrm>
          <a:prstGeom prst="curvedConnector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flipH="1">
            <a:off x="6840860" y="2636430"/>
            <a:ext cx="955372"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011031" y="2157208"/>
            <a:ext cx="748923" cy="400110"/>
          </a:xfrm>
          <a:prstGeom prst="rect">
            <a:avLst/>
          </a:prstGeom>
          <a:noFill/>
        </p:spPr>
        <p:txBody>
          <a:bodyPr wrap="none" rtlCol="0">
            <a:spAutoFit/>
          </a:bodyPr>
          <a:lstStyle/>
          <a:p>
            <a:r>
              <a:rPr lang="en-IN" sz="2000" dirty="0" smtClean="0"/>
              <a:t>while</a:t>
            </a:r>
            <a:endParaRPr lang="en-IN" sz="2000" dirty="0"/>
          </a:p>
        </p:txBody>
      </p:sp>
      <p:sp>
        <p:nvSpPr>
          <p:cNvPr id="163" name="TextBox 162"/>
          <p:cNvSpPr txBox="1"/>
          <p:nvPr/>
        </p:nvSpPr>
        <p:spPr>
          <a:xfrm>
            <a:off x="8247691" y="4752390"/>
            <a:ext cx="322524" cy="400110"/>
          </a:xfrm>
          <a:prstGeom prst="rect">
            <a:avLst/>
          </a:prstGeom>
          <a:noFill/>
        </p:spPr>
        <p:txBody>
          <a:bodyPr wrap="none" rtlCol="0">
            <a:spAutoFit/>
          </a:bodyPr>
          <a:lstStyle/>
          <a:p>
            <a:r>
              <a:rPr lang="en-IN" sz="2000" dirty="0" smtClean="0"/>
              <a:t>if</a:t>
            </a:r>
            <a:endParaRPr lang="en-IN" sz="2000" dirty="0"/>
          </a:p>
        </p:txBody>
      </p:sp>
      <p:sp>
        <p:nvSpPr>
          <p:cNvPr id="164" name="TextBox 163"/>
          <p:cNvSpPr txBox="1"/>
          <p:nvPr/>
        </p:nvSpPr>
        <p:spPr>
          <a:xfrm>
            <a:off x="7467264" y="5189130"/>
            <a:ext cx="309700" cy="400110"/>
          </a:xfrm>
          <a:prstGeom prst="rect">
            <a:avLst/>
          </a:prstGeom>
          <a:noFill/>
        </p:spPr>
        <p:txBody>
          <a:bodyPr wrap="none" rtlCol="0">
            <a:spAutoFit/>
          </a:bodyPr>
          <a:lstStyle/>
          <a:p>
            <a:r>
              <a:rPr lang="en-IN" sz="2000" dirty="0" smtClean="0"/>
              <a:t>T</a:t>
            </a:r>
            <a:endParaRPr lang="en-IN" sz="2000" dirty="0"/>
          </a:p>
        </p:txBody>
      </p:sp>
      <p:sp>
        <p:nvSpPr>
          <p:cNvPr id="165" name="TextBox 164"/>
          <p:cNvSpPr txBox="1"/>
          <p:nvPr/>
        </p:nvSpPr>
        <p:spPr>
          <a:xfrm>
            <a:off x="8569052" y="5229200"/>
            <a:ext cx="303288" cy="400110"/>
          </a:xfrm>
          <a:prstGeom prst="rect">
            <a:avLst/>
          </a:prstGeom>
          <a:noFill/>
        </p:spPr>
        <p:txBody>
          <a:bodyPr wrap="none" rtlCol="0">
            <a:spAutoFit/>
          </a:bodyPr>
          <a:lstStyle/>
          <a:p>
            <a:r>
              <a:rPr lang="en-IN" sz="2000" dirty="0" smtClean="0"/>
              <a:t>F</a:t>
            </a:r>
            <a:endParaRPr lang="en-IN" sz="2000" dirty="0"/>
          </a:p>
        </p:txBody>
      </p:sp>
    </p:spTree>
    <p:extLst>
      <p:ext uri="{BB962C8B-B14F-4D97-AF65-F5344CB8AC3E}">
        <p14:creationId xmlns:p14="http://schemas.microsoft.com/office/powerpoint/2010/main" val="18746760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8136" y="188640"/>
            <a:ext cx="8784972" cy="6552728"/>
          </a:xfrm>
        </p:spPr>
        <p:txBody>
          <a:bodyPr>
            <a:normAutofit/>
          </a:bodyPr>
          <a:lstStyle/>
          <a:p>
            <a:pPr marL="360000" indent="-360000" algn="just"/>
            <a:r>
              <a:rPr lang="en-IN" sz="2800" dirty="0" smtClean="0"/>
              <a:t>For the given programming lines the DU chain will be as shown in table:</a:t>
            </a:r>
          </a:p>
          <a:p>
            <a:pPr marL="360000" indent="-360000" algn="just"/>
            <a:endParaRPr lang="en-IN" sz="2800" dirty="0" smtClean="0"/>
          </a:p>
          <a:p>
            <a:pPr marL="360000" indent="-360000" algn="just"/>
            <a:r>
              <a:rPr lang="en-IN" sz="2800" dirty="0" smtClean="0"/>
              <a:t>Identify all DU pairs and construct test cases that cover these pairs.</a:t>
            </a:r>
          </a:p>
          <a:p>
            <a:pPr marL="360000" indent="-360000" algn="just"/>
            <a:r>
              <a:rPr lang="en-IN" sz="2800" dirty="0" smtClean="0"/>
              <a:t>Identify all DU paths: That means for each DU pair (n1,n2) for variable a, exercise all possible paths n1…n2 that are clear of definitions of a.</a:t>
            </a:r>
          </a:p>
          <a:p>
            <a:pPr marL="360000" indent="-360000" algn="just"/>
            <a:r>
              <a:rPr lang="en-IN" sz="2800" dirty="0"/>
              <a:t>Identify all </a:t>
            </a:r>
            <a:r>
              <a:rPr lang="en-IN" sz="2800" dirty="0" smtClean="0"/>
              <a:t>users: </a:t>
            </a:r>
            <a:r>
              <a:rPr lang="en-IN" sz="2800" dirty="0"/>
              <a:t>That means for each DU pair (</a:t>
            </a:r>
            <a:r>
              <a:rPr lang="en-IN" sz="2800" dirty="0" smtClean="0"/>
              <a:t>n1,n2) for a</a:t>
            </a:r>
            <a:r>
              <a:rPr lang="en-IN" sz="2800" dirty="0"/>
              <a:t>, exercise </a:t>
            </a:r>
            <a:r>
              <a:rPr lang="en-IN" sz="2800" dirty="0" smtClean="0"/>
              <a:t>at least one path n1…n2 that is clear of definitions of a.</a:t>
            </a:r>
          </a:p>
          <a:p>
            <a:pPr marL="360000" indent="-360000" algn="just"/>
            <a:endParaRPr lang="en-IN" sz="2800" dirty="0"/>
          </a:p>
        </p:txBody>
      </p:sp>
      <p:graphicFrame>
        <p:nvGraphicFramePr>
          <p:cNvPr id="2" name="Table 1"/>
          <p:cNvGraphicFramePr>
            <a:graphicFrameLocks noGrp="1"/>
          </p:cNvGraphicFramePr>
          <p:nvPr>
            <p:extLst>
              <p:ext uri="{D42A27DB-BD31-4B8C-83A1-F6EECF244321}">
                <p14:modId xmlns:p14="http://schemas.microsoft.com/office/powerpoint/2010/main" val="1975768685"/>
              </p:ext>
            </p:extLst>
          </p:nvPr>
        </p:nvGraphicFramePr>
        <p:xfrm>
          <a:off x="9505156" y="548680"/>
          <a:ext cx="4464496" cy="4572000"/>
        </p:xfrm>
        <a:graphic>
          <a:graphicData uri="http://schemas.openxmlformats.org/drawingml/2006/table">
            <a:tbl>
              <a:tblPr bandRow="1">
                <a:tableStyleId>{5C22544A-7EE6-4342-B048-85BDC9FD1C3A}</a:tableStyleId>
              </a:tblPr>
              <a:tblGrid>
                <a:gridCol w="2232248">
                  <a:extLst>
                    <a:ext uri="{9D8B030D-6E8A-4147-A177-3AD203B41FA5}">
                      <a16:colId xmlns:a16="http://schemas.microsoft.com/office/drawing/2014/main" val="20000"/>
                    </a:ext>
                  </a:extLst>
                </a:gridCol>
                <a:gridCol w="2232248">
                  <a:extLst>
                    <a:ext uri="{9D8B030D-6E8A-4147-A177-3AD203B41FA5}">
                      <a16:colId xmlns:a16="http://schemas.microsoft.com/office/drawing/2014/main" val="20001"/>
                    </a:ext>
                  </a:extLst>
                </a:gridCol>
              </a:tblGrid>
              <a:tr h="370840">
                <a:tc>
                  <a:txBody>
                    <a:bodyPr/>
                    <a:lstStyle/>
                    <a:p>
                      <a:r>
                        <a:rPr lang="en-IN" sz="2400" dirty="0" smtClean="0"/>
                        <a:t>DEF(1) = {s}</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400" dirty="0" smtClean="0"/>
                        <a:t>USE(1) = {ø}</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IN" sz="2400" dirty="0" smtClean="0"/>
                        <a:t>DEF(2) = {a}</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400" dirty="0" smtClean="0"/>
                        <a:t>USE(2) = {ø}</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IN" sz="2400" dirty="0" smtClean="0"/>
                        <a:t>DEF(3) = {ø}</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400" dirty="0" smtClean="0"/>
                        <a:t>USE(3) = {a, b}</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IN" sz="2400" dirty="0" smtClean="0"/>
                        <a:t>DEF(4) = {a}</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400" dirty="0" smtClean="0"/>
                        <a:t>USE(4) = {a}</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IN" sz="2400" dirty="0" smtClean="0"/>
                        <a:t>DEF(5) = {b}</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400" dirty="0" smtClean="0"/>
                        <a:t>USE(5) = {b}</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r>
                        <a:rPr lang="en-IN" sz="2400" dirty="0" smtClean="0"/>
                        <a:t>DEF(6) = {ø}</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400" dirty="0" smtClean="0"/>
                        <a:t>USE(6) = {a, b}</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r>
                        <a:rPr lang="en-IN" sz="2400" dirty="0" smtClean="0"/>
                        <a:t>DEF(7) = {s}</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400" dirty="0" smtClean="0"/>
                        <a:t>USE(7) = {s, a, b}</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r>
                        <a:rPr lang="en-IN" sz="2400" dirty="0" smtClean="0"/>
                        <a:t>DEF(8) = {s}</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400" dirty="0" smtClean="0"/>
                        <a:t>USE(8) = {s, a, b}</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r>
                        <a:rPr lang="en-IN" sz="2400" dirty="0" smtClean="0"/>
                        <a:t>DEF(9) = {ø}</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400" dirty="0" smtClean="0"/>
                        <a:t>USE(9) = {ø}</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70840">
                <a:tc>
                  <a:txBody>
                    <a:bodyPr/>
                    <a:lstStyle/>
                    <a:p>
                      <a:r>
                        <a:rPr lang="en-IN" sz="2400" dirty="0" smtClean="0"/>
                        <a:t>DEF(10) = {ø}</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400" dirty="0" smtClean="0"/>
                        <a:t>USE(10) = {ø}</a:t>
                      </a:r>
                      <a:endParaRPr lang="en-IN"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558484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91" y="-99392"/>
            <a:ext cx="12961622" cy="1143000"/>
          </a:xfrm>
        </p:spPr>
        <p:txBody>
          <a:bodyPr/>
          <a:lstStyle/>
          <a:p>
            <a:pPr algn="just"/>
            <a:r>
              <a:rPr lang="en-IN" b="1" dirty="0" smtClean="0"/>
              <a:t>5.1.2 Testing Principles</a:t>
            </a:r>
            <a:endParaRPr lang="en-IN" b="1" dirty="0"/>
          </a:p>
        </p:txBody>
      </p:sp>
      <p:sp>
        <p:nvSpPr>
          <p:cNvPr id="3" name="Content Placeholder 2"/>
          <p:cNvSpPr>
            <a:spLocks noGrp="1"/>
          </p:cNvSpPr>
          <p:nvPr>
            <p:ph idx="1"/>
          </p:nvPr>
        </p:nvSpPr>
        <p:spPr>
          <a:xfrm>
            <a:off x="288136" y="908720"/>
            <a:ext cx="13825532" cy="5907715"/>
          </a:xfrm>
        </p:spPr>
        <p:txBody>
          <a:bodyPr>
            <a:noAutofit/>
          </a:bodyPr>
          <a:lstStyle/>
          <a:p>
            <a:pPr algn="just"/>
            <a:endParaRPr lang="en-IN" sz="2400" dirty="0" smtClean="0"/>
          </a:p>
          <a:p>
            <a:pPr algn="just"/>
            <a:r>
              <a:rPr lang="en-IN" dirty="0" smtClean="0"/>
              <a:t>Every software engineer must apply following testing principles while performing the software testing.</a:t>
            </a:r>
          </a:p>
          <a:p>
            <a:pPr algn="just"/>
            <a:endParaRPr lang="en-IN" sz="2000" dirty="0" smtClean="0"/>
          </a:p>
          <a:p>
            <a:pPr marL="914400" lvl="1" indent="-457200" algn="just">
              <a:buFont typeface="+mj-lt"/>
              <a:buAutoNum type="arabicPeriod"/>
            </a:pPr>
            <a:r>
              <a:rPr lang="en-IN" dirty="0" smtClean="0"/>
              <a:t>All tests should be traceable to customer requirements.</a:t>
            </a:r>
          </a:p>
          <a:p>
            <a:pPr marL="914400" lvl="1" indent="-457200" algn="just">
              <a:buFont typeface="+mj-lt"/>
              <a:buAutoNum type="arabicPeriod"/>
            </a:pPr>
            <a:r>
              <a:rPr lang="en-IN" dirty="0" smtClean="0"/>
              <a:t>Tests should be planned long before testing begins.</a:t>
            </a:r>
          </a:p>
          <a:p>
            <a:pPr marL="914400" lvl="1" indent="-457200" algn="just">
              <a:buFont typeface="+mj-lt"/>
              <a:buAutoNum type="arabicPeriod"/>
            </a:pPr>
            <a:r>
              <a:rPr lang="en-IN" dirty="0" smtClean="0"/>
              <a:t>The Pareto principle can be applied to software testing – 80% of all errors uncovered during testing will likely be traceable to 20% of all program modules.</a:t>
            </a:r>
          </a:p>
          <a:p>
            <a:pPr marL="914400" lvl="1" indent="-457200" algn="just">
              <a:buFont typeface="+mj-lt"/>
              <a:buAutoNum type="arabicPeriod"/>
            </a:pPr>
            <a:r>
              <a:rPr lang="en-IN" dirty="0" smtClean="0"/>
              <a:t>Testing should begin “in the small” and progress toward testing “in the large”.</a:t>
            </a:r>
          </a:p>
          <a:p>
            <a:pPr marL="914400" lvl="1" indent="-457200" algn="just">
              <a:buFont typeface="+mj-lt"/>
              <a:buAutoNum type="arabicPeriod"/>
            </a:pPr>
            <a:r>
              <a:rPr lang="en-IN" dirty="0" smtClean="0"/>
              <a:t>Exhaustive testing is not possible.</a:t>
            </a:r>
          </a:p>
          <a:p>
            <a:pPr marL="914400" lvl="1" indent="-457200" algn="just">
              <a:buFont typeface="+mj-lt"/>
              <a:buAutoNum type="arabicPeriod"/>
            </a:pPr>
            <a:r>
              <a:rPr lang="en-IN" dirty="0" smtClean="0"/>
              <a:t>To be most effective, testing should be conducted by an independent third party.</a:t>
            </a:r>
          </a:p>
        </p:txBody>
      </p:sp>
    </p:spTree>
    <p:extLst>
      <p:ext uri="{BB962C8B-B14F-4D97-AF65-F5344CB8AC3E}">
        <p14:creationId xmlns:p14="http://schemas.microsoft.com/office/powerpoint/2010/main" val="9921292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91" y="-90264"/>
            <a:ext cx="12961622" cy="1143000"/>
          </a:xfrm>
        </p:spPr>
        <p:txBody>
          <a:bodyPr/>
          <a:lstStyle/>
          <a:p>
            <a:pPr algn="just"/>
            <a:r>
              <a:rPr lang="en-IN" b="1" dirty="0" smtClean="0"/>
              <a:t>5.13 Test Case Generation and Tool Support</a:t>
            </a:r>
            <a:endParaRPr lang="en-IN" b="1" dirty="0"/>
          </a:p>
        </p:txBody>
      </p:sp>
      <p:sp>
        <p:nvSpPr>
          <p:cNvPr id="3" name="Content Placeholder 2"/>
          <p:cNvSpPr>
            <a:spLocks noGrp="1"/>
          </p:cNvSpPr>
          <p:nvPr>
            <p:ph idx="1"/>
          </p:nvPr>
        </p:nvSpPr>
        <p:spPr>
          <a:xfrm>
            <a:off x="288136" y="980728"/>
            <a:ext cx="13825532" cy="5760640"/>
          </a:xfrm>
        </p:spPr>
        <p:txBody>
          <a:bodyPr>
            <a:normAutofit lnSpcReduction="10000"/>
          </a:bodyPr>
          <a:lstStyle/>
          <a:p>
            <a:pPr algn="just"/>
            <a:r>
              <a:rPr lang="en-IN" sz="2800" dirty="0" smtClean="0"/>
              <a:t>After deciding the coverage criteria there are two problems that need to be solved – </a:t>
            </a:r>
          </a:p>
          <a:p>
            <a:pPr marL="914400" lvl="1" indent="-457200" algn="just">
              <a:buFont typeface="+mj-lt"/>
              <a:buAutoNum type="arabicParenR"/>
            </a:pPr>
            <a:r>
              <a:rPr lang="en-IN" sz="2400" dirty="0" smtClean="0"/>
              <a:t>Deciding whether the test case will satisfy the coverage criteria or not.</a:t>
            </a:r>
          </a:p>
          <a:p>
            <a:pPr marL="914400" lvl="1" indent="-457200" algn="just">
              <a:buFont typeface="+mj-lt"/>
              <a:buAutoNum type="arabicParenR"/>
            </a:pPr>
            <a:r>
              <a:rPr lang="en-IN" sz="2400" dirty="0" smtClean="0"/>
              <a:t>Generating the test cases for the decided criteria. </a:t>
            </a:r>
          </a:p>
          <a:p>
            <a:pPr algn="just"/>
            <a:endParaRPr lang="en-IN" sz="2800" dirty="0" smtClean="0"/>
          </a:p>
          <a:p>
            <a:pPr algn="just"/>
            <a:r>
              <a:rPr lang="en-IN" sz="2800" dirty="0" smtClean="0"/>
              <a:t>For deciding whether the test case will satisfy the coverage criteria we need to use some tool. In fact, for all the structural testing methods the use of some tool is must. Generally such tools give the feedback about what needs to be tested in order to fulfil the criteria.</a:t>
            </a:r>
          </a:p>
          <a:p>
            <a:pPr algn="just"/>
            <a:endParaRPr lang="en-IN" sz="2800" dirty="0" smtClean="0"/>
          </a:p>
          <a:p>
            <a:pPr algn="just"/>
            <a:r>
              <a:rPr lang="en-IN" sz="2800" dirty="0" smtClean="0"/>
              <a:t>But such tools are not easily available, hence fully automated tool for selecting the test cases that satisfy the criteria is not at all available. Hence we must select the test case randomly, then using tool get the feedback which will be used for selecting the next possible test case. This process is continued iteratively until the desired criteria is not satisfied.</a:t>
            </a:r>
            <a:endParaRPr lang="en-IN" sz="2800" dirty="0"/>
          </a:p>
          <a:p>
            <a:pPr marL="57150" indent="0" algn="just">
              <a:buNone/>
            </a:pPr>
            <a:endParaRPr lang="en-IN" dirty="0" smtClean="0"/>
          </a:p>
        </p:txBody>
      </p:sp>
    </p:spTree>
    <p:extLst>
      <p:ext uri="{BB962C8B-B14F-4D97-AF65-F5344CB8AC3E}">
        <p14:creationId xmlns:p14="http://schemas.microsoft.com/office/powerpoint/2010/main" val="19548759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91" y="-90264"/>
            <a:ext cx="12961622" cy="1143000"/>
          </a:xfrm>
        </p:spPr>
        <p:txBody>
          <a:bodyPr/>
          <a:lstStyle/>
          <a:p>
            <a:pPr algn="just"/>
            <a:r>
              <a:rPr lang="en-IN" b="1" dirty="0" smtClean="0"/>
              <a:t>Continued…</a:t>
            </a:r>
            <a:endParaRPr lang="en-IN" b="1" dirty="0"/>
          </a:p>
        </p:txBody>
      </p:sp>
      <p:sp>
        <p:nvSpPr>
          <p:cNvPr id="3" name="Content Placeholder 2"/>
          <p:cNvSpPr>
            <a:spLocks noGrp="1"/>
          </p:cNvSpPr>
          <p:nvPr>
            <p:ph idx="1"/>
          </p:nvPr>
        </p:nvSpPr>
        <p:spPr>
          <a:xfrm>
            <a:off x="288136" y="980728"/>
            <a:ext cx="13825532" cy="5760640"/>
          </a:xfrm>
        </p:spPr>
        <p:txBody>
          <a:bodyPr>
            <a:normAutofit/>
          </a:bodyPr>
          <a:lstStyle/>
          <a:p>
            <a:pPr algn="just"/>
            <a:r>
              <a:rPr lang="en-IN" sz="2800" dirty="0" smtClean="0"/>
              <a:t>There are many tools available for statement and branch coverage. Both commercial and freeware tools are available for different source languages. To get coverage data the execution of the program during testing has to be monitored. The coverage data can then be obtained by inserting some statements in the program. Such insertion is called </a:t>
            </a:r>
            <a:r>
              <a:rPr lang="en-IN" sz="2800" b="1" dirty="0" smtClean="0"/>
              <a:t>probing. </a:t>
            </a:r>
            <a:r>
              <a:rPr lang="en-IN" sz="2800" dirty="0" smtClean="0"/>
              <a:t>Thus the purpose of probing is to collect the coverage data required for selection of test cases. There are three phases of obtaining the coverage data – </a:t>
            </a:r>
          </a:p>
          <a:p>
            <a:pPr lvl="1" algn="just"/>
            <a:r>
              <a:rPr lang="en-IN" sz="2400" b="1" dirty="0" smtClean="0"/>
              <a:t>Phase 1: </a:t>
            </a:r>
            <a:r>
              <a:rPr lang="en-IN" sz="2400" dirty="0" smtClean="0"/>
              <a:t>Prepare the program with probes</a:t>
            </a:r>
            <a:endParaRPr lang="en-IN" sz="2400" b="1" dirty="0" smtClean="0"/>
          </a:p>
          <a:p>
            <a:pPr lvl="1" algn="just"/>
            <a:r>
              <a:rPr lang="en-IN" sz="2400" b="1" dirty="0"/>
              <a:t>Phase </a:t>
            </a:r>
            <a:r>
              <a:rPr lang="en-IN" sz="2400" b="1" dirty="0" smtClean="0"/>
              <a:t>2: </a:t>
            </a:r>
            <a:r>
              <a:rPr lang="en-IN" sz="2400" dirty="0" smtClean="0"/>
              <a:t>Execute the program with test case</a:t>
            </a:r>
            <a:endParaRPr lang="en-IN" sz="2400" dirty="0"/>
          </a:p>
          <a:p>
            <a:pPr lvl="1" algn="just"/>
            <a:r>
              <a:rPr lang="en-IN" sz="2400" b="1" dirty="0"/>
              <a:t>Phase </a:t>
            </a:r>
            <a:r>
              <a:rPr lang="en-IN" sz="2400" b="1" dirty="0" smtClean="0"/>
              <a:t>3: </a:t>
            </a:r>
            <a:r>
              <a:rPr lang="en-IN" sz="2400" dirty="0" smtClean="0"/>
              <a:t>Analyse the output from probed data</a:t>
            </a:r>
          </a:p>
          <a:p>
            <a:pPr marL="457200" lvl="1" indent="0" algn="just">
              <a:buNone/>
            </a:pPr>
            <a:endParaRPr lang="en-IN" sz="2400" b="1" dirty="0" smtClean="0"/>
          </a:p>
          <a:p>
            <a:pPr algn="just"/>
            <a:r>
              <a:rPr lang="en-IN" sz="2800" dirty="0" smtClean="0"/>
              <a:t>The probe insertion can be done automatically by pre-processor.</a:t>
            </a:r>
          </a:p>
          <a:p>
            <a:pPr algn="just"/>
            <a:r>
              <a:rPr lang="en-IN" sz="2800" dirty="0" smtClean="0"/>
              <a:t>Complex data flow testing tools are also available.</a:t>
            </a:r>
            <a:endParaRPr lang="en-IN" dirty="0" smtClean="0"/>
          </a:p>
        </p:txBody>
      </p:sp>
    </p:spTree>
    <p:extLst>
      <p:ext uri="{BB962C8B-B14F-4D97-AF65-F5344CB8AC3E}">
        <p14:creationId xmlns:p14="http://schemas.microsoft.com/office/powerpoint/2010/main" val="42724633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91" y="-315416"/>
            <a:ext cx="12961622" cy="1143000"/>
          </a:xfrm>
        </p:spPr>
        <p:txBody>
          <a:bodyPr/>
          <a:lstStyle/>
          <a:p>
            <a:pPr algn="just"/>
            <a:r>
              <a:rPr lang="en-IN" b="1" dirty="0" smtClean="0"/>
              <a:t>5.14 Integration Testing</a:t>
            </a:r>
            <a:endParaRPr lang="en-IN" b="1" dirty="0"/>
          </a:p>
        </p:txBody>
      </p:sp>
      <p:sp>
        <p:nvSpPr>
          <p:cNvPr id="3" name="Content Placeholder 2"/>
          <p:cNvSpPr>
            <a:spLocks noGrp="1"/>
          </p:cNvSpPr>
          <p:nvPr>
            <p:ph idx="1"/>
          </p:nvPr>
        </p:nvSpPr>
        <p:spPr>
          <a:xfrm>
            <a:off x="288136" y="692696"/>
            <a:ext cx="7704852" cy="6048672"/>
          </a:xfrm>
        </p:spPr>
        <p:txBody>
          <a:bodyPr>
            <a:normAutofit lnSpcReduction="10000"/>
          </a:bodyPr>
          <a:lstStyle/>
          <a:p>
            <a:pPr algn="just"/>
            <a:r>
              <a:rPr lang="en-IN" sz="2800" dirty="0" smtClean="0"/>
              <a:t>A group of dependent components are tested together to ensure their quality of their integration unit.</a:t>
            </a:r>
          </a:p>
          <a:p>
            <a:pPr algn="just"/>
            <a:r>
              <a:rPr lang="en-IN" sz="2800" dirty="0" smtClean="0"/>
              <a:t>The objective is to take unit tested components and build a program structure that has been dictated by software design.</a:t>
            </a:r>
          </a:p>
          <a:p>
            <a:pPr algn="just"/>
            <a:r>
              <a:rPr lang="en-IN" sz="2800" dirty="0" smtClean="0"/>
              <a:t>The focus of integration testing is to uncover errors in:</a:t>
            </a:r>
          </a:p>
          <a:p>
            <a:pPr lvl="1" algn="just"/>
            <a:r>
              <a:rPr lang="en-IN" sz="2400" dirty="0" smtClean="0"/>
              <a:t>Design and construction of software architecture.</a:t>
            </a:r>
          </a:p>
          <a:p>
            <a:pPr lvl="1" algn="just"/>
            <a:r>
              <a:rPr lang="en-IN" sz="2400" dirty="0" smtClean="0"/>
              <a:t>Integrated functions or operations at subsystem level.</a:t>
            </a:r>
          </a:p>
          <a:p>
            <a:pPr lvl="1" algn="just"/>
            <a:r>
              <a:rPr lang="en-IN" sz="2400" dirty="0" smtClean="0"/>
              <a:t>Interfaces and interactions between them.</a:t>
            </a:r>
          </a:p>
          <a:p>
            <a:pPr lvl="1" algn="just"/>
            <a:r>
              <a:rPr lang="en-IN" sz="2400" dirty="0" smtClean="0"/>
              <a:t>Resource integration and/or environment integration.</a:t>
            </a:r>
          </a:p>
          <a:p>
            <a:pPr algn="just"/>
            <a:r>
              <a:rPr lang="en-IN" sz="2800" dirty="0"/>
              <a:t>The integration </a:t>
            </a:r>
            <a:r>
              <a:rPr lang="en-IN" sz="2800" dirty="0" smtClean="0"/>
              <a:t>can be carried out using two approaches as shown.   </a:t>
            </a:r>
            <a:endParaRPr lang="en-IN" sz="2800" dirty="0"/>
          </a:p>
          <a:p>
            <a:pPr marL="57150" indent="0" algn="just">
              <a:buNone/>
            </a:pPr>
            <a:endParaRPr lang="en-IN" dirty="0" smtClean="0"/>
          </a:p>
        </p:txBody>
      </p:sp>
      <p:grpSp>
        <p:nvGrpSpPr>
          <p:cNvPr id="36" name="Group 35"/>
          <p:cNvGrpSpPr/>
          <p:nvPr/>
        </p:nvGrpSpPr>
        <p:grpSpPr>
          <a:xfrm>
            <a:off x="8569052" y="1556792"/>
            <a:ext cx="5976664" cy="5046449"/>
            <a:chOff x="8497044" y="3035584"/>
            <a:chExt cx="5976664" cy="3692762"/>
          </a:xfrm>
        </p:grpSpPr>
        <p:sp>
          <p:nvSpPr>
            <p:cNvPr id="5" name="TextBox 4"/>
            <p:cNvSpPr txBox="1"/>
            <p:nvPr/>
          </p:nvSpPr>
          <p:spPr>
            <a:xfrm>
              <a:off x="9433148" y="3035584"/>
              <a:ext cx="3519391" cy="315304"/>
            </a:xfrm>
            <a:prstGeom prst="rect">
              <a:avLst/>
            </a:prstGeom>
            <a:noFill/>
            <a:ln w="19050">
              <a:solidFill>
                <a:schemeClr val="tx1"/>
              </a:solidFill>
            </a:ln>
          </p:spPr>
          <p:txBody>
            <a:bodyPr wrap="square" rtlCol="0">
              <a:spAutoFit/>
            </a:bodyPr>
            <a:lstStyle/>
            <a:p>
              <a:r>
                <a:rPr lang="en-IN" sz="2200" b="1" dirty="0" smtClean="0"/>
                <a:t>Integration Testing approach</a:t>
              </a:r>
              <a:endParaRPr lang="en-IN" sz="2200" b="1" dirty="0"/>
            </a:p>
          </p:txBody>
        </p:sp>
        <p:sp>
          <p:nvSpPr>
            <p:cNvPr id="6" name="TextBox 5"/>
            <p:cNvSpPr txBox="1"/>
            <p:nvPr/>
          </p:nvSpPr>
          <p:spPr>
            <a:xfrm>
              <a:off x="8497044" y="4251170"/>
              <a:ext cx="2664296" cy="563042"/>
            </a:xfrm>
            <a:prstGeom prst="rect">
              <a:avLst/>
            </a:prstGeom>
            <a:noFill/>
            <a:ln w="19050">
              <a:solidFill>
                <a:schemeClr val="tx1"/>
              </a:solidFill>
            </a:ln>
          </p:spPr>
          <p:txBody>
            <a:bodyPr wrap="square" rtlCol="0">
              <a:spAutoFit/>
            </a:bodyPr>
            <a:lstStyle/>
            <a:p>
              <a:pPr algn="ctr"/>
              <a:r>
                <a:rPr lang="en-IN" sz="2200" b="1" dirty="0" smtClean="0"/>
                <a:t>Non-incremental Integration</a:t>
              </a:r>
              <a:endParaRPr lang="en-IN" sz="2200" b="1" dirty="0"/>
            </a:p>
          </p:txBody>
        </p:sp>
        <p:sp>
          <p:nvSpPr>
            <p:cNvPr id="7" name="TextBox 6"/>
            <p:cNvSpPr txBox="1"/>
            <p:nvPr/>
          </p:nvSpPr>
          <p:spPr>
            <a:xfrm>
              <a:off x="11665396" y="4251170"/>
              <a:ext cx="2448272" cy="563042"/>
            </a:xfrm>
            <a:prstGeom prst="rect">
              <a:avLst/>
            </a:prstGeom>
            <a:noFill/>
            <a:ln w="19050">
              <a:solidFill>
                <a:schemeClr val="tx1"/>
              </a:solidFill>
            </a:ln>
          </p:spPr>
          <p:txBody>
            <a:bodyPr wrap="square" rtlCol="0">
              <a:spAutoFit/>
            </a:bodyPr>
            <a:lstStyle/>
            <a:p>
              <a:pPr algn="ctr"/>
              <a:r>
                <a:rPr lang="en-IN" sz="2200" b="1" dirty="0" smtClean="0"/>
                <a:t>Incremental Integration</a:t>
              </a:r>
              <a:endParaRPr lang="en-IN" sz="2200" b="1" dirty="0"/>
            </a:p>
          </p:txBody>
        </p:sp>
        <p:cxnSp>
          <p:nvCxnSpPr>
            <p:cNvPr id="9" name="Straight Connector 8"/>
            <p:cNvCxnSpPr>
              <a:stCxn id="5" idx="2"/>
            </p:cNvCxnSpPr>
            <p:nvPr/>
          </p:nvCxnSpPr>
          <p:spPr>
            <a:xfrm flipH="1">
              <a:off x="11192843" y="3350888"/>
              <a:ext cx="1" cy="43815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9541160" y="3789040"/>
              <a:ext cx="40684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9541160" y="3789040"/>
              <a:ext cx="0" cy="4621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3609612" y="3789040"/>
              <a:ext cx="0" cy="4621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Elbow Connector 15"/>
            <p:cNvCxnSpPr/>
            <p:nvPr/>
          </p:nvCxnSpPr>
          <p:spPr>
            <a:xfrm rot="16200000" flipH="1">
              <a:off x="9126186" y="5242093"/>
              <a:ext cx="1514024" cy="684076"/>
            </a:xfrm>
            <a:prstGeom prst="bentConnector3">
              <a:avLst>
                <a:gd name="adj1" fmla="val 99579"/>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0225236" y="5981218"/>
              <a:ext cx="1116124" cy="563042"/>
            </a:xfrm>
            <a:prstGeom prst="rect">
              <a:avLst/>
            </a:prstGeom>
            <a:noFill/>
            <a:ln w="19050">
              <a:noFill/>
            </a:ln>
          </p:spPr>
          <p:txBody>
            <a:bodyPr wrap="square" rtlCol="0">
              <a:spAutoFit/>
            </a:bodyPr>
            <a:lstStyle/>
            <a:p>
              <a:r>
                <a:rPr lang="en-IN" sz="2200" dirty="0" smtClean="0"/>
                <a:t>Big Bang</a:t>
              </a:r>
              <a:endParaRPr lang="en-IN" sz="2200" dirty="0"/>
            </a:p>
          </p:txBody>
        </p:sp>
        <p:sp>
          <p:nvSpPr>
            <p:cNvPr id="25" name="TextBox 24"/>
            <p:cNvSpPr txBox="1"/>
            <p:nvPr/>
          </p:nvSpPr>
          <p:spPr>
            <a:xfrm>
              <a:off x="12223458" y="4869160"/>
              <a:ext cx="2034226" cy="563042"/>
            </a:xfrm>
            <a:prstGeom prst="rect">
              <a:avLst/>
            </a:prstGeom>
            <a:noFill/>
            <a:ln w="19050">
              <a:noFill/>
            </a:ln>
          </p:spPr>
          <p:txBody>
            <a:bodyPr wrap="square" rtlCol="0">
              <a:spAutoFit/>
            </a:bodyPr>
            <a:lstStyle/>
            <a:p>
              <a:r>
                <a:rPr lang="en-IN" sz="2200" dirty="0" smtClean="0"/>
                <a:t>Top down Testing</a:t>
              </a:r>
              <a:endParaRPr lang="en-IN" sz="2200" dirty="0"/>
            </a:p>
          </p:txBody>
        </p:sp>
        <p:sp>
          <p:nvSpPr>
            <p:cNvPr id="26" name="TextBox 25"/>
            <p:cNvSpPr txBox="1"/>
            <p:nvPr/>
          </p:nvSpPr>
          <p:spPr>
            <a:xfrm>
              <a:off x="12313368" y="6165304"/>
              <a:ext cx="2088332" cy="563042"/>
            </a:xfrm>
            <a:prstGeom prst="rect">
              <a:avLst/>
            </a:prstGeom>
            <a:noFill/>
            <a:ln w="19050">
              <a:noFill/>
            </a:ln>
          </p:spPr>
          <p:txBody>
            <a:bodyPr wrap="square" rtlCol="0">
              <a:spAutoFit/>
            </a:bodyPr>
            <a:lstStyle/>
            <a:p>
              <a:r>
                <a:rPr lang="en-IN" sz="2200" dirty="0" smtClean="0"/>
                <a:t>Bottom up integration</a:t>
              </a:r>
              <a:endParaRPr lang="en-IN" sz="2200" dirty="0"/>
            </a:p>
          </p:txBody>
        </p:sp>
        <p:sp>
          <p:nvSpPr>
            <p:cNvPr id="27" name="TextBox 26"/>
            <p:cNvSpPr txBox="1"/>
            <p:nvPr/>
          </p:nvSpPr>
          <p:spPr>
            <a:xfrm>
              <a:off x="12241460" y="5333146"/>
              <a:ext cx="2232248" cy="563042"/>
            </a:xfrm>
            <a:prstGeom prst="rect">
              <a:avLst/>
            </a:prstGeom>
            <a:noFill/>
            <a:ln w="19050">
              <a:noFill/>
            </a:ln>
          </p:spPr>
          <p:txBody>
            <a:bodyPr wrap="square" rtlCol="0">
              <a:spAutoFit/>
            </a:bodyPr>
            <a:lstStyle/>
            <a:p>
              <a:r>
                <a:rPr lang="en-IN" sz="2200" dirty="0" smtClean="0"/>
                <a:t>Regression Testing</a:t>
              </a:r>
              <a:endParaRPr lang="en-IN" sz="2200" dirty="0"/>
            </a:p>
          </p:txBody>
        </p:sp>
        <p:sp>
          <p:nvSpPr>
            <p:cNvPr id="28" name="TextBox 27"/>
            <p:cNvSpPr txBox="1"/>
            <p:nvPr/>
          </p:nvSpPr>
          <p:spPr>
            <a:xfrm>
              <a:off x="12313468" y="5837202"/>
              <a:ext cx="2034226" cy="315304"/>
            </a:xfrm>
            <a:prstGeom prst="rect">
              <a:avLst/>
            </a:prstGeom>
            <a:noFill/>
            <a:ln w="19050">
              <a:noFill/>
            </a:ln>
          </p:spPr>
          <p:txBody>
            <a:bodyPr wrap="square" rtlCol="0">
              <a:spAutoFit/>
            </a:bodyPr>
            <a:lstStyle/>
            <a:p>
              <a:r>
                <a:rPr lang="en-IN" sz="2200" dirty="0" smtClean="0"/>
                <a:t>Smoke Testing</a:t>
              </a:r>
              <a:endParaRPr lang="en-IN" sz="2200" dirty="0"/>
            </a:p>
          </p:txBody>
        </p:sp>
        <p:cxnSp>
          <p:nvCxnSpPr>
            <p:cNvPr id="29" name="Straight Connector 28"/>
            <p:cNvCxnSpPr/>
            <p:nvPr/>
          </p:nvCxnSpPr>
          <p:spPr>
            <a:xfrm>
              <a:off x="11902342" y="4835912"/>
              <a:ext cx="0" cy="15454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11881420" y="5069215"/>
              <a:ext cx="30021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11881420" y="5517232"/>
              <a:ext cx="30021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11881420" y="6021288"/>
              <a:ext cx="30021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1881420" y="6381328"/>
              <a:ext cx="30021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006580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91" y="-90264"/>
            <a:ext cx="12961622" cy="1143000"/>
          </a:xfrm>
        </p:spPr>
        <p:txBody>
          <a:bodyPr/>
          <a:lstStyle/>
          <a:p>
            <a:pPr algn="just"/>
            <a:r>
              <a:rPr lang="en-IN" b="1" dirty="0" smtClean="0"/>
              <a:t>Continued…</a:t>
            </a:r>
            <a:endParaRPr lang="en-IN" b="1" dirty="0"/>
          </a:p>
        </p:txBody>
      </p:sp>
      <p:sp>
        <p:nvSpPr>
          <p:cNvPr id="3" name="Content Placeholder 2"/>
          <p:cNvSpPr>
            <a:spLocks noGrp="1"/>
          </p:cNvSpPr>
          <p:nvPr>
            <p:ph idx="1"/>
          </p:nvPr>
        </p:nvSpPr>
        <p:spPr>
          <a:xfrm>
            <a:off x="288136" y="980728"/>
            <a:ext cx="13825532" cy="5760640"/>
          </a:xfrm>
        </p:spPr>
        <p:txBody>
          <a:bodyPr>
            <a:normAutofit lnSpcReduction="10000"/>
          </a:bodyPr>
          <a:lstStyle/>
          <a:p>
            <a:pPr algn="just"/>
            <a:r>
              <a:rPr lang="en-IN" sz="2800" dirty="0" smtClean="0"/>
              <a:t>The non-incremental integration is given by the “</a:t>
            </a:r>
            <a:r>
              <a:rPr lang="en-IN" sz="2800" b="1" dirty="0" smtClean="0"/>
              <a:t>big bang</a:t>
            </a:r>
            <a:r>
              <a:rPr lang="en-IN" sz="2800" dirty="0" smtClean="0"/>
              <a:t>” approach. All components are combined in advance. The entire program is tested as a whole. And chaos usually results. A set of errors is tested as a whole. Correction is difficult because isolation of causes is complicated by the size of entire program. Once these errors are corrected new ones appear. This process continues infinitely.</a:t>
            </a:r>
          </a:p>
          <a:p>
            <a:pPr algn="just"/>
            <a:r>
              <a:rPr lang="en-IN" sz="2800" dirty="0" smtClean="0"/>
              <a:t>Advantages of big-bang is that it is a simple approach.</a:t>
            </a:r>
          </a:p>
          <a:p>
            <a:pPr algn="just"/>
            <a:r>
              <a:rPr lang="en-IN" sz="2800" dirty="0" smtClean="0"/>
              <a:t>Disadvantages of big-bang are:</a:t>
            </a:r>
          </a:p>
          <a:p>
            <a:pPr lvl="1" algn="just"/>
            <a:r>
              <a:rPr lang="en-IN" sz="2400" dirty="0" smtClean="0"/>
              <a:t>It is hard to debug.</a:t>
            </a:r>
          </a:p>
          <a:p>
            <a:pPr lvl="1" algn="just"/>
            <a:r>
              <a:rPr lang="en-IN" sz="2400" dirty="0" smtClean="0"/>
              <a:t>It is not easy to isolate errors while testing.</a:t>
            </a:r>
          </a:p>
          <a:p>
            <a:pPr lvl="1" algn="just"/>
            <a:r>
              <a:rPr lang="en-IN" sz="2400" dirty="0" smtClean="0"/>
              <a:t>In this approach it is not easy to validate test results.</a:t>
            </a:r>
          </a:p>
          <a:p>
            <a:pPr lvl="1" algn="just"/>
            <a:r>
              <a:rPr lang="en-IN" sz="2400" dirty="0" smtClean="0"/>
              <a:t>After performing testing, it is impossible to form an integrated system.</a:t>
            </a:r>
          </a:p>
          <a:p>
            <a:pPr algn="just"/>
            <a:r>
              <a:rPr lang="en-IN" sz="2800" dirty="0" smtClean="0"/>
              <a:t>An incremental construction strategy includes Top down integration, Bottom up integration, Regression testing and Smoke testing.</a:t>
            </a:r>
            <a:endParaRPr lang="en-IN" sz="2800" dirty="0"/>
          </a:p>
        </p:txBody>
      </p:sp>
    </p:spTree>
    <p:extLst>
      <p:ext uri="{BB962C8B-B14F-4D97-AF65-F5344CB8AC3E}">
        <p14:creationId xmlns:p14="http://schemas.microsoft.com/office/powerpoint/2010/main" val="8807913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91" y="-90264"/>
            <a:ext cx="12961622" cy="1143000"/>
          </a:xfrm>
        </p:spPr>
        <p:txBody>
          <a:bodyPr/>
          <a:lstStyle/>
          <a:p>
            <a:pPr algn="just"/>
            <a:r>
              <a:rPr lang="en-IN" b="1" dirty="0" smtClean="0"/>
              <a:t>5.14.1 Top Down Integration Testing</a:t>
            </a:r>
            <a:endParaRPr lang="en-IN" b="1" dirty="0"/>
          </a:p>
        </p:txBody>
      </p:sp>
      <p:sp>
        <p:nvSpPr>
          <p:cNvPr id="3" name="Content Placeholder 2"/>
          <p:cNvSpPr>
            <a:spLocks noGrp="1"/>
          </p:cNvSpPr>
          <p:nvPr>
            <p:ph idx="1"/>
          </p:nvPr>
        </p:nvSpPr>
        <p:spPr>
          <a:xfrm>
            <a:off x="288136" y="980728"/>
            <a:ext cx="13825532" cy="5760640"/>
          </a:xfrm>
        </p:spPr>
        <p:txBody>
          <a:bodyPr>
            <a:normAutofit/>
          </a:bodyPr>
          <a:lstStyle/>
          <a:p>
            <a:pPr algn="just"/>
            <a:r>
              <a:rPr lang="en-IN" sz="2800" dirty="0" smtClean="0"/>
              <a:t>Top down testing is an incremental approach in which modules are integrated by moving down through the control structure.</a:t>
            </a:r>
          </a:p>
          <a:p>
            <a:pPr algn="just"/>
            <a:r>
              <a:rPr lang="en-IN" sz="2800" dirty="0" smtClean="0"/>
              <a:t>Modules subordinate to the main control module are incorporated into the system in either a depth first or breadth first manner.</a:t>
            </a:r>
          </a:p>
          <a:p>
            <a:pPr algn="just"/>
            <a:r>
              <a:rPr lang="en-IN" sz="2800" dirty="0" smtClean="0"/>
              <a:t>Integration process can be performed using following steps:</a:t>
            </a:r>
          </a:p>
          <a:p>
            <a:pPr marL="914400" lvl="1" indent="-457200" algn="just">
              <a:buFont typeface="+mj-lt"/>
              <a:buAutoNum type="arabicPeriod"/>
            </a:pPr>
            <a:r>
              <a:rPr lang="en-IN" sz="2400" dirty="0" smtClean="0"/>
              <a:t>The main control module is used as a </a:t>
            </a:r>
            <a:r>
              <a:rPr lang="en-IN" sz="2400" b="1" dirty="0" smtClean="0"/>
              <a:t>test driver </a:t>
            </a:r>
            <a:r>
              <a:rPr lang="en-IN" sz="2400" dirty="0" smtClean="0"/>
              <a:t>and </a:t>
            </a:r>
            <a:r>
              <a:rPr lang="en-IN" sz="2400" b="1" dirty="0" smtClean="0"/>
              <a:t>stubs </a:t>
            </a:r>
            <a:r>
              <a:rPr lang="en-IN" sz="2400" dirty="0" smtClean="0"/>
              <a:t>are substituted for all modules directly subordinate to the main control module.</a:t>
            </a:r>
          </a:p>
          <a:p>
            <a:pPr marL="914400" lvl="1" indent="-457200" algn="just">
              <a:buFont typeface="+mj-lt"/>
              <a:buAutoNum type="arabicPeriod"/>
            </a:pPr>
            <a:r>
              <a:rPr lang="en-IN" sz="2400" dirty="0" smtClean="0"/>
              <a:t>Subordinate stubs are replaced one at a time with actual modules using either depth first or breadth first method.</a:t>
            </a:r>
          </a:p>
          <a:p>
            <a:pPr marL="914400" lvl="1" indent="-457200" algn="just">
              <a:buFont typeface="+mj-lt"/>
              <a:buAutoNum type="arabicPeriod"/>
            </a:pPr>
            <a:r>
              <a:rPr lang="en-IN" sz="2400" dirty="0" smtClean="0"/>
              <a:t>Tests are conducted as each set of tests, another stub is replaced with the real module.</a:t>
            </a:r>
          </a:p>
          <a:p>
            <a:pPr marL="914400" lvl="1" indent="-457200" algn="just">
              <a:buFont typeface="+mj-lt"/>
              <a:buAutoNum type="arabicPeriod"/>
            </a:pPr>
            <a:r>
              <a:rPr lang="en-IN" sz="2400" dirty="0" smtClean="0"/>
              <a:t>Regression testing is conducted to prevent the instruction of new errors. </a:t>
            </a:r>
          </a:p>
        </p:txBody>
      </p:sp>
    </p:spTree>
    <p:extLst>
      <p:ext uri="{BB962C8B-B14F-4D97-AF65-F5344CB8AC3E}">
        <p14:creationId xmlns:p14="http://schemas.microsoft.com/office/powerpoint/2010/main" val="34023581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91" y="-90264"/>
            <a:ext cx="12961622" cy="1143000"/>
          </a:xfrm>
        </p:spPr>
        <p:txBody>
          <a:bodyPr/>
          <a:lstStyle/>
          <a:p>
            <a:pPr algn="just"/>
            <a:r>
              <a:rPr lang="en-IN" b="1" dirty="0" smtClean="0"/>
              <a:t>Continued…</a:t>
            </a:r>
            <a:endParaRPr lang="en-IN" b="1" dirty="0"/>
          </a:p>
        </p:txBody>
      </p:sp>
      <p:sp>
        <p:nvSpPr>
          <p:cNvPr id="3" name="Content Placeholder 2"/>
          <p:cNvSpPr>
            <a:spLocks noGrp="1"/>
          </p:cNvSpPr>
          <p:nvPr>
            <p:ph idx="1"/>
          </p:nvPr>
        </p:nvSpPr>
        <p:spPr>
          <a:xfrm>
            <a:off x="288136" y="980728"/>
            <a:ext cx="13825532" cy="5760640"/>
          </a:xfrm>
        </p:spPr>
        <p:txBody>
          <a:bodyPr>
            <a:normAutofit/>
          </a:bodyPr>
          <a:lstStyle/>
          <a:p>
            <a:pPr algn="just"/>
            <a:endParaRPr lang="en-IN" sz="2800" dirty="0" smtClean="0"/>
          </a:p>
          <a:p>
            <a:pPr marL="0" indent="0" algn="just">
              <a:buNone/>
            </a:pPr>
            <a:endParaRPr lang="en-IN" sz="2800" dirty="0"/>
          </a:p>
          <a:p>
            <a:pPr algn="just"/>
            <a:endParaRPr lang="en-IN" sz="2800" dirty="0" smtClean="0"/>
          </a:p>
          <a:p>
            <a:pPr algn="just"/>
            <a:endParaRPr lang="en-IN" sz="2800" dirty="0"/>
          </a:p>
          <a:p>
            <a:pPr algn="just"/>
            <a:endParaRPr lang="en-IN" sz="2800" dirty="0" smtClean="0"/>
          </a:p>
          <a:p>
            <a:pPr algn="just"/>
            <a:endParaRPr lang="en-IN" sz="2800" dirty="0"/>
          </a:p>
          <a:p>
            <a:pPr algn="just"/>
            <a:endParaRPr lang="en-IN" sz="2800" dirty="0" smtClean="0"/>
          </a:p>
          <a:p>
            <a:pPr algn="just"/>
            <a:r>
              <a:rPr lang="en-IN" sz="2800" dirty="0" smtClean="0"/>
              <a:t>In top down integration if the depth first approach is adopted then we will start integration from module M1 then we will integrate M2 then M3, M4, M5,M6 and then M7.</a:t>
            </a:r>
          </a:p>
          <a:p>
            <a:pPr algn="just"/>
            <a:r>
              <a:rPr lang="en-IN" sz="2800" dirty="0" smtClean="0"/>
              <a:t>If breadth first approach is adopted then we will integrate module M1 first then M2, M6. Then we will integrate module M3, M4, M5 and finally M7.</a:t>
            </a:r>
            <a:endParaRPr lang="en-IN" sz="2400" dirty="0" smtClean="0"/>
          </a:p>
        </p:txBody>
      </p:sp>
      <p:sp>
        <p:nvSpPr>
          <p:cNvPr id="4" name="TextBox 3"/>
          <p:cNvSpPr txBox="1"/>
          <p:nvPr/>
        </p:nvSpPr>
        <p:spPr>
          <a:xfrm>
            <a:off x="6408812" y="799591"/>
            <a:ext cx="792088" cy="400110"/>
          </a:xfrm>
          <a:prstGeom prst="rect">
            <a:avLst/>
          </a:prstGeom>
          <a:noFill/>
          <a:ln w="19050">
            <a:solidFill>
              <a:schemeClr val="tx1"/>
            </a:solidFill>
          </a:ln>
        </p:spPr>
        <p:txBody>
          <a:bodyPr wrap="square" rtlCol="0">
            <a:spAutoFit/>
          </a:bodyPr>
          <a:lstStyle/>
          <a:p>
            <a:pPr algn="ctr"/>
            <a:r>
              <a:rPr lang="en-IN" sz="2000" b="1" dirty="0" smtClean="0"/>
              <a:t>M1</a:t>
            </a:r>
            <a:endParaRPr lang="en-IN" sz="2000" b="1" dirty="0"/>
          </a:p>
        </p:txBody>
      </p:sp>
      <p:sp>
        <p:nvSpPr>
          <p:cNvPr id="5" name="TextBox 4"/>
          <p:cNvSpPr txBox="1"/>
          <p:nvPr/>
        </p:nvSpPr>
        <p:spPr>
          <a:xfrm>
            <a:off x="4752628" y="2132856"/>
            <a:ext cx="792088" cy="400110"/>
          </a:xfrm>
          <a:prstGeom prst="rect">
            <a:avLst/>
          </a:prstGeom>
          <a:noFill/>
          <a:ln w="19050">
            <a:solidFill>
              <a:schemeClr val="tx1"/>
            </a:solidFill>
          </a:ln>
        </p:spPr>
        <p:txBody>
          <a:bodyPr wrap="square" rtlCol="0">
            <a:spAutoFit/>
          </a:bodyPr>
          <a:lstStyle/>
          <a:p>
            <a:pPr algn="ctr"/>
            <a:r>
              <a:rPr lang="en-IN" sz="2000" b="1" dirty="0" smtClean="0"/>
              <a:t>M2</a:t>
            </a:r>
            <a:endParaRPr lang="en-IN" sz="2000" b="1" dirty="0"/>
          </a:p>
        </p:txBody>
      </p:sp>
      <p:sp>
        <p:nvSpPr>
          <p:cNvPr id="6" name="TextBox 5"/>
          <p:cNvSpPr txBox="1"/>
          <p:nvPr/>
        </p:nvSpPr>
        <p:spPr>
          <a:xfrm>
            <a:off x="3672508" y="3429000"/>
            <a:ext cx="792088" cy="400110"/>
          </a:xfrm>
          <a:prstGeom prst="rect">
            <a:avLst/>
          </a:prstGeom>
          <a:noFill/>
          <a:ln w="19050">
            <a:solidFill>
              <a:schemeClr val="tx1"/>
            </a:solidFill>
          </a:ln>
        </p:spPr>
        <p:txBody>
          <a:bodyPr wrap="square" rtlCol="0">
            <a:spAutoFit/>
          </a:bodyPr>
          <a:lstStyle/>
          <a:p>
            <a:pPr algn="ctr"/>
            <a:r>
              <a:rPr lang="en-IN" sz="2000" b="1" dirty="0" smtClean="0"/>
              <a:t>M3</a:t>
            </a:r>
            <a:endParaRPr lang="en-IN" sz="2000" b="1" dirty="0"/>
          </a:p>
        </p:txBody>
      </p:sp>
      <p:sp>
        <p:nvSpPr>
          <p:cNvPr id="7" name="TextBox 6"/>
          <p:cNvSpPr txBox="1"/>
          <p:nvPr/>
        </p:nvSpPr>
        <p:spPr>
          <a:xfrm>
            <a:off x="4794304" y="3429000"/>
            <a:ext cx="792088" cy="400110"/>
          </a:xfrm>
          <a:prstGeom prst="rect">
            <a:avLst/>
          </a:prstGeom>
          <a:noFill/>
          <a:ln w="19050">
            <a:solidFill>
              <a:schemeClr val="tx1"/>
            </a:solidFill>
          </a:ln>
        </p:spPr>
        <p:txBody>
          <a:bodyPr wrap="square" rtlCol="0">
            <a:spAutoFit/>
          </a:bodyPr>
          <a:lstStyle/>
          <a:p>
            <a:pPr algn="ctr"/>
            <a:r>
              <a:rPr lang="en-IN" sz="2000" b="1" dirty="0" smtClean="0"/>
              <a:t>M4</a:t>
            </a:r>
            <a:endParaRPr lang="en-IN" sz="2000" b="1" dirty="0"/>
          </a:p>
        </p:txBody>
      </p:sp>
      <p:sp>
        <p:nvSpPr>
          <p:cNvPr id="8" name="TextBox 7"/>
          <p:cNvSpPr txBox="1"/>
          <p:nvPr/>
        </p:nvSpPr>
        <p:spPr>
          <a:xfrm>
            <a:off x="5896780" y="3428882"/>
            <a:ext cx="792088" cy="400110"/>
          </a:xfrm>
          <a:prstGeom prst="rect">
            <a:avLst/>
          </a:prstGeom>
          <a:noFill/>
          <a:ln w="19050">
            <a:solidFill>
              <a:schemeClr val="tx1"/>
            </a:solidFill>
          </a:ln>
        </p:spPr>
        <p:txBody>
          <a:bodyPr wrap="square" rtlCol="0">
            <a:spAutoFit/>
          </a:bodyPr>
          <a:lstStyle/>
          <a:p>
            <a:pPr algn="ctr"/>
            <a:r>
              <a:rPr lang="en-IN" sz="2000" b="1" dirty="0" smtClean="0"/>
              <a:t>M5</a:t>
            </a:r>
            <a:endParaRPr lang="en-IN" sz="2000" b="1" dirty="0"/>
          </a:p>
        </p:txBody>
      </p:sp>
      <p:sp>
        <p:nvSpPr>
          <p:cNvPr id="9" name="TextBox 8"/>
          <p:cNvSpPr txBox="1"/>
          <p:nvPr/>
        </p:nvSpPr>
        <p:spPr>
          <a:xfrm>
            <a:off x="8137004" y="2132856"/>
            <a:ext cx="792088" cy="400110"/>
          </a:xfrm>
          <a:prstGeom prst="rect">
            <a:avLst/>
          </a:prstGeom>
          <a:noFill/>
          <a:ln w="19050">
            <a:solidFill>
              <a:schemeClr val="tx1"/>
            </a:solidFill>
          </a:ln>
        </p:spPr>
        <p:txBody>
          <a:bodyPr wrap="square" rtlCol="0">
            <a:spAutoFit/>
          </a:bodyPr>
          <a:lstStyle/>
          <a:p>
            <a:pPr algn="ctr"/>
            <a:r>
              <a:rPr lang="en-IN" sz="2000" b="1" dirty="0" smtClean="0"/>
              <a:t>M6</a:t>
            </a:r>
            <a:endParaRPr lang="en-IN" sz="2000" b="1" dirty="0"/>
          </a:p>
        </p:txBody>
      </p:sp>
      <p:sp>
        <p:nvSpPr>
          <p:cNvPr id="10" name="TextBox 9"/>
          <p:cNvSpPr txBox="1"/>
          <p:nvPr/>
        </p:nvSpPr>
        <p:spPr>
          <a:xfrm>
            <a:off x="8137004" y="3415117"/>
            <a:ext cx="792088" cy="400110"/>
          </a:xfrm>
          <a:prstGeom prst="rect">
            <a:avLst/>
          </a:prstGeom>
          <a:noFill/>
          <a:ln w="19050">
            <a:solidFill>
              <a:schemeClr val="tx1"/>
            </a:solidFill>
          </a:ln>
        </p:spPr>
        <p:txBody>
          <a:bodyPr wrap="square" rtlCol="0">
            <a:spAutoFit/>
          </a:bodyPr>
          <a:lstStyle/>
          <a:p>
            <a:pPr algn="ctr"/>
            <a:r>
              <a:rPr lang="en-IN" sz="2000" b="1" dirty="0" smtClean="0"/>
              <a:t>M7</a:t>
            </a:r>
            <a:endParaRPr lang="en-IN" sz="2000" b="1" dirty="0"/>
          </a:p>
        </p:txBody>
      </p:sp>
      <p:cxnSp>
        <p:nvCxnSpPr>
          <p:cNvPr id="12" name="Straight Connector 11"/>
          <p:cNvCxnSpPr/>
          <p:nvPr/>
        </p:nvCxnSpPr>
        <p:spPr>
          <a:xfrm flipH="1">
            <a:off x="5328692" y="1199701"/>
            <a:ext cx="1476164" cy="9331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9" idx="0"/>
          </p:cNvCxnSpPr>
          <p:nvPr/>
        </p:nvCxnSpPr>
        <p:spPr>
          <a:xfrm>
            <a:off x="6804856" y="1199701"/>
            <a:ext cx="1728192" cy="9331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endCxn id="6" idx="0"/>
          </p:cNvCxnSpPr>
          <p:nvPr/>
        </p:nvCxnSpPr>
        <p:spPr>
          <a:xfrm flipH="1">
            <a:off x="4068552" y="2532966"/>
            <a:ext cx="1080120" cy="8960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endCxn id="8" idx="0"/>
          </p:cNvCxnSpPr>
          <p:nvPr/>
        </p:nvCxnSpPr>
        <p:spPr>
          <a:xfrm>
            <a:off x="5136927" y="2551687"/>
            <a:ext cx="1155897" cy="87719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136927" y="2532966"/>
            <a:ext cx="0" cy="8959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527044" y="2519201"/>
            <a:ext cx="0" cy="8959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9505156" y="2157657"/>
            <a:ext cx="2808312" cy="400110"/>
          </a:xfrm>
          <a:prstGeom prst="rect">
            <a:avLst/>
          </a:prstGeom>
          <a:noFill/>
          <a:ln w="19050">
            <a:noFill/>
          </a:ln>
        </p:spPr>
        <p:txBody>
          <a:bodyPr wrap="square" rtlCol="0">
            <a:spAutoFit/>
          </a:bodyPr>
          <a:lstStyle/>
          <a:p>
            <a:pPr algn="ctr"/>
            <a:r>
              <a:rPr lang="en-IN" sz="2000" b="1" dirty="0" smtClean="0"/>
              <a:t>Program Structure</a:t>
            </a:r>
            <a:endParaRPr lang="en-IN" sz="2000" b="1" dirty="0"/>
          </a:p>
        </p:txBody>
      </p:sp>
    </p:spTree>
    <p:extLst>
      <p:ext uri="{BB962C8B-B14F-4D97-AF65-F5344CB8AC3E}">
        <p14:creationId xmlns:p14="http://schemas.microsoft.com/office/powerpoint/2010/main" val="3039412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91" y="-90264"/>
            <a:ext cx="12961622" cy="1143000"/>
          </a:xfrm>
        </p:spPr>
        <p:txBody>
          <a:bodyPr/>
          <a:lstStyle/>
          <a:p>
            <a:pPr algn="just"/>
            <a:r>
              <a:rPr lang="en-IN" b="1" dirty="0" smtClean="0"/>
              <a:t>5.14.2 Bottom Up Integration Testing</a:t>
            </a:r>
            <a:endParaRPr lang="en-IN" b="1" dirty="0"/>
          </a:p>
        </p:txBody>
      </p:sp>
      <p:sp>
        <p:nvSpPr>
          <p:cNvPr id="3" name="Content Placeholder 2"/>
          <p:cNvSpPr>
            <a:spLocks noGrp="1"/>
          </p:cNvSpPr>
          <p:nvPr>
            <p:ph idx="1"/>
          </p:nvPr>
        </p:nvSpPr>
        <p:spPr>
          <a:xfrm>
            <a:off x="288136" y="980728"/>
            <a:ext cx="13825532" cy="5760640"/>
          </a:xfrm>
        </p:spPr>
        <p:txBody>
          <a:bodyPr>
            <a:normAutofit/>
          </a:bodyPr>
          <a:lstStyle/>
          <a:p>
            <a:pPr algn="just"/>
            <a:r>
              <a:rPr lang="en-IN" sz="2800" dirty="0" smtClean="0"/>
              <a:t>In bottom up integration the modules at the lowest levels are integrated at first, then integration is done by moving upward through the control structure.</a:t>
            </a:r>
          </a:p>
          <a:p>
            <a:pPr algn="just"/>
            <a:endParaRPr lang="en-IN" sz="2800" dirty="0" smtClean="0"/>
          </a:p>
          <a:p>
            <a:pPr algn="just"/>
            <a:r>
              <a:rPr lang="en-IN" sz="2800" dirty="0" smtClean="0"/>
              <a:t>The bottom up integration process can be carried out using following steps:</a:t>
            </a:r>
          </a:p>
          <a:p>
            <a:pPr marL="914400" lvl="1" indent="-457200" algn="just">
              <a:buFont typeface="+mj-lt"/>
              <a:buAutoNum type="arabicPeriod"/>
            </a:pPr>
            <a:r>
              <a:rPr lang="en-IN" dirty="0" smtClean="0"/>
              <a:t>Low-level modules are combined into clusters that perform a specific software sub-function.</a:t>
            </a:r>
          </a:p>
          <a:p>
            <a:pPr marL="914400" lvl="1" indent="-457200" algn="just">
              <a:buFont typeface="+mj-lt"/>
              <a:buAutoNum type="arabicPeriod"/>
            </a:pPr>
            <a:r>
              <a:rPr lang="en-IN" dirty="0" smtClean="0"/>
              <a:t>A driver program is written to co-ordinate test case input and output.</a:t>
            </a:r>
          </a:p>
          <a:p>
            <a:pPr marL="914400" lvl="1" indent="-457200" algn="just">
              <a:buFont typeface="+mj-lt"/>
              <a:buAutoNum type="arabicPeriod"/>
            </a:pPr>
            <a:r>
              <a:rPr lang="en-IN" dirty="0" smtClean="0"/>
              <a:t>The whole cluster is tested.</a:t>
            </a:r>
          </a:p>
          <a:p>
            <a:pPr marL="914400" lvl="1" indent="-457200" algn="just">
              <a:buFont typeface="+mj-lt"/>
              <a:buAutoNum type="arabicPeriod"/>
            </a:pPr>
            <a:r>
              <a:rPr lang="en-IN" dirty="0" smtClean="0"/>
              <a:t>Drivers are removed and clusters are combined moving upward in the program structure.</a:t>
            </a:r>
          </a:p>
        </p:txBody>
      </p:sp>
    </p:spTree>
    <p:extLst>
      <p:ext uri="{BB962C8B-B14F-4D97-AF65-F5344CB8AC3E}">
        <p14:creationId xmlns:p14="http://schemas.microsoft.com/office/powerpoint/2010/main" val="12324293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91" y="-90264"/>
            <a:ext cx="12961622" cy="1143000"/>
          </a:xfrm>
        </p:spPr>
        <p:txBody>
          <a:bodyPr/>
          <a:lstStyle/>
          <a:p>
            <a:pPr algn="just"/>
            <a:r>
              <a:rPr lang="en-IN" b="1" dirty="0" smtClean="0"/>
              <a:t>Continued…</a:t>
            </a:r>
            <a:endParaRPr lang="en-IN" b="1" dirty="0"/>
          </a:p>
        </p:txBody>
      </p:sp>
      <p:sp>
        <p:nvSpPr>
          <p:cNvPr id="3" name="Content Placeholder 2"/>
          <p:cNvSpPr>
            <a:spLocks noGrp="1"/>
          </p:cNvSpPr>
          <p:nvPr>
            <p:ph idx="1"/>
          </p:nvPr>
        </p:nvSpPr>
        <p:spPr>
          <a:xfrm>
            <a:off x="288136" y="980728"/>
            <a:ext cx="13825532" cy="5760640"/>
          </a:xfrm>
        </p:spPr>
        <p:txBody>
          <a:bodyPr>
            <a:normAutofit/>
          </a:bodyPr>
          <a:lstStyle/>
          <a:p>
            <a:pPr algn="just"/>
            <a:endParaRPr lang="en-IN" sz="2800" dirty="0" smtClean="0"/>
          </a:p>
          <a:p>
            <a:pPr marL="0" indent="0" algn="just">
              <a:buNone/>
            </a:pPr>
            <a:endParaRPr lang="en-IN" sz="2800" dirty="0"/>
          </a:p>
          <a:p>
            <a:pPr algn="just"/>
            <a:endParaRPr lang="en-IN" sz="2800" dirty="0" smtClean="0"/>
          </a:p>
          <a:p>
            <a:pPr algn="just"/>
            <a:endParaRPr lang="en-IN" sz="2800" dirty="0"/>
          </a:p>
          <a:p>
            <a:pPr algn="just"/>
            <a:endParaRPr lang="en-IN" sz="2800" dirty="0" smtClean="0"/>
          </a:p>
          <a:p>
            <a:pPr algn="just"/>
            <a:endParaRPr lang="en-IN" sz="2800" dirty="0"/>
          </a:p>
          <a:p>
            <a:pPr algn="just"/>
            <a:endParaRPr lang="en-IN" sz="2800" dirty="0" smtClean="0"/>
          </a:p>
          <a:p>
            <a:pPr algn="just"/>
            <a:endParaRPr lang="en-IN" sz="1800" dirty="0" smtClean="0"/>
          </a:p>
          <a:p>
            <a:pPr algn="just"/>
            <a:r>
              <a:rPr lang="en-IN" sz="2800" dirty="0" smtClean="0"/>
              <a:t>First components are collected together to form cluster 1 and cluster 2. Then each cluster is tested using driver program. The clusters subordinate the driver module. After testing the driver is removed and clusters are directly interfaced to the modules.</a:t>
            </a:r>
          </a:p>
        </p:txBody>
      </p:sp>
      <p:sp>
        <p:nvSpPr>
          <p:cNvPr id="24" name="TextBox 23"/>
          <p:cNvSpPr txBox="1"/>
          <p:nvPr/>
        </p:nvSpPr>
        <p:spPr>
          <a:xfrm>
            <a:off x="9505156" y="2157657"/>
            <a:ext cx="2808312" cy="707886"/>
          </a:xfrm>
          <a:prstGeom prst="rect">
            <a:avLst/>
          </a:prstGeom>
          <a:noFill/>
          <a:ln w="19050">
            <a:noFill/>
          </a:ln>
        </p:spPr>
        <p:txBody>
          <a:bodyPr wrap="square" rtlCol="0">
            <a:spAutoFit/>
          </a:bodyPr>
          <a:lstStyle/>
          <a:p>
            <a:pPr algn="ctr"/>
            <a:r>
              <a:rPr lang="en-IN" sz="2000" b="1" dirty="0" smtClean="0"/>
              <a:t>Bottom Up Integration Testing</a:t>
            </a:r>
            <a:endParaRPr lang="en-IN" sz="2000" b="1" dirty="0"/>
          </a:p>
        </p:txBody>
      </p:sp>
      <p:grpSp>
        <p:nvGrpSpPr>
          <p:cNvPr id="37" name="Group 36"/>
          <p:cNvGrpSpPr/>
          <p:nvPr/>
        </p:nvGrpSpPr>
        <p:grpSpPr>
          <a:xfrm>
            <a:off x="3971352" y="407054"/>
            <a:ext cx="6537928" cy="4142136"/>
            <a:chOff x="3971352" y="799591"/>
            <a:chExt cx="6537928" cy="4142136"/>
          </a:xfrm>
        </p:grpSpPr>
        <p:sp>
          <p:nvSpPr>
            <p:cNvPr id="4" name="TextBox 3"/>
            <p:cNvSpPr txBox="1"/>
            <p:nvPr/>
          </p:nvSpPr>
          <p:spPr>
            <a:xfrm>
              <a:off x="6408812" y="799591"/>
              <a:ext cx="792088" cy="400110"/>
            </a:xfrm>
            <a:prstGeom prst="rect">
              <a:avLst/>
            </a:prstGeom>
            <a:noFill/>
            <a:ln w="19050">
              <a:solidFill>
                <a:schemeClr val="tx1"/>
              </a:solidFill>
            </a:ln>
          </p:spPr>
          <p:txBody>
            <a:bodyPr wrap="square" rtlCol="0">
              <a:spAutoFit/>
            </a:bodyPr>
            <a:lstStyle/>
            <a:p>
              <a:pPr algn="ctr"/>
              <a:r>
                <a:rPr lang="en-IN" sz="2000" b="1" dirty="0" smtClean="0"/>
                <a:t>M1</a:t>
              </a:r>
              <a:endParaRPr lang="en-IN" sz="2000" b="1" dirty="0"/>
            </a:p>
          </p:txBody>
        </p:sp>
        <p:sp>
          <p:nvSpPr>
            <p:cNvPr id="5" name="TextBox 4"/>
            <p:cNvSpPr txBox="1"/>
            <p:nvPr/>
          </p:nvSpPr>
          <p:spPr>
            <a:xfrm>
              <a:off x="5123709" y="1957602"/>
              <a:ext cx="792088" cy="400110"/>
            </a:xfrm>
            <a:prstGeom prst="rect">
              <a:avLst/>
            </a:prstGeom>
            <a:noFill/>
            <a:ln w="19050">
              <a:solidFill>
                <a:schemeClr val="tx1"/>
              </a:solidFill>
            </a:ln>
          </p:spPr>
          <p:txBody>
            <a:bodyPr wrap="square" rtlCol="0">
              <a:spAutoFit/>
            </a:bodyPr>
            <a:lstStyle/>
            <a:p>
              <a:pPr algn="ctr"/>
              <a:r>
                <a:rPr lang="en-IN" sz="2000" b="1" dirty="0" smtClean="0"/>
                <a:t>D1</a:t>
              </a:r>
              <a:endParaRPr lang="en-IN" sz="2000" b="1" dirty="0"/>
            </a:p>
          </p:txBody>
        </p:sp>
        <p:sp>
          <p:nvSpPr>
            <p:cNvPr id="6" name="TextBox 5"/>
            <p:cNvSpPr txBox="1"/>
            <p:nvPr/>
          </p:nvSpPr>
          <p:spPr>
            <a:xfrm>
              <a:off x="3971352" y="3245032"/>
              <a:ext cx="792088" cy="400110"/>
            </a:xfrm>
            <a:prstGeom prst="rect">
              <a:avLst/>
            </a:prstGeom>
            <a:noFill/>
            <a:ln w="19050">
              <a:solidFill>
                <a:schemeClr val="tx1"/>
              </a:solidFill>
            </a:ln>
          </p:spPr>
          <p:txBody>
            <a:bodyPr wrap="square" rtlCol="0">
              <a:spAutoFit/>
            </a:bodyPr>
            <a:lstStyle/>
            <a:p>
              <a:pPr algn="ctr"/>
              <a:endParaRPr lang="en-IN" sz="2000" b="1" dirty="0"/>
            </a:p>
          </p:txBody>
        </p:sp>
        <p:sp>
          <p:nvSpPr>
            <p:cNvPr id="7" name="TextBox 6"/>
            <p:cNvSpPr txBox="1"/>
            <p:nvPr/>
          </p:nvSpPr>
          <p:spPr>
            <a:xfrm>
              <a:off x="5093148" y="3245032"/>
              <a:ext cx="792088" cy="400110"/>
            </a:xfrm>
            <a:prstGeom prst="rect">
              <a:avLst/>
            </a:prstGeom>
            <a:noFill/>
            <a:ln w="19050">
              <a:solidFill>
                <a:schemeClr val="tx1"/>
              </a:solidFill>
            </a:ln>
          </p:spPr>
          <p:txBody>
            <a:bodyPr wrap="square" rtlCol="0">
              <a:spAutoFit/>
            </a:bodyPr>
            <a:lstStyle/>
            <a:p>
              <a:pPr algn="ctr"/>
              <a:endParaRPr lang="en-IN" sz="2000" b="1" dirty="0"/>
            </a:p>
          </p:txBody>
        </p:sp>
        <p:sp>
          <p:nvSpPr>
            <p:cNvPr id="8" name="TextBox 7"/>
            <p:cNvSpPr txBox="1"/>
            <p:nvPr/>
          </p:nvSpPr>
          <p:spPr>
            <a:xfrm>
              <a:off x="6195624" y="3244914"/>
              <a:ext cx="792088" cy="400110"/>
            </a:xfrm>
            <a:prstGeom prst="rect">
              <a:avLst/>
            </a:prstGeom>
            <a:noFill/>
            <a:ln w="19050">
              <a:solidFill>
                <a:schemeClr val="tx1"/>
              </a:solidFill>
            </a:ln>
          </p:spPr>
          <p:txBody>
            <a:bodyPr wrap="square" rtlCol="0">
              <a:spAutoFit/>
            </a:bodyPr>
            <a:lstStyle/>
            <a:p>
              <a:pPr algn="ctr"/>
              <a:endParaRPr lang="en-IN" sz="2000" b="1" dirty="0"/>
            </a:p>
          </p:txBody>
        </p:sp>
        <p:sp>
          <p:nvSpPr>
            <p:cNvPr id="9" name="TextBox 8"/>
            <p:cNvSpPr txBox="1"/>
            <p:nvPr/>
          </p:nvSpPr>
          <p:spPr>
            <a:xfrm>
              <a:off x="7703214" y="1957602"/>
              <a:ext cx="792088" cy="400110"/>
            </a:xfrm>
            <a:prstGeom prst="rect">
              <a:avLst/>
            </a:prstGeom>
            <a:noFill/>
            <a:ln w="19050">
              <a:solidFill>
                <a:schemeClr val="tx1"/>
              </a:solidFill>
            </a:ln>
          </p:spPr>
          <p:txBody>
            <a:bodyPr wrap="square" rtlCol="0">
              <a:spAutoFit/>
            </a:bodyPr>
            <a:lstStyle/>
            <a:p>
              <a:pPr algn="ctr"/>
              <a:r>
                <a:rPr lang="en-IN" sz="2000" b="1" dirty="0" smtClean="0"/>
                <a:t>D2</a:t>
              </a:r>
              <a:endParaRPr lang="en-IN" sz="2000" b="1" dirty="0"/>
            </a:p>
          </p:txBody>
        </p:sp>
        <p:sp>
          <p:nvSpPr>
            <p:cNvPr id="10" name="TextBox 9"/>
            <p:cNvSpPr txBox="1"/>
            <p:nvPr/>
          </p:nvSpPr>
          <p:spPr>
            <a:xfrm>
              <a:off x="7560940" y="3140968"/>
              <a:ext cx="792088" cy="400110"/>
            </a:xfrm>
            <a:prstGeom prst="rect">
              <a:avLst/>
            </a:prstGeom>
            <a:noFill/>
            <a:ln w="19050">
              <a:solidFill>
                <a:schemeClr val="tx1"/>
              </a:solidFill>
            </a:ln>
          </p:spPr>
          <p:txBody>
            <a:bodyPr wrap="square" rtlCol="0">
              <a:spAutoFit/>
            </a:bodyPr>
            <a:lstStyle/>
            <a:p>
              <a:pPr algn="ctr"/>
              <a:endParaRPr lang="en-IN" sz="2000" b="1" dirty="0"/>
            </a:p>
          </p:txBody>
        </p:sp>
        <p:cxnSp>
          <p:nvCxnSpPr>
            <p:cNvPr id="12" name="Straight Connector 11"/>
            <p:cNvCxnSpPr/>
            <p:nvPr/>
          </p:nvCxnSpPr>
          <p:spPr>
            <a:xfrm flipH="1">
              <a:off x="5586392" y="1199701"/>
              <a:ext cx="1218464" cy="7171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804856" y="1199701"/>
              <a:ext cx="1294402" cy="7579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4400564" y="2348880"/>
              <a:ext cx="1080120" cy="8960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468939" y="2367601"/>
              <a:ext cx="1155897" cy="87719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468939" y="2348880"/>
              <a:ext cx="0" cy="89591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099258" y="2357712"/>
              <a:ext cx="0" cy="7832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9001100" y="3140968"/>
              <a:ext cx="792088" cy="400110"/>
            </a:xfrm>
            <a:prstGeom prst="rect">
              <a:avLst/>
            </a:prstGeom>
            <a:noFill/>
            <a:ln w="19050">
              <a:solidFill>
                <a:schemeClr val="tx1"/>
              </a:solidFill>
            </a:ln>
          </p:spPr>
          <p:txBody>
            <a:bodyPr wrap="square" rtlCol="0">
              <a:spAutoFit/>
            </a:bodyPr>
            <a:lstStyle/>
            <a:p>
              <a:pPr algn="ctr"/>
              <a:endParaRPr lang="en-IN" sz="2000" b="1" dirty="0"/>
            </a:p>
          </p:txBody>
        </p:sp>
        <p:cxnSp>
          <p:nvCxnSpPr>
            <p:cNvPr id="21" name="Straight Connector 20"/>
            <p:cNvCxnSpPr>
              <a:stCxn id="9" idx="2"/>
              <a:endCxn id="19" idx="0"/>
            </p:cNvCxnSpPr>
            <p:nvPr/>
          </p:nvCxnSpPr>
          <p:spPr>
            <a:xfrm>
              <a:off x="8099258" y="2357712"/>
              <a:ext cx="1297886" cy="7832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9160139" y="3861048"/>
              <a:ext cx="792088" cy="400110"/>
            </a:xfrm>
            <a:prstGeom prst="rect">
              <a:avLst/>
            </a:prstGeom>
            <a:noFill/>
            <a:ln w="19050">
              <a:solidFill>
                <a:schemeClr val="tx1"/>
              </a:solidFill>
            </a:ln>
          </p:spPr>
          <p:txBody>
            <a:bodyPr wrap="square" rtlCol="0">
              <a:spAutoFit/>
            </a:bodyPr>
            <a:lstStyle/>
            <a:p>
              <a:pPr algn="ctr"/>
              <a:endParaRPr lang="en-IN" sz="2000" b="1" dirty="0"/>
            </a:p>
          </p:txBody>
        </p:sp>
        <p:cxnSp>
          <p:nvCxnSpPr>
            <p:cNvPr id="26" name="Straight Connector 25"/>
            <p:cNvCxnSpPr>
              <a:endCxn id="25" idx="0"/>
            </p:cNvCxnSpPr>
            <p:nvPr/>
          </p:nvCxnSpPr>
          <p:spPr>
            <a:xfrm>
              <a:off x="9556183" y="3527195"/>
              <a:ext cx="0" cy="33385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752628" y="4109569"/>
              <a:ext cx="1512168" cy="400110"/>
            </a:xfrm>
            <a:prstGeom prst="rect">
              <a:avLst/>
            </a:prstGeom>
            <a:noFill/>
            <a:ln w="19050">
              <a:noFill/>
            </a:ln>
          </p:spPr>
          <p:txBody>
            <a:bodyPr wrap="square" rtlCol="0">
              <a:spAutoFit/>
            </a:bodyPr>
            <a:lstStyle/>
            <a:p>
              <a:pPr algn="ctr"/>
              <a:r>
                <a:rPr lang="en-IN" sz="2000" dirty="0" smtClean="0"/>
                <a:t>Cluster 1</a:t>
              </a:r>
              <a:endParaRPr lang="en-IN" sz="2000" dirty="0"/>
            </a:p>
          </p:txBody>
        </p:sp>
        <p:sp>
          <p:nvSpPr>
            <p:cNvPr id="34" name="TextBox 33"/>
            <p:cNvSpPr txBox="1"/>
            <p:nvPr/>
          </p:nvSpPr>
          <p:spPr>
            <a:xfrm>
              <a:off x="8209012" y="4541617"/>
              <a:ext cx="1512168" cy="400110"/>
            </a:xfrm>
            <a:prstGeom prst="rect">
              <a:avLst/>
            </a:prstGeom>
            <a:noFill/>
            <a:ln w="19050">
              <a:noFill/>
            </a:ln>
          </p:spPr>
          <p:txBody>
            <a:bodyPr wrap="square" rtlCol="0">
              <a:spAutoFit/>
            </a:bodyPr>
            <a:lstStyle/>
            <a:p>
              <a:pPr algn="ctr"/>
              <a:r>
                <a:rPr lang="en-IN" sz="2000" dirty="0" smtClean="0"/>
                <a:t>Cluster 2</a:t>
              </a:r>
              <a:endParaRPr lang="en-IN" sz="2000" dirty="0"/>
            </a:p>
          </p:txBody>
        </p:sp>
        <p:sp>
          <p:nvSpPr>
            <p:cNvPr id="35" name="Left Brace 34"/>
            <p:cNvSpPr/>
            <p:nvPr/>
          </p:nvSpPr>
          <p:spPr>
            <a:xfrm rot="16200000">
              <a:off x="5403956" y="2477344"/>
              <a:ext cx="151155" cy="3016361"/>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6" name="Left Brace 35"/>
            <p:cNvSpPr/>
            <p:nvPr/>
          </p:nvSpPr>
          <p:spPr>
            <a:xfrm rot="16200000">
              <a:off x="8925522" y="2885851"/>
              <a:ext cx="151155" cy="3016361"/>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Tree>
    <p:extLst>
      <p:ext uri="{BB962C8B-B14F-4D97-AF65-F5344CB8AC3E}">
        <p14:creationId xmlns:p14="http://schemas.microsoft.com/office/powerpoint/2010/main" val="30769051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91" y="-90264"/>
            <a:ext cx="12961622" cy="1143000"/>
          </a:xfrm>
        </p:spPr>
        <p:txBody>
          <a:bodyPr/>
          <a:lstStyle/>
          <a:p>
            <a:pPr algn="just"/>
            <a:r>
              <a:rPr lang="en-IN" b="1" dirty="0" smtClean="0"/>
              <a:t>5.14.3 Regression Testing</a:t>
            </a:r>
            <a:endParaRPr lang="en-IN" b="1" dirty="0"/>
          </a:p>
        </p:txBody>
      </p:sp>
      <p:sp>
        <p:nvSpPr>
          <p:cNvPr id="3" name="Content Placeholder 2"/>
          <p:cNvSpPr>
            <a:spLocks noGrp="1"/>
          </p:cNvSpPr>
          <p:nvPr>
            <p:ph idx="1"/>
          </p:nvPr>
        </p:nvSpPr>
        <p:spPr>
          <a:xfrm>
            <a:off x="288136" y="1196752"/>
            <a:ext cx="13825532" cy="5688632"/>
          </a:xfrm>
        </p:spPr>
        <p:txBody>
          <a:bodyPr>
            <a:normAutofit lnSpcReduction="10000"/>
          </a:bodyPr>
          <a:lstStyle/>
          <a:p>
            <a:pPr algn="just"/>
            <a:r>
              <a:rPr lang="en-IN" sz="2800" dirty="0" smtClean="0"/>
              <a:t>Regression testing is used to check </a:t>
            </a:r>
            <a:r>
              <a:rPr lang="en-IN" sz="2800" dirty="0" smtClean="0"/>
              <a:t>for </a:t>
            </a:r>
            <a:r>
              <a:rPr lang="en-IN" sz="2800" dirty="0" smtClean="0"/>
              <a:t>defects propagated to other modules by changes made to existing program. Thus regression testing is used to reduce the side effects of the changes.</a:t>
            </a:r>
          </a:p>
          <a:p>
            <a:pPr algn="just"/>
            <a:r>
              <a:rPr lang="en-IN" sz="2800" dirty="0" smtClean="0"/>
              <a:t>There are three different classes of test cases  involved in regression testing:</a:t>
            </a:r>
          </a:p>
          <a:p>
            <a:pPr lvl="1" algn="just"/>
            <a:r>
              <a:rPr lang="en-IN" dirty="0" smtClean="0"/>
              <a:t>Representative sample of existing test cases is used to exercise all software functions.</a:t>
            </a:r>
          </a:p>
          <a:p>
            <a:pPr lvl="1" algn="just"/>
            <a:r>
              <a:rPr lang="en-IN" dirty="0" smtClean="0"/>
              <a:t>Additional test cases focusing software functions likely to be affected by the change.</a:t>
            </a:r>
          </a:p>
          <a:p>
            <a:pPr lvl="1" algn="just"/>
            <a:r>
              <a:rPr lang="en-IN" dirty="0" smtClean="0"/>
              <a:t>Test cases that focus on the changed software components.</a:t>
            </a:r>
          </a:p>
          <a:p>
            <a:pPr algn="just"/>
            <a:r>
              <a:rPr lang="en-IN" sz="2800" dirty="0"/>
              <a:t>After </a:t>
            </a:r>
            <a:r>
              <a:rPr lang="en-IN" sz="2800" dirty="0" smtClean="0"/>
              <a:t>product had been deployed, regression testing would be necessary because after a change has been made to the product an error that can be discovered and it should be corrected. </a:t>
            </a:r>
          </a:p>
          <a:p>
            <a:pPr algn="just"/>
            <a:r>
              <a:rPr lang="en-IN" sz="2800" dirty="0" smtClean="0"/>
              <a:t>Similarly, for deployed product addition of new feature may be requested and implemented. </a:t>
            </a:r>
            <a:r>
              <a:rPr lang="en-IN" sz="2800" dirty="0" smtClean="0"/>
              <a:t>For </a:t>
            </a:r>
            <a:r>
              <a:rPr lang="en-IN" sz="2800" dirty="0" smtClean="0"/>
              <a:t>that reason regression testing is essential.  </a:t>
            </a:r>
            <a:r>
              <a:rPr lang="en-IN" dirty="0" smtClean="0"/>
              <a:t> </a:t>
            </a:r>
          </a:p>
        </p:txBody>
      </p:sp>
    </p:spTree>
    <p:extLst>
      <p:ext uri="{BB962C8B-B14F-4D97-AF65-F5344CB8AC3E}">
        <p14:creationId xmlns:p14="http://schemas.microsoft.com/office/powerpoint/2010/main" val="26067705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91" y="-90264"/>
            <a:ext cx="12961622" cy="1143000"/>
          </a:xfrm>
        </p:spPr>
        <p:txBody>
          <a:bodyPr/>
          <a:lstStyle/>
          <a:p>
            <a:pPr algn="just"/>
            <a:r>
              <a:rPr lang="en-IN" b="1" dirty="0" smtClean="0"/>
              <a:t>5.14.4 Smoke Testing</a:t>
            </a:r>
            <a:endParaRPr lang="en-IN" b="1" dirty="0"/>
          </a:p>
        </p:txBody>
      </p:sp>
      <p:sp>
        <p:nvSpPr>
          <p:cNvPr id="3" name="Content Placeholder 2"/>
          <p:cNvSpPr>
            <a:spLocks noGrp="1"/>
          </p:cNvSpPr>
          <p:nvPr>
            <p:ph idx="1"/>
          </p:nvPr>
        </p:nvSpPr>
        <p:spPr>
          <a:xfrm>
            <a:off x="288136" y="908720"/>
            <a:ext cx="13825532" cy="5976664"/>
          </a:xfrm>
        </p:spPr>
        <p:txBody>
          <a:bodyPr>
            <a:normAutofit/>
          </a:bodyPr>
          <a:lstStyle/>
          <a:p>
            <a:pPr algn="just"/>
            <a:r>
              <a:rPr lang="en-IN" sz="2800" dirty="0" smtClean="0"/>
              <a:t>The smoke testing is a kind of integration testing technique used for time critical projects wherein the project needs to be assessed on frequent basis.</a:t>
            </a:r>
          </a:p>
          <a:p>
            <a:pPr algn="just"/>
            <a:r>
              <a:rPr lang="en-IN" sz="2800" dirty="0" smtClean="0"/>
              <a:t>Following activities need to be carried out in smoke testing – </a:t>
            </a:r>
          </a:p>
          <a:p>
            <a:pPr marL="914400" lvl="1" indent="-457200" algn="just">
              <a:buFont typeface="+mj-lt"/>
              <a:buAutoNum type="arabicPeriod"/>
            </a:pPr>
            <a:r>
              <a:rPr lang="en-IN" sz="2400" dirty="0" smtClean="0"/>
              <a:t>Software components already translated into code are integrated into a “build”. The “build” can be data files, libraries, reusable modules or program components.</a:t>
            </a:r>
          </a:p>
          <a:p>
            <a:pPr marL="914400" lvl="1" indent="-457200" algn="just">
              <a:buFont typeface="+mj-lt"/>
              <a:buAutoNum type="arabicPeriod"/>
            </a:pPr>
            <a:r>
              <a:rPr lang="en-IN" sz="2400" dirty="0" smtClean="0"/>
              <a:t>A series of tests are designed to expose errors from build so that the “build” performs its functioning correctly.</a:t>
            </a:r>
          </a:p>
          <a:p>
            <a:pPr marL="914400" lvl="1" indent="-457200" algn="just">
              <a:buFont typeface="+mj-lt"/>
              <a:buAutoNum type="arabicPeriod"/>
            </a:pPr>
            <a:r>
              <a:rPr lang="en-IN" sz="2400" dirty="0" smtClean="0"/>
              <a:t>The “build” is integrated with the other builds and the entire product is smoke tested daily.</a:t>
            </a:r>
          </a:p>
          <a:p>
            <a:pPr marL="360000" indent="-360000" algn="just">
              <a:spcBef>
                <a:spcPts val="600"/>
              </a:spcBef>
            </a:pPr>
            <a:r>
              <a:rPr lang="en-IN" sz="2800" b="1" dirty="0" smtClean="0"/>
              <a:t>Smoke testing benefits are:</a:t>
            </a:r>
          </a:p>
          <a:p>
            <a:pPr marL="857250" lvl="1" indent="-457200" algn="just">
              <a:spcBef>
                <a:spcPts val="600"/>
              </a:spcBef>
              <a:buFont typeface="+mj-lt"/>
              <a:buAutoNum type="arabicPeriod"/>
            </a:pPr>
            <a:r>
              <a:rPr lang="en-IN" sz="2400" dirty="0"/>
              <a:t>Integration risk is minimized.</a:t>
            </a:r>
          </a:p>
          <a:p>
            <a:pPr marL="857250" lvl="1" indent="-457200" algn="just">
              <a:spcBef>
                <a:spcPts val="600"/>
              </a:spcBef>
              <a:buFont typeface="+mj-lt"/>
              <a:buAutoNum type="arabicPeriod"/>
            </a:pPr>
            <a:r>
              <a:rPr lang="en-IN" sz="2400" dirty="0"/>
              <a:t>The quality of the end product is improved.</a:t>
            </a:r>
          </a:p>
          <a:p>
            <a:pPr marL="857250" lvl="1" indent="-457200" algn="just">
              <a:spcBef>
                <a:spcPts val="600"/>
              </a:spcBef>
              <a:buFont typeface="+mj-lt"/>
              <a:buAutoNum type="arabicPeriod"/>
            </a:pPr>
            <a:r>
              <a:rPr lang="en-IN" sz="2400" dirty="0"/>
              <a:t>Error diagnosis and correction are simplified.</a:t>
            </a:r>
          </a:p>
          <a:p>
            <a:pPr marL="857250" lvl="1" indent="-457200" algn="just">
              <a:spcBef>
                <a:spcPts val="600"/>
              </a:spcBef>
              <a:buFont typeface="+mj-lt"/>
              <a:buAutoNum type="arabicPeriod"/>
            </a:pPr>
            <a:r>
              <a:rPr lang="en-IN" sz="2400" dirty="0"/>
              <a:t>Assessment of progress is easy.</a:t>
            </a:r>
          </a:p>
          <a:p>
            <a:pPr marL="57150" indent="0" algn="just">
              <a:buNone/>
            </a:pPr>
            <a:endParaRPr lang="en-IN" sz="2800" dirty="0"/>
          </a:p>
        </p:txBody>
      </p:sp>
    </p:spTree>
    <p:extLst>
      <p:ext uri="{BB962C8B-B14F-4D97-AF65-F5344CB8AC3E}">
        <p14:creationId xmlns:p14="http://schemas.microsoft.com/office/powerpoint/2010/main" val="1897867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91" y="-99392"/>
            <a:ext cx="12961622" cy="1143000"/>
          </a:xfrm>
        </p:spPr>
        <p:txBody>
          <a:bodyPr/>
          <a:lstStyle/>
          <a:p>
            <a:pPr algn="just"/>
            <a:r>
              <a:rPr lang="en-IN" b="1" dirty="0" smtClean="0"/>
              <a:t>5.1.3 Why Testing is Important?</a:t>
            </a:r>
            <a:endParaRPr lang="en-IN" b="1" dirty="0"/>
          </a:p>
        </p:txBody>
      </p:sp>
      <p:sp>
        <p:nvSpPr>
          <p:cNvPr id="3" name="Content Placeholder 2"/>
          <p:cNvSpPr>
            <a:spLocks noGrp="1"/>
          </p:cNvSpPr>
          <p:nvPr>
            <p:ph idx="1"/>
          </p:nvPr>
        </p:nvSpPr>
        <p:spPr>
          <a:xfrm>
            <a:off x="288136" y="908720"/>
            <a:ext cx="13825532" cy="5907715"/>
          </a:xfrm>
        </p:spPr>
        <p:txBody>
          <a:bodyPr>
            <a:noAutofit/>
          </a:bodyPr>
          <a:lstStyle/>
          <a:p>
            <a:pPr algn="just"/>
            <a:endParaRPr lang="en-IN" sz="2400" dirty="0" smtClean="0"/>
          </a:p>
          <a:p>
            <a:pPr algn="just"/>
            <a:r>
              <a:rPr lang="en-IN" dirty="0" smtClean="0"/>
              <a:t>Generally, testing is a process that requires more efforts than any other software engineering activity.</a:t>
            </a:r>
          </a:p>
          <a:p>
            <a:pPr algn="just"/>
            <a:endParaRPr lang="en-IN" sz="2000" dirty="0" smtClean="0"/>
          </a:p>
          <a:p>
            <a:pPr algn="just"/>
            <a:r>
              <a:rPr lang="en-IN" sz="2800" dirty="0" smtClean="0"/>
              <a:t>Testing is a set of activities that can be planned in advance and conducted systematically.</a:t>
            </a:r>
          </a:p>
          <a:p>
            <a:pPr algn="just"/>
            <a:endParaRPr lang="en-IN" sz="2000" dirty="0" smtClean="0"/>
          </a:p>
          <a:p>
            <a:pPr algn="just"/>
            <a:r>
              <a:rPr lang="en-IN" sz="2800" dirty="0" smtClean="0"/>
              <a:t>If it is conducted haphazardly, then only time will be wasted and more even worse errors may get introduced.</a:t>
            </a:r>
          </a:p>
          <a:p>
            <a:pPr algn="just"/>
            <a:endParaRPr lang="en-IN" sz="2000" dirty="0" smtClean="0"/>
          </a:p>
          <a:p>
            <a:pPr algn="just"/>
            <a:r>
              <a:rPr lang="en-IN" sz="2800" dirty="0" smtClean="0"/>
              <a:t>This may lead to have many undetected errors in the system being developed. Hence performing testing by adopting systematic strategies is very much essential in during development of software.</a:t>
            </a:r>
          </a:p>
        </p:txBody>
      </p:sp>
    </p:spTree>
    <p:extLst>
      <p:ext uri="{BB962C8B-B14F-4D97-AF65-F5344CB8AC3E}">
        <p14:creationId xmlns:p14="http://schemas.microsoft.com/office/powerpoint/2010/main" val="8518119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91" y="-90264"/>
            <a:ext cx="12961622" cy="1143000"/>
          </a:xfrm>
        </p:spPr>
        <p:txBody>
          <a:bodyPr/>
          <a:lstStyle/>
          <a:p>
            <a:pPr algn="just"/>
            <a:r>
              <a:rPr lang="en-IN" b="1" dirty="0" smtClean="0"/>
              <a:t>5.15 Validation Testing</a:t>
            </a:r>
            <a:endParaRPr lang="en-IN" b="1" dirty="0"/>
          </a:p>
        </p:txBody>
      </p:sp>
      <p:sp>
        <p:nvSpPr>
          <p:cNvPr id="3" name="Content Placeholder 2"/>
          <p:cNvSpPr>
            <a:spLocks noGrp="1"/>
          </p:cNvSpPr>
          <p:nvPr>
            <p:ph idx="1"/>
          </p:nvPr>
        </p:nvSpPr>
        <p:spPr>
          <a:xfrm>
            <a:off x="288136" y="908720"/>
            <a:ext cx="13825532" cy="5976664"/>
          </a:xfrm>
        </p:spPr>
        <p:txBody>
          <a:bodyPr>
            <a:normAutofit fontScale="92500" lnSpcReduction="20000"/>
          </a:bodyPr>
          <a:lstStyle/>
          <a:p>
            <a:pPr algn="just"/>
            <a:r>
              <a:rPr lang="en-IN" sz="2800" dirty="0" smtClean="0"/>
              <a:t>The integrated software is tested based on requirements to ensure that the desired product is obtained.</a:t>
            </a:r>
          </a:p>
          <a:p>
            <a:pPr algn="just"/>
            <a:r>
              <a:rPr lang="en-IN" sz="2800" dirty="0" smtClean="0"/>
              <a:t>In validation testing the main focus is to uncover errors in –</a:t>
            </a:r>
          </a:p>
          <a:p>
            <a:pPr lvl="1" algn="just"/>
            <a:r>
              <a:rPr lang="en-IN" sz="2400" dirty="0" smtClean="0"/>
              <a:t>System input/output</a:t>
            </a:r>
          </a:p>
          <a:p>
            <a:pPr lvl="1" algn="just"/>
            <a:r>
              <a:rPr lang="en-IN" sz="2400" dirty="0" smtClean="0"/>
              <a:t>System functions and information data</a:t>
            </a:r>
          </a:p>
          <a:p>
            <a:pPr lvl="1" algn="just"/>
            <a:r>
              <a:rPr lang="en-IN" sz="2400" dirty="0" smtClean="0"/>
              <a:t>System interfaces with external parts</a:t>
            </a:r>
          </a:p>
          <a:p>
            <a:pPr lvl="1" algn="just"/>
            <a:r>
              <a:rPr lang="en-IN" sz="2400" dirty="0" smtClean="0"/>
              <a:t>User interfaces</a:t>
            </a:r>
          </a:p>
          <a:p>
            <a:pPr lvl="1" algn="just"/>
            <a:r>
              <a:rPr lang="en-IN" sz="2400" dirty="0" smtClean="0"/>
              <a:t>System behaviour and performance</a:t>
            </a:r>
          </a:p>
          <a:p>
            <a:pPr algn="just"/>
            <a:r>
              <a:rPr lang="en-IN" sz="2800" dirty="0"/>
              <a:t>Software validation can be performed through a series of </a:t>
            </a:r>
            <a:r>
              <a:rPr lang="en-IN" sz="2800" b="1" dirty="0"/>
              <a:t>black box tests.</a:t>
            </a:r>
          </a:p>
          <a:p>
            <a:pPr algn="just"/>
            <a:r>
              <a:rPr lang="en-IN" sz="2800" dirty="0"/>
              <a:t>After performing the validation tests there exist two condition.</a:t>
            </a:r>
          </a:p>
          <a:p>
            <a:pPr marL="914400" lvl="1" indent="-457200" algn="just">
              <a:buFont typeface="+mj-lt"/>
              <a:buAutoNum type="arabicPeriod"/>
            </a:pPr>
            <a:r>
              <a:rPr lang="en-IN" sz="2400" dirty="0"/>
              <a:t>The function or performance characteristics are according to the specification and are accepted.</a:t>
            </a:r>
          </a:p>
          <a:p>
            <a:pPr marL="914400" lvl="1" indent="-457200" algn="just">
              <a:buFont typeface="+mj-lt"/>
              <a:buAutoNum type="arabicPeriod"/>
            </a:pPr>
            <a:r>
              <a:rPr lang="en-IN" sz="2400" dirty="0"/>
              <a:t>The requirement specifications are divided and the deficiency list is created. The deficiencies then can be resolved by establishing the proper communication with the customer.</a:t>
            </a:r>
          </a:p>
          <a:p>
            <a:pPr algn="just"/>
            <a:r>
              <a:rPr lang="en-IN" sz="2800" dirty="0"/>
              <a:t>Finally in validation testing a review is taken to ensure that all the elements of software configuration are developed as per requirements. This review is called configuration review or audit</a:t>
            </a:r>
            <a:r>
              <a:rPr lang="en-IN" sz="2800" dirty="0" smtClean="0"/>
              <a:t>.</a:t>
            </a:r>
            <a:endParaRPr lang="en-IN" sz="2800" dirty="0"/>
          </a:p>
        </p:txBody>
      </p:sp>
    </p:spTree>
    <p:extLst>
      <p:ext uri="{BB962C8B-B14F-4D97-AF65-F5344CB8AC3E}">
        <p14:creationId xmlns:p14="http://schemas.microsoft.com/office/powerpoint/2010/main" val="31421534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91" y="-90264"/>
            <a:ext cx="12961622" cy="1143000"/>
          </a:xfrm>
        </p:spPr>
        <p:txBody>
          <a:bodyPr/>
          <a:lstStyle/>
          <a:p>
            <a:pPr algn="just"/>
            <a:r>
              <a:rPr lang="en-IN" b="1" dirty="0" smtClean="0"/>
              <a:t>5.15.1 Acceptance Testing</a:t>
            </a:r>
            <a:endParaRPr lang="en-IN" b="1" dirty="0"/>
          </a:p>
        </p:txBody>
      </p:sp>
      <p:sp>
        <p:nvSpPr>
          <p:cNvPr id="3" name="Content Placeholder 2"/>
          <p:cNvSpPr>
            <a:spLocks noGrp="1"/>
          </p:cNvSpPr>
          <p:nvPr>
            <p:ph idx="1"/>
          </p:nvPr>
        </p:nvSpPr>
        <p:spPr>
          <a:xfrm>
            <a:off x="288136" y="908720"/>
            <a:ext cx="13825532" cy="5976664"/>
          </a:xfrm>
        </p:spPr>
        <p:txBody>
          <a:bodyPr>
            <a:normAutofit fontScale="92500" lnSpcReduction="10000"/>
          </a:bodyPr>
          <a:lstStyle/>
          <a:p>
            <a:pPr algn="just"/>
            <a:r>
              <a:rPr lang="en-IN" sz="2800" dirty="0" smtClean="0"/>
              <a:t>The acceptance testing is the kind of testing conducted to ensure that the software works correctly in the user work environment.</a:t>
            </a:r>
          </a:p>
          <a:p>
            <a:pPr algn="just"/>
            <a:r>
              <a:rPr lang="en-IN" sz="2800" dirty="0" smtClean="0"/>
              <a:t>The acceptance testing can be conducted over a period of weeks or months.</a:t>
            </a:r>
          </a:p>
          <a:p>
            <a:pPr algn="just"/>
            <a:r>
              <a:rPr lang="en-IN" sz="2800" dirty="0" smtClean="0"/>
              <a:t>The types of acceptance testing are:</a:t>
            </a:r>
          </a:p>
          <a:p>
            <a:pPr marL="914400" lvl="1" indent="-457200" algn="just">
              <a:buFont typeface="+mj-lt"/>
              <a:buAutoNum type="arabicPeriod"/>
            </a:pPr>
            <a:endParaRPr lang="en-IN" sz="1700" b="1" dirty="0" smtClean="0"/>
          </a:p>
          <a:p>
            <a:pPr marL="914400" lvl="1" indent="-457200" algn="just">
              <a:buFont typeface="+mj-lt"/>
              <a:buAutoNum type="arabicPeriod"/>
            </a:pPr>
            <a:r>
              <a:rPr lang="en-IN" b="1" dirty="0" smtClean="0"/>
              <a:t>Alpha Test: </a:t>
            </a:r>
            <a:r>
              <a:rPr lang="en-IN" dirty="0" smtClean="0"/>
              <a:t>The alpha testing is a testing in which the version of complete software is tested by the customer under the supervision of developer. This testing is performed at developer site. The software is used in natural settings in presence of developer. This test is conducted in controlled environment.</a:t>
            </a:r>
            <a:endParaRPr lang="en-IN" b="1" dirty="0" smtClean="0"/>
          </a:p>
          <a:p>
            <a:pPr marL="914400" lvl="1" indent="-457200" algn="just">
              <a:buFont typeface="+mj-lt"/>
              <a:buAutoNum type="arabicPeriod"/>
            </a:pPr>
            <a:endParaRPr lang="en-IN" sz="1100" b="1" dirty="0" smtClean="0"/>
          </a:p>
          <a:p>
            <a:pPr marL="914400" lvl="1" indent="-457200" algn="just">
              <a:buFont typeface="+mj-lt"/>
              <a:buAutoNum type="arabicPeriod"/>
            </a:pPr>
            <a:r>
              <a:rPr lang="en-IN" b="1" dirty="0" smtClean="0"/>
              <a:t>Beta Test: </a:t>
            </a:r>
            <a:r>
              <a:rPr lang="en-IN" dirty="0" smtClean="0"/>
              <a:t>The beta test is a testing in which the version of software is tested by the customer without the developer being present. This testing is performed at customers’ site. As there is no presence of developer during testing, it is not controlled by developer. The end user record the problems and report them to developer. The developer than makes appropriate modification.</a:t>
            </a:r>
            <a:endParaRPr lang="en-IN" sz="2400" dirty="0"/>
          </a:p>
        </p:txBody>
      </p:sp>
    </p:spTree>
    <p:extLst>
      <p:ext uri="{BB962C8B-B14F-4D97-AF65-F5344CB8AC3E}">
        <p14:creationId xmlns:p14="http://schemas.microsoft.com/office/powerpoint/2010/main" val="24048921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91" y="-90264"/>
            <a:ext cx="12961622" cy="1143000"/>
          </a:xfrm>
        </p:spPr>
        <p:txBody>
          <a:bodyPr/>
          <a:lstStyle/>
          <a:p>
            <a:pPr algn="just"/>
            <a:r>
              <a:rPr lang="en-IN" b="1" dirty="0" smtClean="0"/>
              <a:t>5.16 System Testing</a:t>
            </a:r>
            <a:endParaRPr lang="en-IN" b="1" dirty="0"/>
          </a:p>
        </p:txBody>
      </p:sp>
      <p:sp>
        <p:nvSpPr>
          <p:cNvPr id="3" name="Content Placeholder 2"/>
          <p:cNvSpPr>
            <a:spLocks noGrp="1"/>
          </p:cNvSpPr>
          <p:nvPr>
            <p:ph idx="1"/>
          </p:nvPr>
        </p:nvSpPr>
        <p:spPr>
          <a:xfrm>
            <a:off x="288136" y="908720"/>
            <a:ext cx="13825532" cy="5976664"/>
          </a:xfrm>
        </p:spPr>
        <p:txBody>
          <a:bodyPr>
            <a:normAutofit lnSpcReduction="10000"/>
          </a:bodyPr>
          <a:lstStyle/>
          <a:p>
            <a:pPr algn="just"/>
            <a:r>
              <a:rPr lang="en-IN" sz="2800" dirty="0" smtClean="0"/>
              <a:t>The system test is a series of tests conducted to fully the computer based system.</a:t>
            </a:r>
          </a:p>
          <a:p>
            <a:pPr algn="just"/>
            <a:r>
              <a:rPr lang="en-IN" sz="2800" dirty="0" smtClean="0"/>
              <a:t>Various types of system tests are:</a:t>
            </a:r>
          </a:p>
          <a:p>
            <a:pPr marL="914400" lvl="1" indent="-457200" algn="just">
              <a:buFont typeface="+mj-lt"/>
              <a:buAutoNum type="arabicPeriod"/>
            </a:pPr>
            <a:r>
              <a:rPr lang="en-IN" sz="2400" dirty="0" smtClean="0"/>
              <a:t>Recovery testing</a:t>
            </a:r>
          </a:p>
          <a:p>
            <a:pPr marL="914400" lvl="1" indent="-457200" algn="just">
              <a:buFont typeface="+mj-lt"/>
              <a:buAutoNum type="arabicPeriod"/>
            </a:pPr>
            <a:r>
              <a:rPr lang="en-IN" sz="2400" dirty="0" smtClean="0"/>
              <a:t>Security testing</a:t>
            </a:r>
          </a:p>
          <a:p>
            <a:pPr marL="914400" lvl="1" indent="-457200" algn="just">
              <a:buFont typeface="+mj-lt"/>
              <a:buAutoNum type="arabicPeriod"/>
            </a:pPr>
            <a:r>
              <a:rPr lang="en-IN" sz="2400" dirty="0" smtClean="0"/>
              <a:t>Stress testing</a:t>
            </a:r>
          </a:p>
          <a:p>
            <a:pPr marL="914400" lvl="1" indent="-457200" algn="just">
              <a:buFont typeface="+mj-lt"/>
              <a:buAutoNum type="arabicPeriod"/>
            </a:pPr>
            <a:r>
              <a:rPr lang="en-IN" sz="2400" dirty="0" smtClean="0"/>
              <a:t>Performance testing</a:t>
            </a:r>
          </a:p>
          <a:p>
            <a:pPr lvl="0" algn="just"/>
            <a:r>
              <a:rPr lang="en-IN" sz="2800" dirty="0">
                <a:solidFill>
                  <a:prstClr val="black"/>
                </a:solidFill>
              </a:rPr>
              <a:t>The main focus </a:t>
            </a:r>
            <a:r>
              <a:rPr lang="en-IN" sz="2800" dirty="0" smtClean="0">
                <a:solidFill>
                  <a:prstClr val="black"/>
                </a:solidFill>
              </a:rPr>
              <a:t>of such testing is to set:</a:t>
            </a:r>
          </a:p>
          <a:p>
            <a:pPr lvl="1" algn="just"/>
            <a:r>
              <a:rPr lang="en-IN" sz="2400" dirty="0" smtClean="0">
                <a:solidFill>
                  <a:prstClr val="black"/>
                </a:solidFill>
              </a:rPr>
              <a:t>System functions and performance</a:t>
            </a:r>
          </a:p>
          <a:p>
            <a:pPr lvl="1" algn="just"/>
            <a:r>
              <a:rPr lang="en-IN" sz="2400" dirty="0" smtClean="0">
                <a:solidFill>
                  <a:prstClr val="black"/>
                </a:solidFill>
              </a:rPr>
              <a:t>System reliability and recoverability (Recovery test) </a:t>
            </a:r>
          </a:p>
          <a:p>
            <a:pPr lvl="1" algn="just"/>
            <a:r>
              <a:rPr lang="en-IN" sz="2400" dirty="0" smtClean="0">
                <a:solidFill>
                  <a:prstClr val="black"/>
                </a:solidFill>
              </a:rPr>
              <a:t>System installation (Installation test)</a:t>
            </a:r>
          </a:p>
          <a:p>
            <a:pPr lvl="1" algn="just"/>
            <a:r>
              <a:rPr lang="en-IN" sz="2400" dirty="0" smtClean="0">
                <a:solidFill>
                  <a:prstClr val="black"/>
                </a:solidFill>
              </a:rPr>
              <a:t>System behaviour in the special conditions (Stress test)</a:t>
            </a:r>
          </a:p>
          <a:p>
            <a:pPr lvl="1" algn="just"/>
            <a:r>
              <a:rPr lang="en-IN" sz="2400" dirty="0" smtClean="0">
                <a:solidFill>
                  <a:prstClr val="black"/>
                </a:solidFill>
              </a:rPr>
              <a:t>System user operations (Acceptance test/Alpha test)</a:t>
            </a:r>
          </a:p>
          <a:p>
            <a:pPr lvl="1" algn="just"/>
            <a:r>
              <a:rPr lang="en-IN" sz="2400" dirty="0" smtClean="0">
                <a:solidFill>
                  <a:prstClr val="black"/>
                </a:solidFill>
              </a:rPr>
              <a:t>Hardware and software integration and collaboration </a:t>
            </a:r>
          </a:p>
          <a:p>
            <a:pPr lvl="1" algn="just"/>
            <a:r>
              <a:rPr lang="en-IN" sz="2400" dirty="0" smtClean="0">
                <a:solidFill>
                  <a:prstClr val="black"/>
                </a:solidFill>
              </a:rPr>
              <a:t>Integration of external software and the system</a:t>
            </a:r>
            <a:endParaRPr lang="en-IN" sz="2400" dirty="0">
              <a:solidFill>
                <a:prstClr val="black"/>
              </a:solidFill>
            </a:endParaRPr>
          </a:p>
        </p:txBody>
      </p:sp>
    </p:spTree>
    <p:extLst>
      <p:ext uri="{BB962C8B-B14F-4D97-AF65-F5344CB8AC3E}">
        <p14:creationId xmlns:p14="http://schemas.microsoft.com/office/powerpoint/2010/main" val="3970028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91" y="-90264"/>
            <a:ext cx="12961622" cy="1143000"/>
          </a:xfrm>
        </p:spPr>
        <p:txBody>
          <a:bodyPr/>
          <a:lstStyle/>
          <a:p>
            <a:pPr algn="just"/>
            <a:r>
              <a:rPr lang="en-IN" b="1" dirty="0" smtClean="0"/>
              <a:t>5.16.1 Recovery Testing</a:t>
            </a:r>
            <a:endParaRPr lang="en-IN" b="1" dirty="0"/>
          </a:p>
        </p:txBody>
      </p:sp>
      <p:sp>
        <p:nvSpPr>
          <p:cNvPr id="3" name="Content Placeholder 2"/>
          <p:cNvSpPr>
            <a:spLocks noGrp="1"/>
          </p:cNvSpPr>
          <p:nvPr>
            <p:ph idx="1"/>
          </p:nvPr>
        </p:nvSpPr>
        <p:spPr>
          <a:xfrm>
            <a:off x="288136" y="908720"/>
            <a:ext cx="13825532" cy="5976664"/>
          </a:xfrm>
        </p:spPr>
        <p:txBody>
          <a:bodyPr>
            <a:normAutofit/>
          </a:bodyPr>
          <a:lstStyle/>
          <a:p>
            <a:pPr algn="just"/>
            <a:endParaRPr lang="en-IN" sz="2800" dirty="0" smtClean="0"/>
          </a:p>
          <a:p>
            <a:pPr algn="just"/>
            <a:r>
              <a:rPr lang="en-IN" sz="2800" dirty="0" smtClean="0"/>
              <a:t>Recovery testing is intended to check the systems’ ability to recover from failure.</a:t>
            </a:r>
          </a:p>
          <a:p>
            <a:pPr algn="just"/>
            <a:endParaRPr lang="en-IN" sz="2800" dirty="0" smtClean="0">
              <a:solidFill>
                <a:prstClr val="black"/>
              </a:solidFill>
            </a:endParaRPr>
          </a:p>
          <a:p>
            <a:pPr algn="just"/>
            <a:r>
              <a:rPr lang="en-IN" sz="2800" dirty="0" smtClean="0">
                <a:solidFill>
                  <a:prstClr val="black"/>
                </a:solidFill>
              </a:rPr>
              <a:t>In this type of testing the software is forced to fail and then it is verified whether the system recovers properly or not.</a:t>
            </a:r>
          </a:p>
          <a:p>
            <a:pPr algn="just"/>
            <a:endParaRPr lang="en-IN" sz="2800" dirty="0" smtClean="0">
              <a:solidFill>
                <a:prstClr val="black"/>
              </a:solidFill>
            </a:endParaRPr>
          </a:p>
          <a:p>
            <a:pPr algn="just"/>
            <a:r>
              <a:rPr lang="en-IN" sz="2800" dirty="0" smtClean="0">
                <a:solidFill>
                  <a:prstClr val="black"/>
                </a:solidFill>
              </a:rPr>
              <a:t>For automated recovery then re-initialization, checkpoint mechanism, data recovery and restart are verified.  </a:t>
            </a:r>
            <a:endParaRPr lang="en-IN" sz="2400" dirty="0">
              <a:solidFill>
                <a:prstClr val="black"/>
              </a:solidFill>
            </a:endParaRPr>
          </a:p>
        </p:txBody>
      </p:sp>
    </p:spTree>
    <p:extLst>
      <p:ext uri="{BB962C8B-B14F-4D97-AF65-F5344CB8AC3E}">
        <p14:creationId xmlns:p14="http://schemas.microsoft.com/office/powerpoint/2010/main" val="16248238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91" y="-90264"/>
            <a:ext cx="12961622" cy="1143000"/>
          </a:xfrm>
        </p:spPr>
        <p:txBody>
          <a:bodyPr/>
          <a:lstStyle/>
          <a:p>
            <a:pPr algn="just"/>
            <a:r>
              <a:rPr lang="en-IN" b="1" dirty="0" smtClean="0"/>
              <a:t>5.16.2 Security Testing</a:t>
            </a:r>
            <a:endParaRPr lang="en-IN" b="1" dirty="0"/>
          </a:p>
        </p:txBody>
      </p:sp>
      <p:sp>
        <p:nvSpPr>
          <p:cNvPr id="3" name="Content Placeholder 2"/>
          <p:cNvSpPr>
            <a:spLocks noGrp="1"/>
          </p:cNvSpPr>
          <p:nvPr>
            <p:ph idx="1"/>
          </p:nvPr>
        </p:nvSpPr>
        <p:spPr>
          <a:xfrm>
            <a:off x="288136" y="908720"/>
            <a:ext cx="13825532" cy="5976664"/>
          </a:xfrm>
        </p:spPr>
        <p:txBody>
          <a:bodyPr>
            <a:normAutofit/>
          </a:bodyPr>
          <a:lstStyle/>
          <a:p>
            <a:pPr algn="just"/>
            <a:endParaRPr lang="en-IN" sz="2800" dirty="0" smtClean="0"/>
          </a:p>
          <a:p>
            <a:pPr algn="just"/>
            <a:r>
              <a:rPr lang="en-IN" sz="2800" dirty="0" smtClean="0"/>
              <a:t>Security testing verifies that system protection mechanism prevent improper penetration or data alteration.</a:t>
            </a:r>
          </a:p>
          <a:p>
            <a:pPr algn="just"/>
            <a:endParaRPr lang="en-IN" sz="2800" dirty="0" smtClean="0">
              <a:solidFill>
                <a:prstClr val="black"/>
              </a:solidFill>
            </a:endParaRPr>
          </a:p>
          <a:p>
            <a:pPr algn="just"/>
            <a:r>
              <a:rPr lang="en-IN" sz="2800" dirty="0" smtClean="0">
                <a:solidFill>
                  <a:prstClr val="black"/>
                </a:solidFill>
              </a:rPr>
              <a:t>It also verifies that protection mechanism built into the system prevent intrusion such as unauthorised internal or external access or wilful damage.</a:t>
            </a:r>
          </a:p>
          <a:p>
            <a:pPr algn="just"/>
            <a:endParaRPr lang="en-IN" sz="2800" dirty="0" smtClean="0">
              <a:solidFill>
                <a:prstClr val="black"/>
              </a:solidFill>
            </a:endParaRPr>
          </a:p>
          <a:p>
            <a:pPr algn="just"/>
            <a:r>
              <a:rPr lang="en-IN" sz="2800" dirty="0" smtClean="0">
                <a:solidFill>
                  <a:prstClr val="black"/>
                </a:solidFill>
              </a:rPr>
              <a:t>System design goal is to make the penetration attempt more costly then the value of the information that will be obtained.</a:t>
            </a:r>
            <a:endParaRPr lang="en-IN" sz="2400" dirty="0">
              <a:solidFill>
                <a:prstClr val="black"/>
              </a:solidFill>
            </a:endParaRPr>
          </a:p>
        </p:txBody>
      </p:sp>
    </p:spTree>
    <p:extLst>
      <p:ext uri="{BB962C8B-B14F-4D97-AF65-F5344CB8AC3E}">
        <p14:creationId xmlns:p14="http://schemas.microsoft.com/office/powerpoint/2010/main" val="24892385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91" y="-90264"/>
            <a:ext cx="12961622" cy="1143000"/>
          </a:xfrm>
        </p:spPr>
        <p:txBody>
          <a:bodyPr/>
          <a:lstStyle/>
          <a:p>
            <a:pPr algn="just"/>
            <a:r>
              <a:rPr lang="en-IN" b="1" dirty="0" smtClean="0"/>
              <a:t>5.16.3 Stress Testing</a:t>
            </a:r>
            <a:endParaRPr lang="en-IN" b="1" dirty="0"/>
          </a:p>
        </p:txBody>
      </p:sp>
      <p:sp>
        <p:nvSpPr>
          <p:cNvPr id="3" name="Content Placeholder 2"/>
          <p:cNvSpPr>
            <a:spLocks noGrp="1"/>
          </p:cNvSpPr>
          <p:nvPr>
            <p:ph idx="1"/>
          </p:nvPr>
        </p:nvSpPr>
        <p:spPr>
          <a:xfrm>
            <a:off x="288136" y="908720"/>
            <a:ext cx="13825532" cy="5976664"/>
          </a:xfrm>
        </p:spPr>
        <p:txBody>
          <a:bodyPr>
            <a:normAutofit/>
          </a:bodyPr>
          <a:lstStyle/>
          <a:p>
            <a:pPr algn="just"/>
            <a:endParaRPr lang="en-IN" sz="2800" dirty="0" smtClean="0"/>
          </a:p>
          <a:p>
            <a:pPr algn="just"/>
            <a:r>
              <a:rPr lang="en-IN" sz="2800" dirty="0" smtClean="0"/>
              <a:t>Determines break point of the system to establish maximum service level.</a:t>
            </a:r>
          </a:p>
          <a:p>
            <a:pPr algn="just"/>
            <a:endParaRPr lang="en-IN" sz="2800" dirty="0">
              <a:solidFill>
                <a:prstClr val="black"/>
              </a:solidFill>
            </a:endParaRPr>
          </a:p>
          <a:p>
            <a:pPr algn="just"/>
            <a:r>
              <a:rPr lang="en-IN" sz="2800" dirty="0" smtClean="0">
                <a:solidFill>
                  <a:prstClr val="black"/>
                </a:solidFill>
              </a:rPr>
              <a:t>In stress testing the system is executed in a manner that demands resources in abnormal quantity, frequency or volume.</a:t>
            </a:r>
          </a:p>
          <a:p>
            <a:pPr algn="just"/>
            <a:endParaRPr lang="en-IN" sz="2800" dirty="0">
              <a:solidFill>
                <a:prstClr val="black"/>
              </a:solidFill>
            </a:endParaRPr>
          </a:p>
          <a:p>
            <a:pPr algn="just"/>
            <a:r>
              <a:rPr lang="en-IN" sz="2800" dirty="0" smtClean="0">
                <a:solidFill>
                  <a:prstClr val="black"/>
                </a:solidFill>
              </a:rPr>
              <a:t>A variation of stress testing is a technique called sensitivity testing.</a:t>
            </a:r>
          </a:p>
          <a:p>
            <a:pPr algn="just"/>
            <a:endParaRPr lang="en-IN" sz="2800" dirty="0">
              <a:solidFill>
                <a:prstClr val="black"/>
              </a:solidFill>
            </a:endParaRPr>
          </a:p>
          <a:p>
            <a:pPr algn="just"/>
            <a:r>
              <a:rPr lang="en-IN" sz="2800" dirty="0" smtClean="0">
                <a:solidFill>
                  <a:prstClr val="black"/>
                </a:solidFill>
              </a:rPr>
              <a:t>The sensitivity testing is a testing in which it is tried to uncover data from a large class of valid data that may cause instability or improper processing.</a:t>
            </a:r>
          </a:p>
          <a:p>
            <a:pPr algn="just"/>
            <a:endParaRPr lang="en-IN" sz="2800" dirty="0">
              <a:solidFill>
                <a:prstClr val="black"/>
              </a:solidFill>
            </a:endParaRPr>
          </a:p>
          <a:p>
            <a:pPr algn="just"/>
            <a:endParaRPr lang="en-IN" sz="2400" dirty="0">
              <a:solidFill>
                <a:prstClr val="black"/>
              </a:solidFill>
            </a:endParaRPr>
          </a:p>
        </p:txBody>
      </p:sp>
    </p:spTree>
    <p:extLst>
      <p:ext uri="{BB962C8B-B14F-4D97-AF65-F5344CB8AC3E}">
        <p14:creationId xmlns:p14="http://schemas.microsoft.com/office/powerpoint/2010/main" val="39249886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91" y="-90264"/>
            <a:ext cx="12961622" cy="1143000"/>
          </a:xfrm>
        </p:spPr>
        <p:txBody>
          <a:bodyPr/>
          <a:lstStyle/>
          <a:p>
            <a:pPr algn="just"/>
            <a:r>
              <a:rPr lang="en-IN" b="1" dirty="0" smtClean="0"/>
              <a:t>5.16.4 Performance Testing</a:t>
            </a:r>
            <a:endParaRPr lang="en-IN" b="1" dirty="0"/>
          </a:p>
        </p:txBody>
      </p:sp>
      <p:sp>
        <p:nvSpPr>
          <p:cNvPr id="3" name="Content Placeholder 2"/>
          <p:cNvSpPr>
            <a:spLocks noGrp="1"/>
          </p:cNvSpPr>
          <p:nvPr>
            <p:ph idx="1"/>
          </p:nvPr>
        </p:nvSpPr>
        <p:spPr>
          <a:xfrm>
            <a:off x="288136" y="908720"/>
            <a:ext cx="13825532" cy="5976664"/>
          </a:xfrm>
        </p:spPr>
        <p:txBody>
          <a:bodyPr>
            <a:normAutofit/>
          </a:bodyPr>
          <a:lstStyle/>
          <a:p>
            <a:pPr algn="just"/>
            <a:endParaRPr lang="en-IN" sz="2800" dirty="0" smtClean="0"/>
          </a:p>
          <a:p>
            <a:pPr algn="just"/>
            <a:r>
              <a:rPr lang="en-IN" sz="2800" dirty="0" smtClean="0"/>
              <a:t>Performance testing evaluates the runtime performance of the software, especially real time software.</a:t>
            </a:r>
          </a:p>
          <a:p>
            <a:pPr algn="just"/>
            <a:endParaRPr lang="en-IN" sz="2800" dirty="0"/>
          </a:p>
          <a:p>
            <a:pPr algn="just"/>
            <a:r>
              <a:rPr lang="en-IN" sz="2800" dirty="0" smtClean="0"/>
              <a:t>In performance testing, resource utilization such as CPU load, throughput, response time, memory usage can be measured.</a:t>
            </a:r>
          </a:p>
          <a:p>
            <a:pPr algn="just"/>
            <a:endParaRPr lang="en-IN" sz="2800" dirty="0"/>
          </a:p>
          <a:p>
            <a:pPr algn="just"/>
            <a:r>
              <a:rPr lang="en-IN" sz="2800" dirty="0" smtClean="0"/>
              <a:t>For big system (E.g. Banking system) involve many users connecting to servers (E.g. using internet) performance testing is very difficult.</a:t>
            </a:r>
          </a:p>
          <a:p>
            <a:pPr algn="just"/>
            <a:endParaRPr lang="en-IN" sz="2800" dirty="0">
              <a:solidFill>
                <a:prstClr val="black"/>
              </a:solidFill>
            </a:endParaRPr>
          </a:p>
          <a:p>
            <a:pPr algn="just"/>
            <a:r>
              <a:rPr lang="en-IN" sz="2800" dirty="0" smtClean="0">
                <a:solidFill>
                  <a:prstClr val="black"/>
                </a:solidFill>
              </a:rPr>
              <a:t>Beta testing is useful for performance testing.</a:t>
            </a:r>
          </a:p>
          <a:p>
            <a:pPr algn="just"/>
            <a:endParaRPr lang="en-IN" sz="2800" dirty="0">
              <a:solidFill>
                <a:prstClr val="black"/>
              </a:solidFill>
            </a:endParaRPr>
          </a:p>
          <a:p>
            <a:pPr algn="just"/>
            <a:endParaRPr lang="en-IN" sz="2400" dirty="0">
              <a:solidFill>
                <a:prstClr val="black"/>
              </a:solidFill>
            </a:endParaRPr>
          </a:p>
        </p:txBody>
      </p:sp>
    </p:spTree>
    <p:extLst>
      <p:ext uri="{BB962C8B-B14F-4D97-AF65-F5344CB8AC3E}">
        <p14:creationId xmlns:p14="http://schemas.microsoft.com/office/powerpoint/2010/main" val="42397993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91" y="-90264"/>
            <a:ext cx="12961622" cy="1143000"/>
          </a:xfrm>
        </p:spPr>
        <p:txBody>
          <a:bodyPr/>
          <a:lstStyle/>
          <a:p>
            <a:pPr algn="just"/>
            <a:r>
              <a:rPr lang="en-IN" b="1" dirty="0" smtClean="0"/>
              <a:t>5.17 Metrics</a:t>
            </a:r>
            <a:endParaRPr lang="en-IN" b="1" dirty="0"/>
          </a:p>
        </p:txBody>
      </p:sp>
      <p:sp>
        <p:nvSpPr>
          <p:cNvPr id="3" name="Content Placeholder 2"/>
          <p:cNvSpPr>
            <a:spLocks noGrp="1"/>
          </p:cNvSpPr>
          <p:nvPr>
            <p:ph idx="1"/>
          </p:nvPr>
        </p:nvSpPr>
        <p:spPr>
          <a:xfrm>
            <a:off x="288136" y="908720"/>
            <a:ext cx="13825532" cy="5976664"/>
          </a:xfrm>
        </p:spPr>
        <p:txBody>
          <a:bodyPr>
            <a:normAutofit/>
          </a:bodyPr>
          <a:lstStyle/>
          <a:p>
            <a:pPr algn="just"/>
            <a:endParaRPr lang="en-IN" sz="2800" dirty="0" smtClean="0"/>
          </a:p>
          <a:p>
            <a:pPr algn="just"/>
            <a:r>
              <a:rPr lang="en-IN" dirty="0" smtClean="0"/>
              <a:t>Metrics used in testing is:</a:t>
            </a:r>
          </a:p>
          <a:p>
            <a:pPr lvl="1" algn="just"/>
            <a:r>
              <a:rPr lang="en-IN" dirty="0" smtClean="0">
                <a:solidFill>
                  <a:prstClr val="black"/>
                </a:solidFill>
              </a:rPr>
              <a:t>Coverage analysis</a:t>
            </a:r>
          </a:p>
          <a:p>
            <a:pPr lvl="1" algn="just"/>
            <a:r>
              <a:rPr lang="en-IN" dirty="0" smtClean="0">
                <a:solidFill>
                  <a:prstClr val="black"/>
                </a:solidFill>
              </a:rPr>
              <a:t>Reliability </a:t>
            </a:r>
          </a:p>
          <a:p>
            <a:pPr algn="just"/>
            <a:endParaRPr lang="en-IN" sz="2800" dirty="0">
              <a:solidFill>
                <a:prstClr val="black"/>
              </a:solidFill>
            </a:endParaRPr>
          </a:p>
          <a:p>
            <a:pPr algn="just"/>
            <a:endParaRPr lang="en-IN" sz="2400" dirty="0">
              <a:solidFill>
                <a:prstClr val="black"/>
              </a:solidFill>
            </a:endParaRPr>
          </a:p>
        </p:txBody>
      </p:sp>
    </p:spTree>
    <p:extLst>
      <p:ext uri="{BB962C8B-B14F-4D97-AF65-F5344CB8AC3E}">
        <p14:creationId xmlns:p14="http://schemas.microsoft.com/office/powerpoint/2010/main" val="36419735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91" y="-90264"/>
            <a:ext cx="12961622" cy="1143000"/>
          </a:xfrm>
        </p:spPr>
        <p:txBody>
          <a:bodyPr>
            <a:normAutofit/>
          </a:bodyPr>
          <a:lstStyle/>
          <a:p>
            <a:pPr algn="just"/>
            <a:r>
              <a:rPr lang="en-IN" b="1" dirty="0" smtClean="0"/>
              <a:t>5.17.1 Coverage Analysis</a:t>
            </a:r>
            <a:endParaRPr lang="en-IN" b="1" dirty="0"/>
          </a:p>
        </p:txBody>
      </p:sp>
      <p:sp>
        <p:nvSpPr>
          <p:cNvPr id="3" name="Content Placeholder 2"/>
          <p:cNvSpPr>
            <a:spLocks noGrp="1"/>
          </p:cNvSpPr>
          <p:nvPr>
            <p:ph idx="1"/>
          </p:nvPr>
        </p:nvSpPr>
        <p:spPr>
          <a:xfrm>
            <a:off x="288136" y="1124744"/>
            <a:ext cx="13825532" cy="5544616"/>
          </a:xfrm>
        </p:spPr>
        <p:txBody>
          <a:bodyPr>
            <a:normAutofit/>
          </a:bodyPr>
          <a:lstStyle/>
          <a:p>
            <a:pPr algn="just"/>
            <a:r>
              <a:rPr lang="en-IN" sz="2800" dirty="0" smtClean="0">
                <a:solidFill>
                  <a:prstClr val="black"/>
                </a:solidFill>
              </a:rPr>
              <a:t>While developing the software project many work products such as SRS, design document, source code are being created. Along with these work products many errors may get generated. Project manager has to identify all these errors to bring quality software.</a:t>
            </a:r>
          </a:p>
          <a:p>
            <a:pPr algn="just"/>
            <a:r>
              <a:rPr lang="en-IN" sz="2800" dirty="0" smtClean="0">
                <a:solidFill>
                  <a:prstClr val="black"/>
                </a:solidFill>
              </a:rPr>
              <a:t>Error tracking is a process of assessing the status of the software project.</a:t>
            </a:r>
          </a:p>
          <a:p>
            <a:pPr algn="just"/>
            <a:r>
              <a:rPr lang="en-IN" sz="2800" dirty="0" smtClean="0">
                <a:solidFill>
                  <a:prstClr val="black"/>
                </a:solidFill>
              </a:rPr>
              <a:t>The software team performs the formal technical review to test the software developed. In this review various errors are identified and corrected. Any errors that remain uncovered and are found in later tasks are called defects.</a:t>
            </a:r>
          </a:p>
          <a:p>
            <a:pPr algn="just"/>
            <a:r>
              <a:rPr lang="en-IN" sz="2800" dirty="0" smtClean="0">
                <a:solidFill>
                  <a:prstClr val="black"/>
                </a:solidFill>
              </a:rPr>
              <a:t>The defect removal efficiency can be defined as,</a:t>
            </a:r>
          </a:p>
          <a:p>
            <a:pPr marL="457200" lvl="1" indent="0" algn="ctr">
              <a:buNone/>
            </a:pPr>
            <a:r>
              <a:rPr lang="en-IN" sz="2400" dirty="0" smtClean="0">
                <a:solidFill>
                  <a:prstClr val="black"/>
                </a:solidFill>
              </a:rPr>
              <a:t>DRE = E / (E + D)</a:t>
            </a:r>
          </a:p>
          <a:p>
            <a:pPr marL="457200" lvl="1" indent="0" algn="just">
              <a:buNone/>
            </a:pPr>
            <a:r>
              <a:rPr lang="en-IN" sz="2400" dirty="0" smtClean="0">
                <a:solidFill>
                  <a:prstClr val="black"/>
                </a:solidFill>
              </a:rPr>
              <a:t>Where, DRE is the defect removal efficiency,</a:t>
            </a:r>
          </a:p>
          <a:p>
            <a:pPr marL="457200" lvl="1" indent="0" algn="just">
              <a:buNone/>
            </a:pPr>
            <a:r>
              <a:rPr lang="en-IN" sz="2400" dirty="0" smtClean="0">
                <a:solidFill>
                  <a:prstClr val="black"/>
                </a:solidFill>
              </a:rPr>
              <a:t>E is the error and</a:t>
            </a:r>
          </a:p>
          <a:p>
            <a:pPr marL="457200" lvl="1" indent="0" algn="just">
              <a:buNone/>
            </a:pPr>
            <a:r>
              <a:rPr lang="en-IN" sz="2400" dirty="0" smtClean="0">
                <a:solidFill>
                  <a:prstClr val="black"/>
                </a:solidFill>
              </a:rPr>
              <a:t>D is defect </a:t>
            </a:r>
            <a:endParaRPr lang="en-IN" sz="2400" dirty="0">
              <a:solidFill>
                <a:prstClr val="black"/>
              </a:solidFill>
            </a:endParaRPr>
          </a:p>
          <a:p>
            <a:pPr algn="just"/>
            <a:endParaRPr lang="en-IN" sz="2400" dirty="0">
              <a:solidFill>
                <a:prstClr val="black"/>
              </a:solidFill>
            </a:endParaRPr>
          </a:p>
        </p:txBody>
      </p:sp>
    </p:spTree>
    <p:extLst>
      <p:ext uri="{BB962C8B-B14F-4D97-AF65-F5344CB8AC3E}">
        <p14:creationId xmlns:p14="http://schemas.microsoft.com/office/powerpoint/2010/main" val="22725192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8136" y="188640"/>
            <a:ext cx="13825532" cy="6624736"/>
          </a:xfrm>
        </p:spPr>
        <p:txBody>
          <a:bodyPr>
            <a:normAutofit lnSpcReduction="10000"/>
          </a:bodyPr>
          <a:lstStyle/>
          <a:p>
            <a:pPr algn="just"/>
            <a:r>
              <a:rPr lang="en-IN" sz="2800" dirty="0" smtClean="0">
                <a:solidFill>
                  <a:prstClr val="black"/>
                </a:solidFill>
              </a:rPr>
              <a:t>The DRE represents effectiveness of quality assurance activities. The DRE also helps project manager to assess the progress of software project as it gets developed through its scheduled work task.</a:t>
            </a:r>
          </a:p>
          <a:p>
            <a:pPr algn="just"/>
            <a:endParaRPr lang="en-IN" sz="1050" dirty="0" smtClean="0">
              <a:solidFill>
                <a:prstClr val="black"/>
              </a:solidFill>
            </a:endParaRPr>
          </a:p>
          <a:p>
            <a:pPr algn="just"/>
            <a:r>
              <a:rPr lang="en-IN" sz="2800" dirty="0" smtClean="0">
                <a:solidFill>
                  <a:prstClr val="black"/>
                </a:solidFill>
              </a:rPr>
              <a:t>During error tracking activity following metrics are computed:</a:t>
            </a:r>
          </a:p>
          <a:p>
            <a:pPr marL="914400" lvl="1" indent="-457200" algn="just">
              <a:buFont typeface="+mj-lt"/>
              <a:buAutoNum type="arabicPeriod"/>
            </a:pPr>
            <a:r>
              <a:rPr lang="en-IN" sz="2400" dirty="0" smtClean="0">
                <a:solidFill>
                  <a:prstClr val="black"/>
                </a:solidFill>
              </a:rPr>
              <a:t>Errors per requirements specification page: denoted by </a:t>
            </a:r>
            <a:r>
              <a:rPr lang="en-IN" sz="2400" dirty="0" err="1" smtClean="0">
                <a:solidFill>
                  <a:prstClr val="black"/>
                </a:solidFill>
              </a:rPr>
              <a:t>E</a:t>
            </a:r>
            <a:r>
              <a:rPr lang="en-IN" sz="2400" baseline="-25000" dirty="0" err="1" smtClean="0">
                <a:solidFill>
                  <a:prstClr val="black"/>
                </a:solidFill>
              </a:rPr>
              <a:t>req</a:t>
            </a:r>
            <a:endParaRPr lang="en-IN" sz="2400" baseline="-25000" dirty="0">
              <a:solidFill>
                <a:prstClr val="black"/>
              </a:solidFill>
            </a:endParaRPr>
          </a:p>
          <a:p>
            <a:pPr marL="914400" lvl="1" indent="-457200" algn="just">
              <a:buFont typeface="+mj-lt"/>
              <a:buAutoNum type="arabicPeriod"/>
            </a:pPr>
            <a:r>
              <a:rPr lang="en-IN" sz="2400" dirty="0" smtClean="0">
                <a:solidFill>
                  <a:prstClr val="black"/>
                </a:solidFill>
              </a:rPr>
              <a:t>Errors per components – design level: denoted by </a:t>
            </a:r>
            <a:r>
              <a:rPr lang="en-IN" sz="2400" dirty="0" err="1" smtClean="0">
                <a:solidFill>
                  <a:prstClr val="black"/>
                </a:solidFill>
              </a:rPr>
              <a:t>E</a:t>
            </a:r>
            <a:r>
              <a:rPr lang="en-IN" sz="2400" baseline="-25000" dirty="0" err="1" smtClean="0">
                <a:solidFill>
                  <a:prstClr val="black"/>
                </a:solidFill>
              </a:rPr>
              <a:t>design</a:t>
            </a:r>
            <a:endParaRPr lang="en-IN" sz="2400" baseline="-25000" dirty="0" smtClean="0">
              <a:solidFill>
                <a:prstClr val="black"/>
              </a:solidFill>
            </a:endParaRPr>
          </a:p>
          <a:p>
            <a:pPr marL="914400" lvl="1" indent="-457200" algn="just">
              <a:buFont typeface="+mj-lt"/>
              <a:buAutoNum type="arabicPeriod"/>
            </a:pPr>
            <a:r>
              <a:rPr lang="en-IN" sz="2400" dirty="0" smtClean="0">
                <a:solidFill>
                  <a:prstClr val="black"/>
                </a:solidFill>
              </a:rPr>
              <a:t>Errors per component – code level: denoted by </a:t>
            </a:r>
            <a:r>
              <a:rPr lang="en-IN" sz="2400" dirty="0" err="1" smtClean="0">
                <a:solidFill>
                  <a:prstClr val="black"/>
                </a:solidFill>
              </a:rPr>
              <a:t>E</a:t>
            </a:r>
            <a:r>
              <a:rPr lang="en-IN" sz="2400" baseline="-25000" dirty="0" err="1" smtClean="0">
                <a:solidFill>
                  <a:prstClr val="black"/>
                </a:solidFill>
              </a:rPr>
              <a:t>code</a:t>
            </a:r>
            <a:endParaRPr lang="en-IN" sz="2400" baseline="-25000" dirty="0" smtClean="0">
              <a:solidFill>
                <a:prstClr val="black"/>
              </a:solidFill>
            </a:endParaRPr>
          </a:p>
          <a:p>
            <a:pPr marL="914400" lvl="1" indent="-457200" algn="just">
              <a:buFont typeface="+mj-lt"/>
              <a:buAutoNum type="arabicPeriod"/>
            </a:pPr>
            <a:r>
              <a:rPr lang="en-IN" sz="2400" dirty="0" smtClean="0">
                <a:solidFill>
                  <a:prstClr val="black"/>
                </a:solidFill>
              </a:rPr>
              <a:t>DRE – requirement analysis</a:t>
            </a:r>
          </a:p>
          <a:p>
            <a:pPr marL="914400" lvl="1" indent="-457200" algn="just">
              <a:buFont typeface="+mj-lt"/>
              <a:buAutoNum type="arabicPeriod"/>
            </a:pPr>
            <a:r>
              <a:rPr lang="en-IN" sz="2400" dirty="0" smtClean="0">
                <a:solidFill>
                  <a:prstClr val="black"/>
                </a:solidFill>
              </a:rPr>
              <a:t>DRE </a:t>
            </a:r>
            <a:r>
              <a:rPr lang="en-IN" sz="2400" dirty="0">
                <a:solidFill>
                  <a:prstClr val="black"/>
                </a:solidFill>
              </a:rPr>
              <a:t>–</a:t>
            </a:r>
            <a:r>
              <a:rPr lang="en-IN" sz="2400" dirty="0" smtClean="0">
                <a:solidFill>
                  <a:prstClr val="black"/>
                </a:solidFill>
              </a:rPr>
              <a:t>  architectural design</a:t>
            </a:r>
          </a:p>
          <a:p>
            <a:pPr marL="914400" lvl="1" indent="-457200" algn="just">
              <a:buFont typeface="+mj-lt"/>
              <a:buAutoNum type="arabicPeriod"/>
            </a:pPr>
            <a:r>
              <a:rPr lang="en-IN" sz="2400" dirty="0" smtClean="0">
                <a:solidFill>
                  <a:prstClr val="black"/>
                </a:solidFill>
              </a:rPr>
              <a:t>DRE – component level design</a:t>
            </a:r>
          </a:p>
          <a:p>
            <a:pPr marL="914400" lvl="1" indent="-457200" algn="just">
              <a:buFont typeface="+mj-lt"/>
              <a:buAutoNum type="arabicPeriod"/>
            </a:pPr>
            <a:r>
              <a:rPr lang="en-IN" sz="2400" dirty="0" smtClean="0">
                <a:solidFill>
                  <a:prstClr val="black"/>
                </a:solidFill>
              </a:rPr>
              <a:t>DRE – coding</a:t>
            </a:r>
          </a:p>
          <a:p>
            <a:pPr marL="457200" lvl="1" indent="0" algn="just">
              <a:buNone/>
            </a:pPr>
            <a:r>
              <a:rPr lang="en-IN" sz="2400" dirty="0" smtClean="0">
                <a:solidFill>
                  <a:prstClr val="black"/>
                </a:solidFill>
              </a:rPr>
              <a:t>The project manager calculates current values of </a:t>
            </a:r>
            <a:r>
              <a:rPr lang="en-IN" sz="2400" dirty="0" err="1" smtClean="0">
                <a:solidFill>
                  <a:prstClr val="black"/>
                </a:solidFill>
              </a:rPr>
              <a:t>E</a:t>
            </a:r>
            <a:r>
              <a:rPr lang="en-IN" sz="2400" baseline="-25000" dirty="0" err="1" smtClean="0">
                <a:solidFill>
                  <a:prstClr val="black"/>
                </a:solidFill>
              </a:rPr>
              <a:t>req</a:t>
            </a:r>
            <a:r>
              <a:rPr lang="en-IN" sz="2400" baseline="-25000" dirty="0" smtClean="0">
                <a:solidFill>
                  <a:prstClr val="black"/>
                </a:solidFill>
              </a:rPr>
              <a:t>, </a:t>
            </a:r>
            <a:r>
              <a:rPr lang="en-IN" sz="2400" dirty="0" err="1" smtClean="0">
                <a:solidFill>
                  <a:prstClr val="black"/>
                </a:solidFill>
              </a:rPr>
              <a:t>E</a:t>
            </a:r>
            <a:r>
              <a:rPr lang="en-IN" sz="2400" baseline="-25000" dirty="0" err="1" smtClean="0">
                <a:solidFill>
                  <a:prstClr val="black"/>
                </a:solidFill>
              </a:rPr>
              <a:t>design</a:t>
            </a:r>
            <a:r>
              <a:rPr lang="en-IN" sz="2400" baseline="-25000" dirty="0" smtClean="0">
                <a:solidFill>
                  <a:prstClr val="black"/>
                </a:solidFill>
              </a:rPr>
              <a:t> </a:t>
            </a:r>
            <a:r>
              <a:rPr lang="en-IN" sz="2400" dirty="0" smtClean="0">
                <a:solidFill>
                  <a:prstClr val="black"/>
                </a:solidFill>
              </a:rPr>
              <a:t>and</a:t>
            </a:r>
            <a:r>
              <a:rPr lang="en-IN" sz="2400" baseline="-25000" dirty="0" smtClean="0">
                <a:solidFill>
                  <a:prstClr val="black"/>
                </a:solidFill>
              </a:rPr>
              <a:t> </a:t>
            </a:r>
            <a:r>
              <a:rPr lang="en-IN" sz="2400" dirty="0" err="1" smtClean="0">
                <a:solidFill>
                  <a:prstClr val="black"/>
                </a:solidFill>
              </a:rPr>
              <a:t>E</a:t>
            </a:r>
            <a:r>
              <a:rPr lang="en-IN" sz="2400" baseline="-25000" dirty="0" err="1" smtClean="0">
                <a:solidFill>
                  <a:prstClr val="black"/>
                </a:solidFill>
              </a:rPr>
              <a:t>code</a:t>
            </a:r>
            <a:r>
              <a:rPr lang="en-IN" sz="2400" baseline="-25000" dirty="0" smtClean="0">
                <a:solidFill>
                  <a:prstClr val="black"/>
                </a:solidFill>
              </a:rPr>
              <a:t> </a:t>
            </a:r>
            <a:r>
              <a:rPr lang="en-IN" sz="2400" dirty="0" smtClean="0">
                <a:solidFill>
                  <a:prstClr val="black"/>
                </a:solidFill>
              </a:rPr>
              <a:t>.</a:t>
            </a:r>
          </a:p>
          <a:p>
            <a:pPr marL="457200" lvl="1" indent="0" algn="just">
              <a:buNone/>
            </a:pPr>
            <a:r>
              <a:rPr lang="en-IN" sz="2400" dirty="0" smtClean="0">
                <a:solidFill>
                  <a:prstClr val="black"/>
                </a:solidFill>
              </a:rPr>
              <a:t>These values are compared with past projects. If the current result differs more than 20% from the average, then there may be cause of concern and investigation needs to be made in this regard.</a:t>
            </a:r>
          </a:p>
          <a:p>
            <a:pPr algn="just"/>
            <a:endParaRPr lang="en-IN" sz="1050" dirty="0" smtClean="0">
              <a:solidFill>
                <a:prstClr val="black"/>
              </a:solidFill>
            </a:endParaRPr>
          </a:p>
          <a:p>
            <a:pPr algn="just"/>
            <a:r>
              <a:rPr lang="en-IN" sz="2800" dirty="0" smtClean="0">
                <a:solidFill>
                  <a:prstClr val="black"/>
                </a:solidFill>
              </a:rPr>
              <a:t>These error tracking metrics can also be used for better target review and testing resources.</a:t>
            </a:r>
            <a:endParaRPr lang="en-IN" sz="2400" dirty="0">
              <a:solidFill>
                <a:prstClr val="black"/>
              </a:solidFill>
            </a:endParaRPr>
          </a:p>
        </p:txBody>
      </p:sp>
    </p:spTree>
    <p:extLst>
      <p:ext uri="{BB962C8B-B14F-4D97-AF65-F5344CB8AC3E}">
        <p14:creationId xmlns:p14="http://schemas.microsoft.com/office/powerpoint/2010/main" val="1346413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91" y="-99392"/>
            <a:ext cx="12961622" cy="1143000"/>
          </a:xfrm>
        </p:spPr>
        <p:txBody>
          <a:bodyPr/>
          <a:lstStyle/>
          <a:p>
            <a:pPr algn="just"/>
            <a:r>
              <a:rPr lang="en-IN" b="1" dirty="0" smtClean="0"/>
              <a:t>5.2 Error, Fault and Failure</a:t>
            </a:r>
            <a:endParaRPr lang="en-IN" b="1" dirty="0"/>
          </a:p>
        </p:txBody>
      </p:sp>
      <p:sp>
        <p:nvSpPr>
          <p:cNvPr id="3" name="Content Placeholder 2"/>
          <p:cNvSpPr>
            <a:spLocks noGrp="1"/>
          </p:cNvSpPr>
          <p:nvPr>
            <p:ph idx="1"/>
          </p:nvPr>
        </p:nvSpPr>
        <p:spPr>
          <a:xfrm>
            <a:off x="288136" y="908720"/>
            <a:ext cx="13825532" cy="5907715"/>
          </a:xfrm>
        </p:spPr>
        <p:txBody>
          <a:bodyPr>
            <a:normAutofit lnSpcReduction="10000"/>
          </a:bodyPr>
          <a:lstStyle/>
          <a:p>
            <a:pPr algn="just"/>
            <a:r>
              <a:rPr lang="en-IN" sz="2800" b="1" dirty="0" smtClean="0"/>
              <a:t>Error</a:t>
            </a:r>
          </a:p>
          <a:p>
            <a:pPr lvl="1" algn="just"/>
            <a:r>
              <a:rPr lang="en-IN" sz="2200" dirty="0" smtClean="0"/>
              <a:t>Error refers to the difference between the actual output of the software and correct output of the software. Hence error is the difference between actual and ideal.</a:t>
            </a:r>
          </a:p>
          <a:p>
            <a:pPr algn="just"/>
            <a:r>
              <a:rPr lang="en-IN" sz="2800" b="1" dirty="0" smtClean="0"/>
              <a:t>Fault</a:t>
            </a:r>
            <a:endParaRPr lang="en-IN" sz="2800" b="1" dirty="0"/>
          </a:p>
          <a:p>
            <a:pPr lvl="1" algn="just"/>
            <a:r>
              <a:rPr lang="en-IN" sz="2200" dirty="0" smtClean="0"/>
              <a:t>Fault is a condition which causes a system to fail in performing the required functionality. Any software has only one kind of fault and that is design fault.</a:t>
            </a:r>
            <a:endParaRPr lang="en-IN" sz="2200" dirty="0"/>
          </a:p>
          <a:p>
            <a:pPr algn="just"/>
            <a:r>
              <a:rPr lang="en-IN" sz="2800" b="1" dirty="0" smtClean="0"/>
              <a:t>Failure</a:t>
            </a:r>
            <a:endParaRPr lang="en-IN" sz="2800" b="1" dirty="0"/>
          </a:p>
          <a:p>
            <a:pPr lvl="1" algn="just"/>
            <a:r>
              <a:rPr lang="en-IN" sz="2200" dirty="0" smtClean="0"/>
              <a:t>Failure is inability of the system of performing the required functionality as per the specification. If the software behaves differently than specified in the specification then it is said that the failure has occurred in the system.</a:t>
            </a:r>
          </a:p>
          <a:p>
            <a:pPr lvl="1" algn="just"/>
            <a:r>
              <a:rPr lang="en-IN" sz="2200" dirty="0" smtClean="0"/>
              <a:t>Failure occurs when there is fault in the system. But presence of fault does not guarantee a failure.</a:t>
            </a:r>
          </a:p>
          <a:p>
            <a:pPr lvl="1" algn="just"/>
            <a:r>
              <a:rPr lang="en-IN" sz="2200" dirty="0" smtClean="0"/>
              <a:t>On observing failure we can say that faults may exist in the system. But on observing failure we can not say that the faults are not present in the system. </a:t>
            </a:r>
          </a:p>
          <a:p>
            <a:pPr lvl="1" algn="just"/>
            <a:r>
              <a:rPr lang="en-IN" sz="2200" dirty="0" smtClean="0"/>
              <a:t>Similarly it hard to decide how long should we test the system without observing the failure. Hence “when to stop the testing?” is hard to decide.</a:t>
            </a:r>
          </a:p>
          <a:p>
            <a:pPr lvl="1" algn="just"/>
            <a:r>
              <a:rPr lang="en-IN" sz="2200" dirty="0" smtClean="0"/>
              <a:t>During testing if faults occur, then there is a separate activity conducted in order to find out the faults in the system. This activity is referred as debugging.</a:t>
            </a:r>
            <a:endParaRPr lang="en-IN" sz="2200" dirty="0"/>
          </a:p>
          <a:p>
            <a:pPr lvl="1" algn="just"/>
            <a:endParaRPr lang="en-IN" sz="2000" dirty="0" smtClean="0"/>
          </a:p>
        </p:txBody>
      </p:sp>
    </p:spTree>
    <p:extLst>
      <p:ext uri="{BB962C8B-B14F-4D97-AF65-F5344CB8AC3E}">
        <p14:creationId xmlns:p14="http://schemas.microsoft.com/office/powerpoint/2010/main" val="281668034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91" y="-90264"/>
            <a:ext cx="12961622" cy="1143000"/>
          </a:xfrm>
        </p:spPr>
        <p:txBody>
          <a:bodyPr>
            <a:normAutofit/>
          </a:bodyPr>
          <a:lstStyle/>
          <a:p>
            <a:pPr algn="just"/>
            <a:r>
              <a:rPr lang="en-IN" b="1" dirty="0" smtClean="0"/>
              <a:t>5.17.2 Reliability</a:t>
            </a:r>
            <a:endParaRPr lang="en-IN" b="1" dirty="0"/>
          </a:p>
        </p:txBody>
      </p:sp>
      <p:sp>
        <p:nvSpPr>
          <p:cNvPr id="3" name="Content Placeholder 2"/>
          <p:cNvSpPr>
            <a:spLocks noGrp="1"/>
          </p:cNvSpPr>
          <p:nvPr>
            <p:ph idx="1"/>
          </p:nvPr>
        </p:nvSpPr>
        <p:spPr>
          <a:xfrm>
            <a:off x="288136" y="908720"/>
            <a:ext cx="13825532" cy="5760640"/>
          </a:xfrm>
        </p:spPr>
        <p:txBody>
          <a:bodyPr>
            <a:normAutofit/>
          </a:bodyPr>
          <a:lstStyle/>
          <a:p>
            <a:pPr algn="just"/>
            <a:endParaRPr lang="en-IN" sz="2800" dirty="0" smtClean="0">
              <a:solidFill>
                <a:prstClr val="black"/>
              </a:solidFill>
            </a:endParaRPr>
          </a:p>
          <a:p>
            <a:pPr algn="just"/>
            <a:r>
              <a:rPr lang="en-IN" sz="2800" dirty="0" smtClean="0">
                <a:solidFill>
                  <a:prstClr val="black"/>
                </a:solidFill>
              </a:rPr>
              <a:t>Software reliability is defined as the probability of failure free operation of a computer program in specified environment for a specified time.</a:t>
            </a:r>
          </a:p>
          <a:p>
            <a:pPr algn="just"/>
            <a:endParaRPr lang="en-IN" sz="2800" dirty="0" smtClean="0">
              <a:solidFill>
                <a:prstClr val="black"/>
              </a:solidFill>
            </a:endParaRPr>
          </a:p>
          <a:p>
            <a:pPr algn="just"/>
            <a:r>
              <a:rPr lang="en-IN" sz="2800" dirty="0" smtClean="0">
                <a:solidFill>
                  <a:prstClr val="black"/>
                </a:solidFill>
              </a:rPr>
              <a:t>The software reliability can be measured, directed and estimated.</a:t>
            </a:r>
            <a:endParaRPr lang="en-IN" sz="2400" dirty="0">
              <a:solidFill>
                <a:prstClr val="black"/>
              </a:solidFill>
            </a:endParaRPr>
          </a:p>
        </p:txBody>
      </p:sp>
    </p:spTree>
    <p:extLst>
      <p:ext uri="{BB962C8B-B14F-4D97-AF65-F5344CB8AC3E}">
        <p14:creationId xmlns:p14="http://schemas.microsoft.com/office/powerpoint/2010/main" val="420358125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91" y="-90264"/>
            <a:ext cx="12961622" cy="1143000"/>
          </a:xfrm>
        </p:spPr>
        <p:txBody>
          <a:bodyPr>
            <a:normAutofit/>
          </a:bodyPr>
          <a:lstStyle/>
          <a:p>
            <a:pPr algn="just"/>
            <a:r>
              <a:rPr lang="en-IN" b="1" dirty="0" smtClean="0"/>
              <a:t>5.17.2.1 Measures of Reliability and Availability</a:t>
            </a:r>
            <a:endParaRPr lang="en-IN" b="1" dirty="0"/>
          </a:p>
        </p:txBody>
      </p:sp>
      <p:sp>
        <p:nvSpPr>
          <p:cNvPr id="3" name="Content Placeholder 2"/>
          <p:cNvSpPr>
            <a:spLocks noGrp="1"/>
          </p:cNvSpPr>
          <p:nvPr>
            <p:ph idx="1"/>
          </p:nvPr>
        </p:nvSpPr>
        <p:spPr>
          <a:xfrm>
            <a:off x="288136" y="908720"/>
            <a:ext cx="13825532" cy="5832648"/>
          </a:xfrm>
        </p:spPr>
        <p:txBody>
          <a:bodyPr>
            <a:normAutofit/>
          </a:bodyPr>
          <a:lstStyle/>
          <a:p>
            <a:pPr algn="just"/>
            <a:r>
              <a:rPr lang="en-IN" sz="2800" dirty="0" smtClean="0">
                <a:solidFill>
                  <a:prstClr val="black"/>
                </a:solidFill>
              </a:rPr>
              <a:t>Normally there are two measures of software reliability</a:t>
            </a:r>
          </a:p>
          <a:p>
            <a:pPr marL="457200" indent="-457200" algn="just">
              <a:buFont typeface="+mj-lt"/>
              <a:buAutoNum type="arabicPeriod"/>
            </a:pPr>
            <a:r>
              <a:rPr lang="en-IN" sz="2800" b="1" dirty="0" smtClean="0">
                <a:solidFill>
                  <a:prstClr val="black"/>
                </a:solidFill>
              </a:rPr>
              <a:t>MTBF:</a:t>
            </a:r>
          </a:p>
          <a:p>
            <a:pPr marL="857250" lvl="1" indent="-457200" algn="just"/>
            <a:r>
              <a:rPr lang="en-IN" sz="2400" dirty="0" smtClean="0">
                <a:solidFill>
                  <a:prstClr val="black"/>
                </a:solidFill>
              </a:rPr>
              <a:t>Mean-Time-Between-Failure is a simple measure of a software reliability which can be calculated as,</a:t>
            </a:r>
          </a:p>
          <a:p>
            <a:pPr marL="400050" lvl="1" indent="0" algn="ctr">
              <a:buNone/>
            </a:pPr>
            <a:r>
              <a:rPr lang="en-IN" sz="2400" dirty="0" smtClean="0">
                <a:solidFill>
                  <a:prstClr val="black"/>
                </a:solidFill>
              </a:rPr>
              <a:t>MTBF = MTTF + MTTR</a:t>
            </a:r>
          </a:p>
          <a:p>
            <a:pPr marL="400050" lvl="1" indent="0" algn="just">
              <a:buNone/>
            </a:pPr>
            <a:r>
              <a:rPr lang="en-IN" sz="2400" dirty="0" smtClean="0">
                <a:solidFill>
                  <a:prstClr val="black"/>
                </a:solidFill>
              </a:rPr>
              <a:t>Where, MTTF is Mean-Time-To-Failure</a:t>
            </a:r>
          </a:p>
          <a:p>
            <a:pPr marL="400050" lvl="1" indent="0" algn="just">
              <a:buNone/>
            </a:pPr>
            <a:r>
              <a:rPr lang="en-IN" sz="2400" dirty="0" smtClean="0">
                <a:solidFill>
                  <a:prstClr val="black"/>
                </a:solidFill>
              </a:rPr>
              <a:t>and MTTR stands for Mean-Time-To-Repair</a:t>
            </a:r>
          </a:p>
          <a:p>
            <a:pPr lvl="1" indent="-342900" algn="just"/>
            <a:r>
              <a:rPr lang="en-IN" sz="2400" dirty="0" smtClean="0">
                <a:solidFill>
                  <a:prstClr val="black"/>
                </a:solidFill>
              </a:rPr>
              <a:t>Many software researchers feel that MTBF is more useful measure of software reliability then defects/ KLOC or defect/FP.</a:t>
            </a:r>
            <a:endParaRPr lang="en-IN" sz="2000" dirty="0" smtClean="0">
              <a:solidFill>
                <a:prstClr val="black"/>
              </a:solidFill>
            </a:endParaRPr>
          </a:p>
          <a:p>
            <a:pPr marL="457200" indent="-457200" algn="just">
              <a:buFont typeface="+mj-lt"/>
              <a:buAutoNum type="arabicPeriod"/>
            </a:pPr>
            <a:r>
              <a:rPr lang="en-IN" sz="2800" b="1" dirty="0" smtClean="0">
                <a:solidFill>
                  <a:prstClr val="black"/>
                </a:solidFill>
              </a:rPr>
              <a:t>Availability </a:t>
            </a:r>
          </a:p>
          <a:p>
            <a:pPr marL="857250" lvl="1" indent="-457200" algn="just"/>
            <a:r>
              <a:rPr lang="en-IN" sz="2400" dirty="0">
                <a:solidFill>
                  <a:prstClr val="black"/>
                </a:solidFill>
              </a:rPr>
              <a:t>It’s another measure of software reliability software availability is defined as the probability that the program is working according to the requirements at a given points in time</a:t>
            </a:r>
            <a:r>
              <a:rPr lang="en-IN" sz="2400" dirty="0" smtClean="0">
                <a:solidFill>
                  <a:prstClr val="black"/>
                </a:solidFill>
              </a:rPr>
              <a:t>. It is measured as,</a:t>
            </a:r>
          </a:p>
          <a:p>
            <a:pPr marL="400050" lvl="1" indent="0" algn="ctr">
              <a:buNone/>
            </a:pPr>
            <a:r>
              <a:rPr lang="en-IN" sz="2400" dirty="0" smtClean="0">
                <a:solidFill>
                  <a:prstClr val="black"/>
                </a:solidFill>
              </a:rPr>
              <a:t>Availability = (MTTF / (MTTF + MTTR)) * 100 %</a:t>
            </a:r>
            <a:endParaRPr lang="en-IN" sz="2400" dirty="0">
              <a:solidFill>
                <a:prstClr val="black"/>
              </a:solidFill>
            </a:endParaRPr>
          </a:p>
          <a:p>
            <a:pPr lvl="1" indent="-342900" algn="just"/>
            <a:r>
              <a:rPr lang="en-IN" sz="2400" dirty="0" smtClean="0">
                <a:solidFill>
                  <a:prstClr val="black"/>
                </a:solidFill>
              </a:rPr>
              <a:t>MTBF is equally sensitive to MTTF and MTTR but availability is more sensitive to MTTR.</a:t>
            </a:r>
          </a:p>
        </p:txBody>
      </p:sp>
    </p:spTree>
    <p:extLst>
      <p:ext uri="{BB962C8B-B14F-4D97-AF65-F5344CB8AC3E}">
        <p14:creationId xmlns:p14="http://schemas.microsoft.com/office/powerpoint/2010/main" val="75537334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55047" y="2767281"/>
            <a:ext cx="5291706" cy="1323439"/>
          </a:xfrm>
          <a:prstGeom prst="rect">
            <a:avLst/>
          </a:prstGeom>
          <a:noFill/>
        </p:spPr>
        <p:txBody>
          <a:bodyPr wrap="none" lIns="91440" tIns="45720" rIns="91440" bIns="45720">
            <a:spAutoFit/>
          </a:bodyPr>
          <a:lstStyle/>
          <a:p>
            <a:pPr algn="ctr"/>
            <a:r>
              <a:rPr lang="en-US" sz="80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THANK YOU</a:t>
            </a:r>
            <a:endParaRPr lang="en-US" sz="8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3705861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91" y="-99392"/>
            <a:ext cx="12961622" cy="1143000"/>
          </a:xfrm>
        </p:spPr>
        <p:txBody>
          <a:bodyPr/>
          <a:lstStyle/>
          <a:p>
            <a:pPr algn="just"/>
            <a:r>
              <a:rPr lang="en-IN" b="1" dirty="0" smtClean="0"/>
              <a:t>5.3 Test Oracles</a:t>
            </a:r>
            <a:endParaRPr lang="en-IN" b="1" dirty="0"/>
          </a:p>
        </p:txBody>
      </p:sp>
      <p:sp>
        <p:nvSpPr>
          <p:cNvPr id="3" name="Content Placeholder 2"/>
          <p:cNvSpPr>
            <a:spLocks noGrp="1"/>
          </p:cNvSpPr>
          <p:nvPr>
            <p:ph idx="1"/>
          </p:nvPr>
        </p:nvSpPr>
        <p:spPr>
          <a:xfrm>
            <a:off x="288136" y="908720"/>
            <a:ext cx="13825532" cy="5907715"/>
          </a:xfrm>
        </p:spPr>
        <p:txBody>
          <a:bodyPr>
            <a:normAutofit/>
          </a:bodyPr>
          <a:lstStyle/>
          <a:p>
            <a:pPr algn="just"/>
            <a:r>
              <a:rPr lang="en-IN" sz="2800" dirty="0" smtClean="0"/>
              <a:t>It is a mechanism which is used to check the correctness of the output of the program for the given test case. </a:t>
            </a:r>
          </a:p>
          <a:p>
            <a:pPr algn="just"/>
            <a:r>
              <a:rPr lang="en-IN" sz="2800" dirty="0" smtClean="0"/>
              <a:t>Suppose there are two test cases: </a:t>
            </a:r>
            <a:r>
              <a:rPr lang="en-IN" sz="2800" dirty="0"/>
              <a:t>One </a:t>
            </a:r>
            <a:r>
              <a:rPr lang="en-IN" sz="2800" dirty="0" smtClean="0"/>
              <a:t>test case is for </a:t>
            </a:r>
            <a:r>
              <a:rPr lang="en-IN" sz="2800" dirty="0"/>
              <a:t>the program which </a:t>
            </a:r>
            <a:r>
              <a:rPr lang="en-IN" sz="2800" dirty="0" smtClean="0"/>
              <a:t>is to be tested </a:t>
            </a:r>
            <a:r>
              <a:rPr lang="en-IN" sz="2800" dirty="0"/>
              <a:t>and other for the test oracle</a:t>
            </a:r>
            <a:r>
              <a:rPr lang="en-IN" sz="2800" dirty="0" smtClean="0"/>
              <a:t>.</a:t>
            </a:r>
          </a:p>
          <a:p>
            <a:pPr algn="just"/>
            <a:r>
              <a:rPr lang="en-IN" sz="2800" dirty="0" smtClean="0"/>
              <a:t>If the output of both is same then that means program behaves correctly otherwise there is some fault in the program.</a:t>
            </a:r>
            <a:endParaRPr lang="en-IN" sz="2800" dirty="0"/>
          </a:p>
          <a:p>
            <a:pPr lvl="1" algn="just"/>
            <a:endParaRPr lang="en-IN" sz="2400" dirty="0" smtClean="0"/>
          </a:p>
          <a:p>
            <a:pPr lvl="1" algn="just"/>
            <a:endParaRPr lang="en-IN" sz="1600" dirty="0" smtClean="0"/>
          </a:p>
        </p:txBody>
      </p:sp>
      <p:sp>
        <p:nvSpPr>
          <p:cNvPr id="23" name="TextBox 22"/>
          <p:cNvSpPr txBox="1"/>
          <p:nvPr/>
        </p:nvSpPr>
        <p:spPr>
          <a:xfrm>
            <a:off x="6192788" y="6273881"/>
            <a:ext cx="5026750" cy="461665"/>
          </a:xfrm>
          <a:prstGeom prst="rect">
            <a:avLst/>
          </a:prstGeom>
          <a:noFill/>
          <a:ln w="28575">
            <a:noFill/>
          </a:ln>
        </p:spPr>
        <p:txBody>
          <a:bodyPr wrap="square" rtlCol="0">
            <a:spAutoFit/>
          </a:bodyPr>
          <a:lstStyle/>
          <a:p>
            <a:pPr algn="ctr"/>
            <a:r>
              <a:rPr lang="en-IN" sz="2400" b="1" dirty="0" smtClean="0"/>
              <a:t>Fig. Testing with Test Oracle</a:t>
            </a:r>
            <a:endParaRPr lang="en-IN" sz="2400" b="1" dirty="0"/>
          </a:p>
        </p:txBody>
      </p:sp>
      <p:pic>
        <p:nvPicPr>
          <p:cNvPr id="22" name="Picture 21"/>
          <p:cNvPicPr>
            <a:picLocks noChangeAspect="1"/>
          </p:cNvPicPr>
          <p:nvPr/>
        </p:nvPicPr>
        <p:blipFill rotWithShape="1">
          <a:blip r:embed="rId2"/>
          <a:srcRect l="23989" t="38187" r="30077" b="28733"/>
          <a:stretch/>
        </p:blipFill>
        <p:spPr>
          <a:xfrm>
            <a:off x="6048771" y="3356992"/>
            <a:ext cx="7632941" cy="2836000"/>
          </a:xfrm>
          <a:prstGeom prst="rect">
            <a:avLst/>
          </a:prstGeom>
        </p:spPr>
      </p:pic>
    </p:spTree>
    <p:extLst>
      <p:ext uri="{BB962C8B-B14F-4D97-AF65-F5344CB8AC3E}">
        <p14:creationId xmlns:p14="http://schemas.microsoft.com/office/powerpoint/2010/main" val="31817090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91" y="-99392"/>
            <a:ext cx="12961622" cy="1143000"/>
          </a:xfrm>
        </p:spPr>
        <p:txBody>
          <a:bodyPr/>
          <a:lstStyle/>
          <a:p>
            <a:pPr algn="just"/>
            <a:r>
              <a:rPr lang="en-IN" b="1" dirty="0" smtClean="0"/>
              <a:t>Continued…</a:t>
            </a:r>
            <a:endParaRPr lang="en-IN" b="1" dirty="0"/>
          </a:p>
        </p:txBody>
      </p:sp>
      <p:sp>
        <p:nvSpPr>
          <p:cNvPr id="3" name="Content Placeholder 2"/>
          <p:cNvSpPr>
            <a:spLocks noGrp="1"/>
          </p:cNvSpPr>
          <p:nvPr>
            <p:ph idx="1"/>
          </p:nvPr>
        </p:nvSpPr>
        <p:spPr>
          <a:xfrm>
            <a:off x="288136" y="908720"/>
            <a:ext cx="13825532" cy="5907715"/>
          </a:xfrm>
        </p:spPr>
        <p:txBody>
          <a:bodyPr>
            <a:normAutofit/>
          </a:bodyPr>
          <a:lstStyle/>
          <a:p>
            <a:pPr algn="just"/>
            <a:r>
              <a:rPr lang="en-IN" sz="2800" dirty="0"/>
              <a:t>A test oracle can be either an automated testing tool which checks the expected output of the program under testing or it can be human being itself. </a:t>
            </a:r>
            <a:endParaRPr lang="en-IN" sz="2800" dirty="0" smtClean="0"/>
          </a:p>
          <a:p>
            <a:pPr algn="just"/>
            <a:r>
              <a:rPr lang="en-IN" sz="2800" dirty="0" smtClean="0"/>
              <a:t>If </a:t>
            </a:r>
            <a:r>
              <a:rPr lang="en-IN" sz="2800" dirty="0"/>
              <a:t>there occurs some difference in test results of program and test oracle then we must verify the result produced by test </a:t>
            </a:r>
            <a:r>
              <a:rPr lang="en-IN" sz="2800" dirty="0" smtClean="0"/>
              <a:t>oracle.</a:t>
            </a:r>
          </a:p>
          <a:p>
            <a:pPr algn="just"/>
            <a:r>
              <a:rPr lang="en-IN" sz="2800" dirty="0" smtClean="0"/>
              <a:t>If test oracle is a human being then that means human checks the specification of the program to endure proper working of it. </a:t>
            </a:r>
          </a:p>
          <a:p>
            <a:pPr algn="just"/>
            <a:r>
              <a:rPr lang="en-IN" sz="2800" dirty="0" smtClean="0"/>
              <a:t>But if the program specification itself contain some error or ambiguities then we may get wrong feedback from test oracle.</a:t>
            </a:r>
          </a:p>
          <a:p>
            <a:pPr algn="just"/>
            <a:r>
              <a:rPr lang="en-IN" sz="2800" dirty="0" smtClean="0"/>
              <a:t>There are some systems in which test oracles are automatically generated from program specification. </a:t>
            </a:r>
          </a:p>
          <a:p>
            <a:pPr algn="just"/>
            <a:r>
              <a:rPr lang="en-IN" sz="2800" dirty="0" smtClean="0"/>
              <a:t>And output of such oracles are consistent and less error prone. </a:t>
            </a:r>
          </a:p>
          <a:p>
            <a:pPr algn="just"/>
            <a:r>
              <a:rPr lang="en-IN" sz="2800" dirty="0" smtClean="0"/>
              <a:t>Thus correct program specification is necessary to get correct results from test oracle.</a:t>
            </a:r>
            <a:endParaRPr lang="en-IN" sz="2000" dirty="0" smtClean="0"/>
          </a:p>
        </p:txBody>
      </p:sp>
    </p:spTree>
    <p:extLst>
      <p:ext uri="{BB962C8B-B14F-4D97-AF65-F5344CB8AC3E}">
        <p14:creationId xmlns:p14="http://schemas.microsoft.com/office/powerpoint/2010/main" val="31817090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91" y="-99392"/>
            <a:ext cx="12961622" cy="1143000"/>
          </a:xfrm>
        </p:spPr>
        <p:txBody>
          <a:bodyPr/>
          <a:lstStyle/>
          <a:p>
            <a:pPr algn="just"/>
            <a:r>
              <a:rPr lang="en-IN" b="1" dirty="0" smtClean="0"/>
              <a:t>5.4 Test Criteria and Test Case Design</a:t>
            </a:r>
            <a:endParaRPr lang="en-IN" b="1" dirty="0"/>
          </a:p>
        </p:txBody>
      </p:sp>
      <p:sp>
        <p:nvSpPr>
          <p:cNvPr id="3" name="Content Placeholder 2"/>
          <p:cNvSpPr>
            <a:spLocks noGrp="1"/>
          </p:cNvSpPr>
          <p:nvPr>
            <p:ph idx="1"/>
          </p:nvPr>
        </p:nvSpPr>
        <p:spPr>
          <a:xfrm>
            <a:off x="288136" y="908720"/>
            <a:ext cx="13825532" cy="5907715"/>
          </a:xfrm>
        </p:spPr>
        <p:txBody>
          <a:bodyPr>
            <a:normAutofit/>
          </a:bodyPr>
          <a:lstStyle/>
          <a:p>
            <a:pPr algn="just"/>
            <a:r>
              <a:rPr lang="en-IN" sz="2800" dirty="0" smtClean="0"/>
              <a:t>Test cases are used to determine the presence of fault in the program. Sometimes even if there is some fault in our program the correct output can be obtained for some inputs. Hence it is necessary to exercise those set of inputs for which faults can be exposed off.</a:t>
            </a:r>
          </a:p>
          <a:p>
            <a:pPr algn="just"/>
            <a:r>
              <a:rPr lang="en-IN" sz="2800" dirty="0" smtClean="0"/>
              <a:t>Executing test cases require money because –</a:t>
            </a:r>
          </a:p>
          <a:p>
            <a:pPr marL="857250" lvl="1" indent="-400050" algn="just">
              <a:buFont typeface="+mj-lt"/>
              <a:buAutoNum type="romanUcPeriod"/>
            </a:pPr>
            <a:r>
              <a:rPr lang="en-IN" sz="2200" dirty="0" smtClean="0"/>
              <a:t>Machine time is required to execute test cases</a:t>
            </a:r>
          </a:p>
          <a:p>
            <a:pPr marL="857250" lvl="1" indent="-400050" algn="just">
              <a:buFont typeface="+mj-lt"/>
              <a:buAutoNum type="romanUcPeriod"/>
            </a:pPr>
            <a:r>
              <a:rPr lang="en-IN" sz="2200" dirty="0" smtClean="0"/>
              <a:t>Human efforts are involved in executing test cases</a:t>
            </a:r>
            <a:endParaRPr lang="en-IN" sz="2200" dirty="0"/>
          </a:p>
          <a:p>
            <a:pPr lvl="0" algn="just"/>
            <a:r>
              <a:rPr lang="en-IN" sz="2800" dirty="0">
                <a:solidFill>
                  <a:prstClr val="black"/>
                </a:solidFill>
              </a:rPr>
              <a:t>Hence </a:t>
            </a:r>
            <a:r>
              <a:rPr lang="en-IN" sz="2800" dirty="0" smtClean="0">
                <a:solidFill>
                  <a:prstClr val="black"/>
                </a:solidFill>
              </a:rPr>
              <a:t>in project testing minimum number of test cases should be there as far as possible.</a:t>
            </a:r>
          </a:p>
          <a:p>
            <a:pPr lvl="0" algn="just"/>
            <a:r>
              <a:rPr lang="en-IN" sz="2800" dirty="0" smtClean="0">
                <a:solidFill>
                  <a:prstClr val="black"/>
                </a:solidFill>
              </a:rPr>
              <a:t>The testing activity should involve two goals –</a:t>
            </a:r>
          </a:p>
          <a:p>
            <a:pPr marL="971550" lvl="1" indent="-514350" algn="just">
              <a:buFont typeface="+mj-lt"/>
              <a:buAutoNum type="romanUcPeriod"/>
            </a:pPr>
            <a:r>
              <a:rPr lang="en-IN" sz="2400" dirty="0" smtClean="0">
                <a:solidFill>
                  <a:prstClr val="black"/>
                </a:solidFill>
              </a:rPr>
              <a:t>Maximize the number of errors detected</a:t>
            </a:r>
          </a:p>
          <a:p>
            <a:pPr marL="971550" lvl="1" indent="-514350" algn="just">
              <a:buFont typeface="+mj-lt"/>
              <a:buAutoNum type="romanUcPeriod"/>
            </a:pPr>
            <a:r>
              <a:rPr lang="en-IN" sz="2400" dirty="0" smtClean="0">
                <a:solidFill>
                  <a:prstClr val="black"/>
                </a:solidFill>
              </a:rPr>
              <a:t>Minimize the number of test cases</a:t>
            </a:r>
            <a:endParaRPr lang="en-IN" sz="2400" dirty="0">
              <a:solidFill>
                <a:prstClr val="black"/>
              </a:solidFill>
            </a:endParaRPr>
          </a:p>
          <a:p>
            <a:pPr lvl="0" algn="just"/>
            <a:r>
              <a:rPr lang="en-IN" sz="2800" dirty="0">
                <a:solidFill>
                  <a:prstClr val="black"/>
                </a:solidFill>
              </a:rPr>
              <a:t>The </a:t>
            </a:r>
            <a:r>
              <a:rPr lang="en-IN" sz="2800" dirty="0" smtClean="0">
                <a:solidFill>
                  <a:prstClr val="black"/>
                </a:solidFill>
              </a:rPr>
              <a:t>selection of test case should be such that faulty module or program segment must be exercised by at least one test case.</a:t>
            </a:r>
            <a:endParaRPr lang="en-IN" sz="2800" dirty="0">
              <a:solidFill>
                <a:prstClr val="black"/>
              </a:solidFill>
            </a:endParaRPr>
          </a:p>
          <a:p>
            <a:pPr marL="514350" indent="-457200" algn="just"/>
            <a:endParaRPr lang="en-IN" sz="2600" dirty="0" smtClean="0"/>
          </a:p>
        </p:txBody>
      </p:sp>
    </p:spTree>
    <p:extLst>
      <p:ext uri="{BB962C8B-B14F-4D97-AF65-F5344CB8AC3E}">
        <p14:creationId xmlns:p14="http://schemas.microsoft.com/office/powerpoint/2010/main" val="38263540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5417</TotalTime>
  <Words>7230</Words>
  <Application>Microsoft Office PowerPoint</Application>
  <PresentationFormat>Custom</PresentationFormat>
  <Paragraphs>707</Paragraphs>
  <Slides>62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62</vt:i4>
      </vt:variant>
    </vt:vector>
  </HeadingPairs>
  <TitlesOfParts>
    <vt:vector size="67" baseType="lpstr">
      <vt:lpstr>Arial</vt:lpstr>
      <vt:lpstr>Calibri</vt:lpstr>
      <vt:lpstr>Shruti</vt:lpstr>
      <vt:lpstr>Wingdings</vt:lpstr>
      <vt:lpstr>Office Theme</vt:lpstr>
      <vt:lpstr>Unit 5 Testing</vt:lpstr>
      <vt:lpstr>5.1 Concepts</vt:lpstr>
      <vt:lpstr>5.1.1 Testing Objectives</vt:lpstr>
      <vt:lpstr>5.1.2 Testing Principles</vt:lpstr>
      <vt:lpstr>5.1.3 Why Testing is Important?</vt:lpstr>
      <vt:lpstr>5.2 Error, Fault and Failure</vt:lpstr>
      <vt:lpstr>5.3 Test Oracles</vt:lpstr>
      <vt:lpstr>Continued…</vt:lpstr>
      <vt:lpstr>5.4 Test Criteria and Test Case Design</vt:lpstr>
      <vt:lpstr>Continued…</vt:lpstr>
      <vt:lpstr>5.5 Psychology of Testing</vt:lpstr>
      <vt:lpstr>Continued… </vt:lpstr>
      <vt:lpstr>5.6 Levels of Testing</vt:lpstr>
      <vt:lpstr>Continued…</vt:lpstr>
      <vt:lpstr>Continued…</vt:lpstr>
      <vt:lpstr>5.7 Testing Process</vt:lpstr>
      <vt:lpstr>5.8 Test Case Design</vt:lpstr>
      <vt:lpstr>5.9 Execution</vt:lpstr>
      <vt:lpstr>5.10 Taxonomy of Testing</vt:lpstr>
      <vt:lpstr>5.10.1 Testing Strategy</vt:lpstr>
      <vt:lpstr>5.11 Black Box Testing</vt:lpstr>
      <vt:lpstr>5.11.1 Boundary Value Analysis (BVA)</vt:lpstr>
      <vt:lpstr>Continued…</vt:lpstr>
      <vt:lpstr>Example </vt:lpstr>
      <vt:lpstr>5.11.2 Pair Wise Testing</vt:lpstr>
      <vt:lpstr>Continued…</vt:lpstr>
      <vt:lpstr>5.11.3 State Based Testing</vt:lpstr>
      <vt:lpstr>Example </vt:lpstr>
      <vt:lpstr>5.12 White Box Testing</vt:lpstr>
      <vt:lpstr>PowerPoint Presentation</vt:lpstr>
      <vt:lpstr>5.12.1 Control Flow Based Testing</vt:lpstr>
      <vt:lpstr>PowerPoint Presentation</vt:lpstr>
      <vt:lpstr>PowerPoint Presentation</vt:lpstr>
      <vt:lpstr>PowerPoint Presentation</vt:lpstr>
      <vt:lpstr>PowerPoint Presentation</vt:lpstr>
      <vt:lpstr>PowerPoint Presentation</vt:lpstr>
      <vt:lpstr>5.12.2 Data Flow Based Test Coverage Criteria</vt:lpstr>
      <vt:lpstr>PowerPoint Presentation</vt:lpstr>
      <vt:lpstr>PowerPoint Presentation</vt:lpstr>
      <vt:lpstr>5.13 Test Case Generation and Tool Support</vt:lpstr>
      <vt:lpstr>Continued…</vt:lpstr>
      <vt:lpstr>5.14 Integration Testing</vt:lpstr>
      <vt:lpstr>Continued…</vt:lpstr>
      <vt:lpstr>5.14.1 Top Down Integration Testing</vt:lpstr>
      <vt:lpstr>Continued…</vt:lpstr>
      <vt:lpstr>5.14.2 Bottom Up Integration Testing</vt:lpstr>
      <vt:lpstr>Continued…</vt:lpstr>
      <vt:lpstr>5.14.3 Regression Testing</vt:lpstr>
      <vt:lpstr>5.14.4 Smoke Testing</vt:lpstr>
      <vt:lpstr>5.15 Validation Testing</vt:lpstr>
      <vt:lpstr>5.15.1 Acceptance Testing</vt:lpstr>
      <vt:lpstr>5.16 System Testing</vt:lpstr>
      <vt:lpstr>5.16.1 Recovery Testing</vt:lpstr>
      <vt:lpstr>5.16.2 Security Testing</vt:lpstr>
      <vt:lpstr>5.16.3 Stress Testing</vt:lpstr>
      <vt:lpstr>5.16.4 Performance Testing</vt:lpstr>
      <vt:lpstr>5.17 Metrics</vt:lpstr>
      <vt:lpstr>5.17.1 Coverage Analysis</vt:lpstr>
      <vt:lpstr>PowerPoint Presentation</vt:lpstr>
      <vt:lpstr>5.17.2 Reliability</vt:lpstr>
      <vt:lpstr>5.17.2.1 Measures of Reliability and Availability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5 Coding and Testing</dc:title>
  <dc:creator>Windows User</dc:creator>
  <cp:lastModifiedBy>Windows User</cp:lastModifiedBy>
  <cp:revision>174</cp:revision>
  <dcterms:created xsi:type="dcterms:W3CDTF">2020-02-11T08:33:56Z</dcterms:created>
  <dcterms:modified xsi:type="dcterms:W3CDTF">2022-03-14T04:39:47Z</dcterms:modified>
</cp:coreProperties>
</file>